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9" r:id="rId3"/>
    <p:sldId id="260" r:id="rId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57" autoAdjust="0"/>
  </p:normalViewPr>
  <p:slideViewPr>
    <p:cSldViewPr>
      <p:cViewPr varScale="1">
        <p:scale>
          <a:sx n="79" d="100"/>
          <a:sy n="79" d="100"/>
        </p:scale>
        <p:origin x="149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24D13DB-F708-4757-8BBE-5C892246D1AA}" type="datetimeFigureOut">
              <a:rPr lang="zh-CN" altLang="en-US" smtClean="0"/>
              <a:pPr/>
              <a:t>2017/5/19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A4DD12-0D34-4E48-A107-1449C2DC2B54}" type="slidenum">
              <a:rPr lang="zh-CN" altLang="en-US" smtClean="0"/>
              <a:pPr/>
              <a:t>‹#›</a:t>
            </a:fld>
            <a:endParaRPr lang="zh-CN" altLang="en-US"/>
          </a:p>
        </p:txBody>
      </p:sp>
    </p:spTree>
    <p:extLst>
      <p:ext uri="{BB962C8B-B14F-4D97-AF65-F5344CB8AC3E}">
        <p14:creationId xmlns:p14="http://schemas.microsoft.com/office/powerpoint/2010/main" val="1762657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1</a:t>
            </a:fld>
            <a:endParaRPr lang="zh-CN" altLang="en-US"/>
          </a:p>
        </p:txBody>
      </p:sp>
    </p:spTree>
    <p:extLst>
      <p:ext uri="{BB962C8B-B14F-4D97-AF65-F5344CB8AC3E}">
        <p14:creationId xmlns:p14="http://schemas.microsoft.com/office/powerpoint/2010/main" val="30230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2</a:t>
            </a:fld>
            <a:endParaRPr lang="zh-CN" altLang="en-US"/>
          </a:p>
        </p:txBody>
      </p:sp>
    </p:spTree>
    <p:extLst>
      <p:ext uri="{BB962C8B-B14F-4D97-AF65-F5344CB8AC3E}">
        <p14:creationId xmlns:p14="http://schemas.microsoft.com/office/powerpoint/2010/main" val="2013403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4A4DD12-0D34-4E48-A107-1449C2DC2B54}" type="slidenum">
              <a:rPr lang="zh-CN" altLang="en-US" smtClean="0"/>
              <a:pPr/>
              <a:t>3</a:t>
            </a:fld>
            <a:endParaRPr lang="zh-CN" altLang="en-US"/>
          </a:p>
        </p:txBody>
      </p:sp>
    </p:spTree>
    <p:extLst>
      <p:ext uri="{BB962C8B-B14F-4D97-AF65-F5344CB8AC3E}">
        <p14:creationId xmlns:p14="http://schemas.microsoft.com/office/powerpoint/2010/main" val="1603462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142CB3B-73C6-46DC-A73C-527E3F57F4CD}" type="datetime1">
              <a:rPr lang="zh-CN" altLang="en-US" smtClean="0"/>
              <a:pPr/>
              <a:t>2017/5/19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897853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A1501AF-A437-45FC-9BA7-0A90D2557A42}" type="datetime1">
              <a:rPr lang="zh-CN" altLang="en-US" smtClean="0"/>
              <a:pPr/>
              <a:t>2017/5/19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775168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A29E23-17C4-44F5-8AC1-CD48C62BA356}" type="datetime1">
              <a:rPr lang="zh-CN" altLang="en-US" smtClean="0"/>
              <a:pPr/>
              <a:t>2017/5/19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051362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38B7792-826E-480C-B9C8-2C1F3D69F6ED}" type="datetime1">
              <a:rPr lang="zh-CN" altLang="en-US" smtClean="0"/>
              <a:pPr/>
              <a:t>2017/5/19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571065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C6C8C41-9E9C-484C-BDCC-8F2F7706B245}" type="datetime1">
              <a:rPr lang="zh-CN" altLang="en-US" smtClean="0"/>
              <a:pPr/>
              <a:t>2017/5/19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1228912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6C1940-E26B-4CF7-80FA-0ED345ECF149}" type="datetime1">
              <a:rPr lang="zh-CN" altLang="en-US" smtClean="0"/>
              <a:pPr/>
              <a:t>2017/5/19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6624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A5A870B-60C6-40A8-A08C-74BAA02CDB2D}" type="datetime1">
              <a:rPr lang="zh-CN" altLang="en-US" smtClean="0"/>
              <a:pPr/>
              <a:t>2017/5/19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481698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2CD6BFD-1D00-468E-B151-9429D708AB9F}" type="datetime1">
              <a:rPr lang="zh-CN" altLang="en-US" smtClean="0"/>
              <a:pPr/>
              <a:t>2017/5/19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3602305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1BAE5B-7A8B-4945-BF2A-EBBE414942C4}" type="datetime1">
              <a:rPr lang="zh-CN" altLang="en-US" smtClean="0"/>
              <a:pPr/>
              <a:t>2017/5/19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119750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902F74-4158-4750-89D7-363A6AA644E5}" type="datetime1">
              <a:rPr lang="zh-CN" altLang="en-US" smtClean="0"/>
              <a:pPr/>
              <a:t>2017/5/19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834241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2124403-7C8D-488F-B50F-8A8433DAC4EE}" type="datetime1">
              <a:rPr lang="zh-CN" altLang="en-US" smtClean="0"/>
              <a:pPr/>
              <a:t>2017/5/19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2254577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1E95CD-A47B-41A7-8006-C49FC4CC8CFC}" type="datetime1">
              <a:rPr lang="zh-CN" altLang="en-US" smtClean="0"/>
              <a:pPr/>
              <a:t>2017/5/19</a:t>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7A084E-2FFE-4B26-BFE7-F86F1068BE75}" type="slidenum">
              <a:rPr lang="zh-CN" altLang="en-US" smtClean="0"/>
              <a:pPr/>
              <a:t>‹#›</a:t>
            </a:fld>
            <a:endParaRPr lang="zh-CN" altLang="en-US"/>
          </a:p>
        </p:txBody>
      </p:sp>
    </p:spTree>
    <p:extLst>
      <p:ext uri="{BB962C8B-B14F-4D97-AF65-F5344CB8AC3E}">
        <p14:creationId xmlns:p14="http://schemas.microsoft.com/office/powerpoint/2010/main" val="1556763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8134672" cy="1470025"/>
          </a:xfrm>
        </p:spPr>
        <p:txBody>
          <a:bodyPr>
            <a:normAutofit/>
          </a:bodyPr>
          <a:lstStyle/>
          <a:p>
            <a:r>
              <a:rPr lang="en-GB" dirty="0"/>
              <a:t>WF on </a:t>
            </a:r>
            <a:r>
              <a:rPr lang="en-GB" dirty="0" err="1"/>
              <a:t>eMTC</a:t>
            </a:r>
            <a:r>
              <a:rPr lang="en-GB" dirty="0"/>
              <a:t> BS PRACH requirements</a:t>
            </a:r>
            <a:endParaRPr lang="zh-CN" altLang="en-US" sz="4000" dirty="0"/>
          </a:p>
        </p:txBody>
      </p:sp>
      <p:sp>
        <p:nvSpPr>
          <p:cNvPr id="3" name="副标题 2"/>
          <p:cNvSpPr>
            <a:spLocks noGrp="1"/>
          </p:cNvSpPr>
          <p:nvPr>
            <p:ph type="subTitle" idx="1"/>
          </p:nvPr>
        </p:nvSpPr>
        <p:spPr>
          <a:xfrm>
            <a:off x="1371600" y="4365105"/>
            <a:ext cx="6400800" cy="1273696"/>
          </a:xfrm>
        </p:spPr>
        <p:txBody>
          <a:bodyPr>
            <a:normAutofit/>
          </a:bodyPr>
          <a:lstStyle/>
          <a:p>
            <a:r>
              <a:rPr lang="en-US" altLang="zh-CN" sz="2800" dirty="0">
                <a:solidFill>
                  <a:schemeClr val="tx1"/>
                </a:solidFill>
              </a:rPr>
              <a:t>Nokia, Alcatel-Lucent Shanghai Bell</a:t>
            </a:r>
            <a:r>
              <a:rPr lang="en-US" altLang="zh-CN" sz="2800">
                <a:solidFill>
                  <a:schemeClr val="tx1"/>
                </a:solidFill>
              </a:rPr>
              <a:t>, Huawei…</a:t>
            </a:r>
            <a:endParaRPr lang="zh-CN" altLang="en-US" sz="2800" dirty="0">
              <a:solidFill>
                <a:schemeClr val="tx1"/>
              </a:solidFill>
            </a:endParaRPr>
          </a:p>
        </p:txBody>
      </p:sp>
      <p:sp>
        <p:nvSpPr>
          <p:cNvPr id="4" name="标题 1"/>
          <p:cNvSpPr txBox="1">
            <a:spLocks/>
          </p:cNvSpPr>
          <p:nvPr/>
        </p:nvSpPr>
        <p:spPr>
          <a:xfrm>
            <a:off x="467544" y="260648"/>
            <a:ext cx="5904656" cy="108012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200" dirty="0"/>
              <a:t>3GPP TSG-RAN WG4 Meeting #83</a:t>
            </a:r>
          </a:p>
          <a:p>
            <a:pPr algn="l"/>
            <a:r>
              <a:rPr lang="en-US" altLang="zh-CN" sz="2200" dirty="0"/>
              <a:t>Hangzhou, China, May 15 – 19, 2017</a:t>
            </a:r>
          </a:p>
        </p:txBody>
      </p:sp>
      <p:sp>
        <p:nvSpPr>
          <p:cNvPr id="5" name="TextBox 4"/>
          <p:cNvSpPr txBox="1"/>
          <p:nvPr/>
        </p:nvSpPr>
        <p:spPr>
          <a:xfrm>
            <a:off x="7092280" y="620689"/>
            <a:ext cx="1728192" cy="430887"/>
          </a:xfrm>
          <a:prstGeom prst="rect">
            <a:avLst/>
          </a:prstGeom>
          <a:noFill/>
        </p:spPr>
        <p:txBody>
          <a:bodyPr wrap="square" rtlCol="0">
            <a:spAutoFit/>
          </a:bodyPr>
          <a:lstStyle/>
          <a:p>
            <a:r>
              <a:rPr lang="en-US" altLang="zh-CN" sz="2200" dirty="0"/>
              <a:t>R4-1706263</a:t>
            </a:r>
            <a:endParaRPr lang="zh-CN" altLang="en-US" sz="2200" dirty="0"/>
          </a:p>
        </p:txBody>
      </p:sp>
      <p:sp>
        <p:nvSpPr>
          <p:cNvPr id="6" name="灯片编号占位符 5"/>
          <p:cNvSpPr>
            <a:spLocks noGrp="1"/>
          </p:cNvSpPr>
          <p:nvPr>
            <p:ph type="sldNum" sz="quarter" idx="12"/>
          </p:nvPr>
        </p:nvSpPr>
        <p:spPr/>
        <p:txBody>
          <a:bodyPr/>
          <a:lstStyle/>
          <a:p>
            <a:fld id="{417A084E-2FFE-4B26-BFE7-F86F1068BE75}" type="slidenum">
              <a:rPr lang="zh-CN" altLang="en-US" smtClean="0"/>
              <a:pPr/>
              <a:t>1</a:t>
            </a:fld>
            <a:endParaRPr lang="zh-CN" altLang="en-US"/>
          </a:p>
        </p:txBody>
      </p:sp>
    </p:spTree>
    <p:extLst>
      <p:ext uri="{BB962C8B-B14F-4D97-AF65-F5344CB8AC3E}">
        <p14:creationId xmlns:p14="http://schemas.microsoft.com/office/powerpoint/2010/main" val="3502368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Background</a:t>
            </a:r>
            <a:endParaRPr lang="zh-CN" altLang="en-US" sz="3600" dirty="0"/>
          </a:p>
        </p:txBody>
      </p:sp>
      <p:sp>
        <p:nvSpPr>
          <p:cNvPr id="3" name="内容占位符 2"/>
          <p:cNvSpPr>
            <a:spLocks noGrp="1"/>
          </p:cNvSpPr>
          <p:nvPr>
            <p:ph idx="1"/>
          </p:nvPr>
        </p:nvSpPr>
        <p:spPr>
          <a:xfrm>
            <a:off x="457200" y="1340768"/>
            <a:ext cx="8229600" cy="5015584"/>
          </a:xfrm>
        </p:spPr>
        <p:txBody>
          <a:bodyPr>
            <a:normAutofit/>
          </a:bodyPr>
          <a:lstStyle/>
          <a:p>
            <a:r>
              <a:rPr lang="en-US" altLang="zh-CN" sz="2400" dirty="0"/>
              <a:t>The </a:t>
            </a:r>
            <a:r>
              <a:rPr lang="en-US" altLang="zh-CN" sz="2400" dirty="0" err="1"/>
              <a:t>eMTC</a:t>
            </a:r>
            <a:r>
              <a:rPr lang="en-US" altLang="zh-CN" sz="2400" dirty="0"/>
              <a:t> PRACH performance are defined for frequency hopping ON case, but hopping related parameters are not specified, which make it difficult for BS and TE to have common understanding about the PRB locations of PRACH transmissions during the test.</a:t>
            </a:r>
          </a:p>
          <a:p>
            <a:r>
              <a:rPr lang="en-US" altLang="zh-CN" sz="2400" dirty="0"/>
              <a:t>The </a:t>
            </a:r>
            <a:r>
              <a:rPr lang="en-US" altLang="zh-CN" sz="2400" dirty="0" err="1"/>
              <a:t>eMTC</a:t>
            </a:r>
            <a:r>
              <a:rPr lang="en-US" altLang="zh-CN" sz="2400" dirty="0"/>
              <a:t> PRACH performance are defined as a single set of requirements applicable for all system BWs from 3MHz to 20MHz. However, the diversity gain due to hopping is dependent on the system BWs.</a:t>
            </a:r>
          </a:p>
          <a:p>
            <a:endParaRPr lang="en-US" altLang="zh-CN" sz="2400" dirty="0"/>
          </a:p>
          <a:p>
            <a:pPr marL="457200" lvl="1" indent="0">
              <a:buNone/>
            </a:pPr>
            <a:endParaRPr lang="en-US" altLang="zh-CN" sz="2400" dirty="0"/>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2</a:t>
            </a:fld>
            <a:endParaRPr lang="zh-CN" altLang="en-US"/>
          </a:p>
        </p:txBody>
      </p:sp>
    </p:spTree>
    <p:extLst>
      <p:ext uri="{BB962C8B-B14F-4D97-AF65-F5344CB8AC3E}">
        <p14:creationId xmlns:p14="http://schemas.microsoft.com/office/powerpoint/2010/main" val="994609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8332" y="0"/>
            <a:ext cx="8238467" cy="842613"/>
          </a:xfrm>
        </p:spPr>
        <p:txBody>
          <a:bodyPr>
            <a:normAutofit/>
          </a:bodyPr>
          <a:lstStyle/>
          <a:p>
            <a:r>
              <a:rPr lang="en-US" altLang="zh-CN" sz="4000" dirty="0"/>
              <a:t>WF</a:t>
            </a:r>
            <a:endParaRPr lang="zh-CN" altLang="en-US" sz="4000" dirty="0"/>
          </a:p>
        </p:txBody>
      </p:sp>
      <p:sp>
        <p:nvSpPr>
          <p:cNvPr id="3" name="内容占位符 2"/>
          <p:cNvSpPr>
            <a:spLocks noGrp="1"/>
          </p:cNvSpPr>
          <p:nvPr>
            <p:ph idx="1"/>
          </p:nvPr>
        </p:nvSpPr>
        <p:spPr>
          <a:xfrm>
            <a:off x="0" y="842613"/>
            <a:ext cx="9144000" cy="5878864"/>
          </a:xfrm>
        </p:spPr>
        <p:txBody>
          <a:bodyPr>
            <a:noAutofit/>
          </a:bodyPr>
          <a:lstStyle/>
          <a:p>
            <a:r>
              <a:rPr lang="en-US" altLang="zh-CN" sz="1800" dirty="0"/>
              <a:t>Define frequency hopping related parameters in </a:t>
            </a:r>
            <a:r>
              <a:rPr lang="en-US" altLang="zh-CN" sz="1800" dirty="0" err="1"/>
              <a:t>eMTC</a:t>
            </a:r>
            <a:r>
              <a:rPr lang="en-US" altLang="zh-CN" sz="1800" dirty="0"/>
              <a:t> PRACH performance test case in 36.104 and 36.141</a:t>
            </a:r>
          </a:p>
          <a:p>
            <a:pPr lvl="1"/>
            <a:r>
              <a:rPr lang="en-US" sz="1800" dirty="0"/>
              <a:t>PRACH frequency offset (prach-FreqOffset-r13) is 0</a:t>
            </a:r>
          </a:p>
          <a:p>
            <a:pPr lvl="1"/>
            <a:r>
              <a:rPr lang="en-US" sz="1800" dirty="0"/>
              <a:t>PRACH frequency hopping offset (prach-HoppingOffset-r13) is N_RB^UL - 6, where N_RB^UL is the UL bandwidth configuration as defined in TS36.211 </a:t>
            </a:r>
            <a:endParaRPr lang="en-GB" sz="1800" dirty="0"/>
          </a:p>
          <a:p>
            <a:r>
              <a:rPr lang="en-US" altLang="zh-CN" sz="1800" dirty="0"/>
              <a:t>Interested companies are encouraged to evaluate the PRACH performance with frequency hopping for all system BWs from 3MHz to 20MHz based on TS36.104 Table 8.4.2.1-4. RAN4 will down-select the solution on how to update the performance requirements from the following options</a:t>
            </a:r>
          </a:p>
          <a:p>
            <a:pPr lvl="1"/>
            <a:r>
              <a:rPr lang="en-US" sz="1800" dirty="0"/>
              <a:t>Option 1: Define separate requirements for each system BW</a:t>
            </a:r>
          </a:p>
          <a:p>
            <a:pPr lvl="1"/>
            <a:r>
              <a:rPr lang="en-US" sz="1800" dirty="0"/>
              <a:t>Option 2: Relax the current requirement by [X]dB and apply this requirement to system BW from 5MHz to 20MHz. Apply the requirement without frequency hopping for 3MHz.</a:t>
            </a:r>
            <a:endParaRPr lang="en-US" altLang="zh-CN" sz="1800" dirty="0"/>
          </a:p>
          <a:p>
            <a:r>
              <a:rPr lang="en-US" altLang="zh-CN" sz="1800" dirty="0"/>
              <a:t>RAN4 should agree on the solution for PRACH performance requirements and finalize the CR in RAN4#84.</a:t>
            </a:r>
          </a:p>
        </p:txBody>
      </p:sp>
      <p:sp>
        <p:nvSpPr>
          <p:cNvPr id="4" name="灯片编号占位符 3"/>
          <p:cNvSpPr>
            <a:spLocks noGrp="1"/>
          </p:cNvSpPr>
          <p:nvPr>
            <p:ph type="sldNum" sz="quarter" idx="12"/>
          </p:nvPr>
        </p:nvSpPr>
        <p:spPr/>
        <p:txBody>
          <a:bodyPr/>
          <a:lstStyle/>
          <a:p>
            <a:fld id="{417A084E-2FFE-4B26-BFE7-F86F1068BE75}" type="slidenum">
              <a:rPr lang="zh-CN" altLang="en-US" smtClean="0"/>
              <a:pPr/>
              <a:t>3</a:t>
            </a:fld>
            <a:endParaRPr lang="zh-CN" altLang="en-US" dirty="0"/>
          </a:p>
        </p:txBody>
      </p:sp>
    </p:spTree>
    <p:extLst>
      <p:ext uri="{BB962C8B-B14F-4D97-AF65-F5344CB8AC3E}">
        <p14:creationId xmlns:p14="http://schemas.microsoft.com/office/powerpoint/2010/main" val="354197771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1657</TotalTime>
  <Words>275</Words>
  <Application>Microsoft Office PowerPoint</Application>
  <PresentationFormat>On-screen Show (4:3)</PresentationFormat>
  <Paragraphs>22</Paragraphs>
  <Slides>3</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宋体</vt:lpstr>
      <vt:lpstr>Arial</vt:lpstr>
      <vt:lpstr>Calibri</vt:lpstr>
      <vt:lpstr>Office 主题​​</vt:lpstr>
      <vt:lpstr>WF on eMTC BS PRACH requirements</vt:lpstr>
      <vt:lpstr>Background</vt:lpstr>
      <vt:lpstr>WF</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China Telecom</dc:creator>
  <cp:lastModifiedBy>Zhang, Li 7. (Nokia - CN/Beijing)</cp:lastModifiedBy>
  <cp:revision>77</cp:revision>
  <dcterms:created xsi:type="dcterms:W3CDTF">2016-10-20T10:53:20Z</dcterms:created>
  <dcterms:modified xsi:type="dcterms:W3CDTF">2017-05-19T02:25:44Z</dcterms:modified>
</cp:coreProperties>
</file>