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2" r:id="rId4"/>
    <p:sldId id="266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0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90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4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46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63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48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832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53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7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73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9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4404-B0FF-4DA8-B7EE-6D5AC647D018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CD7A3-4380-4087-B29D-B860DEEB0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 dirty="0"/>
              <a:t>WF on Multi-node tests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6948" y="3431946"/>
            <a:ext cx="9631052" cy="1655762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Qualcomm, Ericsson, Huawei, </a:t>
            </a:r>
            <a:r>
              <a:rPr lang="en-US" sz="3200" dirty="0" err="1"/>
              <a:t>HiSilicon</a:t>
            </a:r>
            <a:r>
              <a:rPr lang="en-US" sz="3200" dirty="0"/>
              <a:t>, Nokia, Alcatel-Lucent, Shanghai Bell, Verizon, AT&amp;T, US Cellular, Vodafone, Orange, Skyworks, </a:t>
            </a:r>
            <a:r>
              <a:rPr lang="en-US" sz="3200"/>
              <a:t>Samsung, T-Mobile </a:t>
            </a:r>
            <a:r>
              <a:rPr lang="en-US" sz="3200" dirty="0"/>
              <a:t>USA, </a:t>
            </a:r>
            <a:r>
              <a:rPr lang="en-US" sz="3200" dirty="0" err="1"/>
              <a:t>MediaTek</a:t>
            </a:r>
            <a:r>
              <a:rPr lang="en-US" sz="3200" dirty="0"/>
              <a:t>, Broadcom, Blackberry, </a:t>
            </a:r>
            <a:r>
              <a:rPr lang="en-US" sz="3200" dirty="0" err="1"/>
              <a:t>CableLabs</a:t>
            </a:r>
            <a:r>
              <a:rPr lang="en-US" sz="3200" dirty="0"/>
              <a:t>, Brocade, Blackberry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" y="327005"/>
            <a:ext cx="47358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3GPP TSG-RAN WG4 #83	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May 15</a:t>
            </a:r>
            <a:r>
              <a:rPr lang="en-US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– 19</a:t>
            </a:r>
            <a:r>
              <a:rPr lang="en-US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2017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Hangzhou, China 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516002" y="355352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</a:t>
            </a:r>
            <a:r>
              <a:rPr lang="de-DE" b="1" dirty="0">
                <a:latin typeface="Arial" panose="020B0604020202020204" pitchFamily="34" charset="0"/>
                <a:cs typeface="Courier New" panose="02070309020205020404" pitchFamily="49" charset="0"/>
              </a:rPr>
              <a:t>-1706224</a:t>
            </a:r>
            <a:endParaRPr lang="en-US" b="1" dirty="0"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29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from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RAN4 #82bis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Purpose and goal of TR 36.789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Based on the Multi-node study, the outcome of Multi-node test SI should be an evaluation methodology which allows to assess the impact for both LAA to other systems, e.g. Wi-Fi and other systems e.g. Wi-Fi to LAA</a:t>
            </a:r>
          </a:p>
          <a:p>
            <a:r>
              <a:rPr lang="en-US" dirty="0"/>
              <a:t>The evaluation methodology needs to provide the necessary tools to run the coexistence tests, including:</a:t>
            </a:r>
          </a:p>
          <a:p>
            <a:pPr lvl="1"/>
            <a:r>
              <a:rPr lang="en-US" dirty="0"/>
              <a:t>Test setup, e.g. number of nodes</a:t>
            </a:r>
          </a:p>
          <a:p>
            <a:pPr lvl="1"/>
            <a:r>
              <a:rPr lang="en-US" dirty="0"/>
              <a:t>Signal levels and SIR operating points</a:t>
            </a:r>
          </a:p>
          <a:p>
            <a:pPr lvl="1"/>
            <a:r>
              <a:rPr lang="en-US" dirty="0"/>
              <a:t>Evaluation metrics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The scope of TR 36.789 is not to mandate a specific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621433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RAN4 #83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5100"/>
            <a:ext cx="10515600" cy="54229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General agreements:</a:t>
            </a:r>
          </a:p>
          <a:p>
            <a:pPr lvl="1"/>
            <a:r>
              <a:rPr lang="en-US" sz="2100" dirty="0"/>
              <a:t>RAN4 tests in TR 36.789 provides an overall evaluation methodology rather than a specific pass/fail criteria </a:t>
            </a:r>
          </a:p>
          <a:p>
            <a:pPr lvl="2"/>
            <a:r>
              <a:rPr lang="en-GB" sz="2100" dirty="0"/>
              <a:t>This document aims to provide an evaluation methodology for multi-node coexistence between Rel-13 LAA BSs and other wireless systems. </a:t>
            </a:r>
          </a:p>
          <a:p>
            <a:r>
              <a:rPr lang="en-US" sz="2400" dirty="0"/>
              <a:t>Receiver signal levels and SIR:</a:t>
            </a:r>
          </a:p>
          <a:p>
            <a:pPr lvl="1"/>
            <a:r>
              <a:rPr lang="en-US" sz="2100" dirty="0"/>
              <a:t>Configuration with low RSSI and low SIR to be listed in the TR </a:t>
            </a:r>
          </a:p>
          <a:p>
            <a:pPr lvl="1"/>
            <a:r>
              <a:rPr lang="en-GB" sz="2000" dirty="0"/>
              <a:t>All the configurations below are recommended for testing. Which configuration(s) is(are) to be tested and how to interpret the significance is based on specific deployment scenario. </a:t>
            </a:r>
            <a:endParaRPr lang="en-US" sz="2000" dirty="0"/>
          </a:p>
          <a:p>
            <a:pPr lvl="1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Device selection criteria </a:t>
            </a:r>
          </a:p>
          <a:p>
            <a:pPr lvl="1"/>
            <a:r>
              <a:rPr lang="en-US" sz="1900" dirty="0"/>
              <a:t>Wi-Fi alliance certified devices</a:t>
            </a:r>
          </a:p>
          <a:p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153912"/>
              </p:ext>
            </p:extLst>
          </p:nvPr>
        </p:nvGraphicFramePr>
        <p:xfrm>
          <a:off x="2457450" y="3976642"/>
          <a:ext cx="7277100" cy="1644650"/>
        </p:xfrm>
        <a:graphic>
          <a:graphicData uri="http://schemas.openxmlformats.org/drawingml/2006/table">
            <a:tbl>
              <a:tblPr/>
              <a:tblGrid>
                <a:gridCol w="1290894">
                  <a:extLst>
                    <a:ext uri="{9D8B030D-6E8A-4147-A177-3AD203B41FA5}">
                      <a16:colId xmlns:a16="http://schemas.microsoft.com/office/drawing/2014/main" val="1446846521"/>
                    </a:ext>
                  </a:extLst>
                </a:gridCol>
                <a:gridCol w="1240271">
                  <a:extLst>
                    <a:ext uri="{9D8B030D-6E8A-4147-A177-3AD203B41FA5}">
                      <a16:colId xmlns:a16="http://schemas.microsoft.com/office/drawing/2014/main" val="2623798468"/>
                    </a:ext>
                  </a:extLst>
                </a:gridCol>
                <a:gridCol w="1240271">
                  <a:extLst>
                    <a:ext uri="{9D8B030D-6E8A-4147-A177-3AD203B41FA5}">
                      <a16:colId xmlns:a16="http://schemas.microsoft.com/office/drawing/2014/main" val="2087984028"/>
                    </a:ext>
                  </a:extLst>
                </a:gridCol>
                <a:gridCol w="1240271">
                  <a:extLst>
                    <a:ext uri="{9D8B030D-6E8A-4147-A177-3AD203B41FA5}">
                      <a16:colId xmlns:a16="http://schemas.microsoft.com/office/drawing/2014/main" val="3775223096"/>
                    </a:ext>
                  </a:extLst>
                </a:gridCol>
                <a:gridCol w="1240271">
                  <a:extLst>
                    <a:ext uri="{9D8B030D-6E8A-4147-A177-3AD203B41FA5}">
                      <a16:colId xmlns:a16="http://schemas.microsoft.com/office/drawing/2014/main" val="108041933"/>
                    </a:ext>
                  </a:extLst>
                </a:gridCol>
                <a:gridCol w="1025122">
                  <a:extLst>
                    <a:ext uri="{9D8B030D-6E8A-4147-A177-3AD203B41FA5}">
                      <a16:colId xmlns:a16="http://schemas.microsoft.com/office/drawing/2014/main" val="3225916880"/>
                    </a:ext>
                  </a:extLst>
                </a:gridCol>
              </a:tblGrid>
              <a:tr h="2000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Intefering Links between DL nodes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Wanted Signal Links</a:t>
                      </a:r>
                    </a:p>
                  </a:txBody>
                  <a:tcPr marL="6350" marR="6350" marT="63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Interfering Links 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between DL and UL nodes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518434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96594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A-B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A-C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B-D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A-D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Link B-C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Note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428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SIR = 10dB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9032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-67dBm/20MHz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SIR = 0dB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90703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SIR = 10dB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3811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-80dBm/20MHz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SIR = 0dB</a:t>
                      </a:r>
                    </a:p>
                  </a:txBody>
                  <a:tcPr marL="6350" marR="6350" marT="635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589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45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RAN4 #83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Traffic type selection: </a:t>
            </a:r>
          </a:p>
          <a:p>
            <a:pPr lvl="1"/>
            <a:r>
              <a:rPr lang="en-US" dirty="0"/>
              <a:t>mixed traffic type in aggressor link is considered </a:t>
            </a:r>
          </a:p>
          <a:p>
            <a:endParaRPr lang="en-US" dirty="0"/>
          </a:p>
          <a:p>
            <a:r>
              <a:rPr lang="en-US" dirty="0"/>
              <a:t>Details about evaluation criteria:</a:t>
            </a:r>
          </a:p>
          <a:p>
            <a:pPr lvl="1"/>
            <a:r>
              <a:rPr lang="en-US" dirty="0"/>
              <a:t>Normalized throughput is considered as a metric for the throughput tests</a:t>
            </a:r>
          </a:p>
          <a:p>
            <a:pPr lvl="1"/>
            <a:r>
              <a:rPr lang="en-US" dirty="0"/>
              <a:t>A CDF curve of the performance metric is part of the evaluation criteria</a:t>
            </a:r>
          </a:p>
          <a:p>
            <a:pPr lvl="1"/>
            <a:r>
              <a:rPr lang="en-US" dirty="0"/>
              <a:t>50% is the most relevant point for performance comparison. Other points, e.g. 25% and 75% could be considered</a:t>
            </a:r>
          </a:p>
        </p:txBody>
      </p:sp>
    </p:spTree>
    <p:extLst>
      <p:ext uri="{BB962C8B-B14F-4D97-AF65-F5344CB8AC3E}">
        <p14:creationId xmlns:p14="http://schemas.microsoft.com/office/powerpoint/2010/main" val="263506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items to be agreed by email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following open items should be agreed by email discussions:</a:t>
            </a:r>
          </a:p>
          <a:p>
            <a:pPr lvl="1"/>
            <a:r>
              <a:rPr lang="en-US" dirty="0"/>
              <a:t>For the metric of the outage test one of the following metrics should be selected:</a:t>
            </a:r>
          </a:p>
          <a:p>
            <a:pPr lvl="2"/>
            <a:r>
              <a:rPr lang="en-US" dirty="0"/>
              <a:t>Option 1: Delay and Jitter</a:t>
            </a:r>
          </a:p>
          <a:p>
            <a:pPr lvl="2"/>
            <a:r>
              <a:rPr lang="en-US" dirty="0"/>
              <a:t>Option 2: MOS score with the precise MOS function to be provided</a:t>
            </a:r>
          </a:p>
          <a:p>
            <a:pPr lvl="1" fontAlgn="base"/>
            <a:r>
              <a:rPr lang="en-US" dirty="0"/>
              <a:t>It should be decided whether to disable discontinuous transmissions on the Wi-Fi AP or LAA BS (such as LAA DRX, 802.11 Power Save, background scanning etc.) and whether devices shall run the most recent vendor-supplied firmware</a:t>
            </a:r>
          </a:p>
          <a:p>
            <a:pPr lvl="1" fontAlgn="base"/>
            <a:r>
              <a:rPr lang="en-US" dirty="0"/>
              <a:t>The minimum number of devices which should be used to define the baseline (e.g. [10] APs and [10] STAs to create the Wi-Fi to Wi-Fi baseline)</a:t>
            </a:r>
          </a:p>
          <a:p>
            <a:pPr fontAlgn="base"/>
            <a:r>
              <a:rPr lang="en-US" dirty="0"/>
              <a:t>Email discussion needs to be finalized by </a:t>
            </a:r>
            <a:r>
              <a:rPr lang="en-US" b="1" dirty="0"/>
              <a:t>05/26/2017</a:t>
            </a:r>
          </a:p>
          <a:p>
            <a:pPr fontAlgn="base"/>
            <a:r>
              <a:rPr lang="en-US" dirty="0"/>
              <a:t>The outcome of the email discussion agreements should be capture in the TP to TR 36.789 submitted to RAN #76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528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610</Words>
  <Application>Microsoft Office PowerPoint</Application>
  <PresentationFormat>Widescreen</PresentationFormat>
  <Paragraphs>81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Times New Roman</vt:lpstr>
      <vt:lpstr>Office Theme</vt:lpstr>
      <vt:lpstr>WF on Multi-node tests</vt:lpstr>
      <vt:lpstr>Agreements from RAN4 #82bis:  Purpose and goal of TR 36.789</vt:lpstr>
      <vt:lpstr>Agreements in RAN4 #83 (1)</vt:lpstr>
      <vt:lpstr>Agreements in RAN4 #83 (2)</vt:lpstr>
      <vt:lpstr>Open items to be agreed by email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Multi-node tests</dc:title>
  <dc:creator>Papaleo, Marco</dc:creator>
  <cp:lastModifiedBy>Marco Papaleo</cp:lastModifiedBy>
  <cp:revision>84</cp:revision>
  <dcterms:created xsi:type="dcterms:W3CDTF">2017-04-06T17:04:23Z</dcterms:created>
  <dcterms:modified xsi:type="dcterms:W3CDTF">2017-05-19T08:03:55Z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-1083944019</vt:i4>
  </property>
  <property fmtid="{D5CDD505-2E9C-101B-9397-08002B2CF9AE}" pid="4" name="_EmailSubject">
    <vt:lpwstr>Discussions on multi-node tests for LAA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Marco Papaleo</vt:lpwstr>
  </property>
</Properties>
</file>