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>
        <p:scale>
          <a:sx n="75" d="100"/>
          <a:sy n="75" d="100"/>
        </p:scale>
        <p:origin x="-540" y="-1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5/19/2017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495637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5/19/2017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413211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5/19/2017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51025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5/19/2017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887243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5/19/2017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020357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5/19/2017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062852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5/19/2017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198218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5/19/2017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33930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5/19/2017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851522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5/19/2017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565545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5/19/2017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529769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354DF9-FBB4-4DB4-975A-B9D0E1F7617A}" type="datetimeFigureOut">
              <a:rPr lang="en-US" smtClean="0"/>
              <a:pPr/>
              <a:t>5/19/2017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872431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fisher0515\AppData\Local\Docs\R4-1705268.zip" TargetMode="External"/><Relationship Id="rId2" Type="http://schemas.openxmlformats.org/officeDocument/2006/relationships/hyperlink" Target="file:///C:\Users\fisher0515\AppData\Local\Docs\R4-1704542.zip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file:///C:\Users\fisher0515\AppData\Local\Docs\R4-1705285.zip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030819"/>
            <a:ext cx="9144000" cy="1479144"/>
          </a:xfrm>
        </p:spPr>
        <p:txBody>
          <a:bodyPr>
            <a:normAutofit fontScale="90000"/>
          </a:bodyPr>
          <a:lstStyle/>
          <a:p>
            <a:r>
              <a:rPr lang="en-GB" dirty="0"/>
              <a:t>WF </a:t>
            </a:r>
            <a:r>
              <a:rPr lang="en-GB" dirty="0" smtClean="0"/>
              <a:t>on </a:t>
            </a:r>
            <a:r>
              <a:rPr lang="en-GB" altLang="zh-CN" dirty="0" smtClean="0"/>
              <a:t> BS spectrum emission mask for below 6GHz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086984"/>
            <a:ext cx="9144000" cy="1655762"/>
          </a:xfrm>
        </p:spPr>
        <p:txBody>
          <a:bodyPr/>
          <a:lstStyle/>
          <a:p>
            <a:r>
              <a:rPr lang="en-US" dirty="0" err="1" smtClean="0"/>
              <a:t>ZTE,</a:t>
            </a:r>
            <a:r>
              <a:rPr lang="en-US" altLang="zh-CN" dirty="0" err="1" smtClean="0"/>
              <a:t>Huawei</a:t>
            </a:r>
            <a:r>
              <a:rPr lang="en-US" dirty="0" err="1" smtClean="0"/>
              <a:t>,</a:t>
            </a:r>
            <a:r>
              <a:rPr lang="en-US" altLang="zh-CN" dirty="0" err="1" smtClean="0"/>
              <a:t>Nokia,</a:t>
            </a:r>
            <a:r>
              <a:rPr lang="en-US" dirty="0" err="1" smtClean="0"/>
              <a:t>Ericsson</a:t>
            </a:r>
            <a:r>
              <a:rPr lang="en-US" smtClean="0"/>
              <a:t>,[NTT </a:t>
            </a:r>
            <a:r>
              <a:rPr lang="en-US" dirty="0" err="1" smtClean="0"/>
              <a:t>DoCoMo</a:t>
            </a:r>
            <a:r>
              <a:rPr lang="en-US" dirty="0" smtClean="0"/>
              <a:t>,…]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98474" y="128166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sv-SE" b="1" dirty="0">
                <a:cs typeface="Arial" panose="020B0604020202020204" pitchFamily="34" charset="0"/>
              </a:rPr>
              <a:t>3GPP TSG-RAN WG4 Meeting #83                                                    Hangzhou, China, 15 - 19 May, 2017</a:t>
            </a:r>
          </a:p>
          <a:p>
            <a:pPr>
              <a:spcBef>
                <a:spcPct val="0"/>
              </a:spcBef>
            </a:pPr>
            <a:r>
              <a:rPr lang="en-US" b="1" dirty="0"/>
              <a:t>Agenda Item:	</a:t>
            </a:r>
            <a:r>
              <a:rPr lang="en-US" b="1" dirty="0" smtClean="0"/>
              <a:t>10.5.3.2</a:t>
            </a:r>
            <a:endParaRPr lang="en-US" b="1" dirty="0"/>
          </a:p>
          <a:p>
            <a:pPr>
              <a:spcBef>
                <a:spcPct val="0"/>
              </a:spcBef>
            </a:pPr>
            <a:endParaRPr lang="en-US" altLang="sv-SE" b="1" dirty="0"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0230686" y="256585"/>
            <a:ext cx="13211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sv-SE" b="1" dirty="0" smtClean="0">
                <a:cs typeface="Arial" panose="020B0604020202020204" pitchFamily="34" charset="0"/>
              </a:rPr>
              <a:t>R4-1706223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726824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71600"/>
            <a:ext cx="10515600" cy="4805363"/>
          </a:xfrm>
        </p:spPr>
        <p:txBody>
          <a:bodyPr>
            <a:normAutofit/>
          </a:bodyPr>
          <a:lstStyle/>
          <a:p>
            <a:r>
              <a:rPr lang="en-GB" dirty="0"/>
              <a:t>Contributions on </a:t>
            </a:r>
            <a:r>
              <a:rPr lang="en-GB" dirty="0" smtClean="0"/>
              <a:t>BS </a:t>
            </a:r>
            <a:r>
              <a:rPr lang="en-GB" altLang="zh-CN" dirty="0" smtClean="0"/>
              <a:t> spectrum emission mask</a:t>
            </a:r>
            <a:r>
              <a:rPr lang="en-GB" dirty="0" smtClean="0"/>
              <a:t> for below 6GHz have </a:t>
            </a:r>
            <a:r>
              <a:rPr lang="en-GB" dirty="0"/>
              <a:t>been discussed in RAN4#83</a:t>
            </a:r>
            <a:r>
              <a:rPr lang="en-GB" dirty="0" smtClean="0"/>
              <a:t>:</a:t>
            </a:r>
          </a:p>
          <a:p>
            <a:pPr marL="720000"/>
            <a:r>
              <a:rPr lang="en-GB" altLang="zh-CN" sz="1600" b="1" u="heavy" dirty="0" smtClean="0">
                <a:hlinkClick r:id="rId2"/>
              </a:rPr>
              <a:t>R4-1704542</a:t>
            </a:r>
            <a:r>
              <a:rPr lang="en-GB" altLang="zh-CN" sz="1600" b="1" dirty="0" smtClean="0"/>
              <a:t>,Proposal on below 6GHz NR BS unwanted emission mask requirement, NTT </a:t>
            </a:r>
            <a:r>
              <a:rPr lang="en-GB" altLang="zh-CN" sz="1600" b="1" dirty="0" err="1" smtClean="0"/>
              <a:t>DoCoMo</a:t>
            </a:r>
            <a:endParaRPr lang="en-GB" altLang="zh-CN" sz="1600" b="1" dirty="0" smtClean="0"/>
          </a:p>
          <a:p>
            <a:pPr marL="720000"/>
            <a:r>
              <a:rPr lang="en-GB" altLang="zh-CN" sz="1600" b="1" u="heavy" dirty="0" smtClean="0">
                <a:hlinkClick r:id="rId2"/>
              </a:rPr>
              <a:t>R4-1704616, </a:t>
            </a:r>
            <a:r>
              <a:rPr lang="en-GB" altLang="zh-CN" sz="1600" b="1" dirty="0" smtClean="0"/>
              <a:t>NR BS boundary between out-of-band and spurious domain below 6 </a:t>
            </a:r>
            <a:r>
              <a:rPr lang="en-GB" altLang="zh-CN" sz="1600" b="1" dirty="0" err="1" smtClean="0"/>
              <a:t>Ghz,Ericsson</a:t>
            </a:r>
            <a:endParaRPr lang="en-GB" altLang="zh-CN" sz="1600" b="1" dirty="0" smtClean="0">
              <a:hlinkClick r:id="rId3"/>
            </a:endParaRPr>
          </a:p>
          <a:p>
            <a:pPr marL="720000"/>
            <a:r>
              <a:rPr lang="en-GB" altLang="zh-CN" sz="1600" b="1" u="heavy" dirty="0" smtClean="0">
                <a:hlinkClick r:id="rId3"/>
              </a:rPr>
              <a:t>R4-1705268</a:t>
            </a:r>
            <a:r>
              <a:rPr lang="en-GB" altLang="zh-CN" sz="1600" b="1" dirty="0" smtClean="0"/>
              <a:t>,The boundary between out-of-band and spurious domain below 6 GHz NR BS,ZTE</a:t>
            </a:r>
          </a:p>
          <a:p>
            <a:pPr marL="720000"/>
            <a:r>
              <a:rPr lang="en-GB" altLang="zh-CN" sz="1600" b="1" u="heavy" dirty="0" smtClean="0">
                <a:hlinkClick r:id="rId4"/>
              </a:rPr>
              <a:t>R4-1705285</a:t>
            </a:r>
            <a:r>
              <a:rPr lang="en-GB" altLang="zh-CN" sz="1600" b="1" dirty="0" smtClean="0"/>
              <a:t>,BS spectrum emission mask for below 6GHz,Huawei, </a:t>
            </a:r>
            <a:r>
              <a:rPr lang="en-GB" altLang="zh-CN" sz="1600" b="1" dirty="0" err="1" smtClean="0"/>
              <a:t>Hisilicon</a:t>
            </a:r>
            <a:r>
              <a:rPr lang="en-GB" altLang="zh-CN" b="1" dirty="0" smtClean="0"/>
              <a:t/>
            </a:r>
            <a:br>
              <a:rPr lang="en-GB" altLang="zh-CN" b="1" dirty="0" smtClean="0"/>
            </a:br>
            <a:endParaRPr lang="en-GB" altLang="zh-CN" b="1" dirty="0" smtClean="0"/>
          </a:p>
          <a:p>
            <a:pPr marL="720000">
              <a:buNone/>
            </a:pPr>
            <a:r>
              <a:rPr lang="en-GB" altLang="zh-CN" sz="1600" dirty="0" smtClean="0"/>
              <a:t>Clarification: </a:t>
            </a:r>
          </a:p>
          <a:p>
            <a:pPr marL="720000">
              <a:buNone/>
            </a:pPr>
            <a:r>
              <a:rPr lang="en-GB" altLang="zh-CN" sz="1600" dirty="0" smtClean="0"/>
              <a:t>In the current TS36.104, for the band42 from 3.4GHz to 3.6GHz with </a:t>
            </a:r>
            <a:r>
              <a:rPr lang="en-US" altLang="zh-CN" sz="1600" dirty="0" err="1" smtClean="0"/>
              <a:t>Δf</a:t>
            </a:r>
            <a:r>
              <a:rPr lang="en-US" altLang="zh-CN" sz="1100" dirty="0" err="1" smtClean="0"/>
              <a:t>UEM</a:t>
            </a:r>
            <a:r>
              <a:rPr lang="en-US" altLang="zh-CN" sz="1100" dirty="0" smtClean="0"/>
              <a:t> </a:t>
            </a:r>
            <a:r>
              <a:rPr lang="en-US" altLang="zh-CN" sz="1600" dirty="0" smtClean="0"/>
              <a:t>=10 MHz specified, at that phase RF requirement didn’t take the large antenna arrays into account, however for NR bands,</a:t>
            </a:r>
            <a:r>
              <a:rPr lang="en-GB" altLang="zh-CN" sz="1600" b="1" dirty="0" smtClean="0"/>
              <a:t> </a:t>
            </a:r>
            <a:r>
              <a:rPr lang="en-US" altLang="zh-CN" sz="1600" dirty="0" smtClean="0"/>
              <a:t>wider operating bandwidth and  large antenna arrays should be considered.  </a:t>
            </a:r>
          </a:p>
          <a:p>
            <a:pPr lvl="1">
              <a:buNone/>
            </a:pPr>
            <a:endParaRPr lang="en-GB" dirty="0"/>
          </a:p>
          <a:p>
            <a:pPr lvl="1"/>
            <a:endParaRPr lang="en-GB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0404043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Way forward on </a:t>
            </a:r>
            <a:r>
              <a:rPr lang="en-US" sz="3600" dirty="0" smtClean="0"/>
              <a:t>spectral emission mask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71600"/>
            <a:ext cx="10515600" cy="4805363"/>
          </a:xfrm>
        </p:spPr>
        <p:txBody>
          <a:bodyPr>
            <a:normAutofit/>
          </a:bodyPr>
          <a:lstStyle/>
          <a:p>
            <a:pPr marL="0">
              <a:buFont typeface="Wingdings" pitchFamily="2" charset="2"/>
              <a:buChar char="l"/>
            </a:pPr>
            <a:r>
              <a:rPr lang="en-US" altLang="zh-CN" sz="1600" dirty="0" err="1" smtClean="0"/>
              <a:t>Δf</a:t>
            </a:r>
            <a:r>
              <a:rPr lang="en-US" altLang="zh-CN" sz="1600" baseline="-25000" dirty="0" err="1" smtClean="0"/>
              <a:t>UEM</a:t>
            </a:r>
            <a:r>
              <a:rPr lang="en-US" altLang="zh-CN" sz="1600" dirty="0" smtClean="0"/>
              <a:t> =40 MHz for NR bands wider than 100 MHz  as baseline for the boundary between UEM and spurious emission( for both Cat A and Cat B );  </a:t>
            </a:r>
          </a:p>
          <a:p>
            <a:pPr marL="0">
              <a:buFont typeface="Wingdings" pitchFamily="2" charset="2"/>
              <a:buChar char="l"/>
            </a:pPr>
            <a:r>
              <a:rPr lang="en-GB" sz="1600" dirty="0" smtClean="0"/>
              <a:t>The same emission levels for LTE should be used with frequency range (</a:t>
            </a:r>
            <a:r>
              <a:rPr lang="en-GB" altLang="ja-JP" sz="1600" i="1" dirty="0" err="1" smtClean="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F</a:t>
            </a:r>
            <a:r>
              <a:rPr lang="en-GB" altLang="ja-JP" sz="1600" i="1" baseline="-30000" dirty="0" err="1" smtClean="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DL_low</a:t>
            </a:r>
            <a:r>
              <a:rPr lang="en-GB" altLang="ja-JP" sz="1600" i="1" dirty="0" smtClean="0">
                <a:latin typeface="Arial"/>
                <a:ea typeface="MS Mincho" pitchFamily="49" charset="-128"/>
                <a:cs typeface="Times New Roman" pitchFamily="18" charset="0"/>
              </a:rPr>
              <a:t>–</a:t>
            </a:r>
            <a:r>
              <a:rPr lang="en-GB" altLang="ja-JP" sz="1600" i="1" dirty="0" smtClean="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</a:t>
            </a:r>
            <a:r>
              <a:rPr lang="en-US" altLang="ja-JP" sz="1600" i="1" dirty="0" err="1" smtClean="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Δf</a:t>
            </a:r>
            <a:r>
              <a:rPr lang="en-US" altLang="ja-JP" sz="1600" i="1" baseline="-30000" dirty="0" err="1" smtClean="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UEM</a:t>
            </a:r>
            <a:r>
              <a:rPr lang="en-GB" altLang="ja-JP" sz="1600" i="1" dirty="0" smtClean="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) ~ (</a:t>
            </a:r>
            <a:r>
              <a:rPr lang="en-GB" altLang="ja-JP" sz="1600" i="1" dirty="0" err="1" smtClean="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F</a:t>
            </a:r>
            <a:r>
              <a:rPr lang="en-GB" altLang="ja-JP" sz="1600" i="1" baseline="-30000" dirty="0" err="1" smtClean="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DL_high</a:t>
            </a:r>
            <a:r>
              <a:rPr lang="en-US" altLang="ja-JP" sz="1600" i="1" dirty="0" smtClean="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+</a:t>
            </a:r>
            <a:r>
              <a:rPr lang="en-US" altLang="ja-JP" sz="1600" i="1" dirty="0" err="1" smtClean="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Δf</a:t>
            </a:r>
            <a:r>
              <a:rPr lang="en-US" altLang="ja-JP" sz="1600" i="1" baseline="-30000" dirty="0" err="1" smtClean="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UEM</a:t>
            </a:r>
            <a:r>
              <a:rPr lang="en-US" altLang="ja-JP" sz="1600" i="1" dirty="0" smtClean="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) </a:t>
            </a:r>
          </a:p>
          <a:p>
            <a:pPr marL="720000" lvl="0">
              <a:buFont typeface="Wingdings" pitchFamily="2" charset="2"/>
              <a:buChar char="ü"/>
            </a:pPr>
            <a:r>
              <a:rPr lang="en-US" altLang="ja-JP" sz="1600" i="1" dirty="0" smtClean="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Applicability of regional requirement for NR only bands could be considered further, however relaxed regional emission mask should be excluded for further discussion; </a:t>
            </a:r>
            <a:endParaRPr lang="en-US" altLang="ja-JP" sz="1600" dirty="0" smtClean="0"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13291039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1664</TotalTime>
  <Words>113</Words>
  <Application>Microsoft Office PowerPoint</Application>
  <PresentationFormat>自定义</PresentationFormat>
  <Paragraphs>18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WF on  BS spectrum emission mask for below 6GHz</vt:lpstr>
      <vt:lpstr>Background</vt:lpstr>
      <vt:lpstr>Way forward on spectral emission mask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Da, Ren (Nokia - US)</dc:creator>
  <cp:lastModifiedBy>fisher0515</cp:lastModifiedBy>
  <cp:revision>110</cp:revision>
  <dcterms:created xsi:type="dcterms:W3CDTF">2016-11-16T01:29:09Z</dcterms:created>
  <dcterms:modified xsi:type="dcterms:W3CDTF">2017-05-19T02:47:21Z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readonly">
    <vt:lpwstr/>
  </property>
  <property fmtid="{D5CDD505-2E9C-101B-9397-08002B2CF9AE}" pid="4" name="_change">
    <vt:lpwstr/>
  </property>
  <property fmtid="{D5CDD505-2E9C-101B-9397-08002B2CF9AE}" pid="5" name="_full-control">
    <vt:lpwstr/>
  </property>
  <property fmtid="{D5CDD505-2E9C-101B-9397-08002B2CF9AE}" pid="6" name="sflag">
    <vt:lpwstr>1495067643</vt:lpwstr>
  </property>
</Properties>
</file>