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3" r:id="rId2"/>
    <p:sldId id="272" r:id="rId3"/>
    <p:sldId id="275" r:id="rId4"/>
    <p:sldId id="273" r:id="rId5"/>
    <p:sldId id="276" r:id="rId6"/>
    <p:sldId id="274" r:id="rId7"/>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fld id="{FA730F9F-99BA-4859-B0DF-382F27FDEAFD}" type="datetimeFigureOut">
              <a:rPr lang="en-US"/>
              <a:pPr>
                <a:defRPr/>
              </a:pPr>
              <a:t>5/19/2017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934FE291-1CE9-4680-984D-302BE7C4D776}" type="slidenum">
              <a:rPr lang="en-US" altLang="sv-SE"/>
              <a:pPr>
                <a:defRPr/>
              </a:pPr>
              <a:t>‹#›</a:t>
            </a:fld>
            <a:endParaRPr lang="en-US" altLang="sv-SE"/>
          </a:p>
        </p:txBody>
      </p:sp>
    </p:spTree>
    <p:extLst>
      <p:ext uri="{BB962C8B-B14F-4D97-AF65-F5344CB8AC3E}">
        <p14:creationId xmlns:p14="http://schemas.microsoft.com/office/powerpoint/2010/main" val="36089369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altLang="en-US" dirty="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fld id="{B4EBF3C2-5DE8-4EF7-B6C2-B39423CBCE4B}" type="slidenum">
              <a:rPr lang="en-US" altLang="sv-SE" smtClean="0"/>
              <a:pPr/>
              <a:t>1</a:t>
            </a:fld>
            <a:endParaRPr lang="en-US" altLang="sv-SE" dirty="0"/>
          </a:p>
        </p:txBody>
      </p:sp>
    </p:spTree>
    <p:extLst>
      <p:ext uri="{BB962C8B-B14F-4D97-AF65-F5344CB8AC3E}">
        <p14:creationId xmlns:p14="http://schemas.microsoft.com/office/powerpoint/2010/main" val="120045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822695FD-0292-4176-9282-9DBD692771C6}" type="datetimeFigureOut">
              <a:rPr lang="zh-CN" altLang="en-US"/>
              <a:pPr>
                <a:defRPr/>
              </a:pPr>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98A43E2-BAD9-4C9F-BD4F-A0EEB390A386}" type="slidenum">
              <a:rPr lang="zh-CN" altLang="en-US"/>
              <a:pPr>
                <a:defRPr/>
              </a:pPr>
              <a:t>‹#›</a:t>
            </a:fld>
            <a:endParaRPr lang="zh-CN" altLang="en-US"/>
          </a:p>
        </p:txBody>
      </p:sp>
    </p:spTree>
    <p:extLst>
      <p:ext uri="{BB962C8B-B14F-4D97-AF65-F5344CB8AC3E}">
        <p14:creationId xmlns:p14="http://schemas.microsoft.com/office/powerpoint/2010/main" val="2808186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E32CCAA-9365-4E0C-B7F9-80CB76F674AE}" type="datetimeFigureOut">
              <a:rPr lang="zh-CN" altLang="en-US"/>
              <a:pPr>
                <a:defRPr/>
              </a:pPr>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4ED3A4-0A25-4A16-95A3-AF23EAE823C2}" type="slidenum">
              <a:rPr lang="zh-CN" altLang="en-US"/>
              <a:pPr>
                <a:defRPr/>
              </a:pPr>
              <a:t>‹#›</a:t>
            </a:fld>
            <a:endParaRPr lang="zh-CN" altLang="en-US"/>
          </a:p>
        </p:txBody>
      </p:sp>
    </p:spTree>
    <p:extLst>
      <p:ext uri="{BB962C8B-B14F-4D97-AF65-F5344CB8AC3E}">
        <p14:creationId xmlns:p14="http://schemas.microsoft.com/office/powerpoint/2010/main" val="961436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FD8991B-F9DA-4AC4-BA77-98FD146CC04E}" type="datetimeFigureOut">
              <a:rPr lang="zh-CN" altLang="en-US"/>
              <a:pPr>
                <a:defRPr/>
              </a:pPr>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92DB7A0-213D-4BD5-892B-222187C0E1ED}" type="slidenum">
              <a:rPr lang="zh-CN" altLang="en-US"/>
              <a:pPr>
                <a:defRPr/>
              </a:pPr>
              <a:t>‹#›</a:t>
            </a:fld>
            <a:endParaRPr lang="zh-CN" altLang="en-US"/>
          </a:p>
        </p:txBody>
      </p:sp>
    </p:spTree>
    <p:extLst>
      <p:ext uri="{BB962C8B-B14F-4D97-AF65-F5344CB8AC3E}">
        <p14:creationId xmlns:p14="http://schemas.microsoft.com/office/powerpoint/2010/main" val="148336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738C64F-2B99-4988-BAF4-9713B65F2F9F}" type="datetimeFigureOut">
              <a:rPr lang="zh-CN" altLang="en-US"/>
              <a:pPr>
                <a:defRPr/>
              </a:pPr>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4CF79A9-E7E9-454B-91A8-28F165B58C8E}" type="slidenum">
              <a:rPr lang="zh-CN" altLang="en-US"/>
              <a:pPr>
                <a:defRPr/>
              </a:pPr>
              <a:t>‹#›</a:t>
            </a:fld>
            <a:endParaRPr lang="zh-CN" altLang="en-US"/>
          </a:p>
        </p:txBody>
      </p:sp>
    </p:spTree>
    <p:extLst>
      <p:ext uri="{BB962C8B-B14F-4D97-AF65-F5344CB8AC3E}">
        <p14:creationId xmlns:p14="http://schemas.microsoft.com/office/powerpoint/2010/main" val="2510002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08DC37E-5818-47B3-AEDD-E89FA4F92681}" type="datetimeFigureOut">
              <a:rPr lang="zh-CN" altLang="en-US"/>
              <a:pPr>
                <a:defRPr/>
              </a:pPr>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C0A322-4BA0-418F-AF56-BD4A46A9448F}" type="slidenum">
              <a:rPr lang="zh-CN" altLang="en-US"/>
              <a:pPr>
                <a:defRPr/>
              </a:pPr>
              <a:t>‹#›</a:t>
            </a:fld>
            <a:endParaRPr lang="zh-CN" altLang="en-US"/>
          </a:p>
        </p:txBody>
      </p:sp>
    </p:spTree>
    <p:extLst>
      <p:ext uri="{BB962C8B-B14F-4D97-AF65-F5344CB8AC3E}">
        <p14:creationId xmlns:p14="http://schemas.microsoft.com/office/powerpoint/2010/main" val="3938383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CFFE4E66-7E64-4115-81FC-7C725236AED8}" type="datetimeFigureOut">
              <a:rPr lang="zh-CN" altLang="en-US"/>
              <a:pPr>
                <a:defRPr/>
              </a:pPr>
              <a:t>2017/5/19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047D06-EA8C-445F-9113-3CAE1A333376}" type="slidenum">
              <a:rPr lang="zh-CN" altLang="en-US"/>
              <a:pPr>
                <a:defRPr/>
              </a:pPr>
              <a:t>‹#›</a:t>
            </a:fld>
            <a:endParaRPr lang="zh-CN" altLang="en-US"/>
          </a:p>
        </p:txBody>
      </p:sp>
    </p:spTree>
    <p:extLst>
      <p:ext uri="{BB962C8B-B14F-4D97-AF65-F5344CB8AC3E}">
        <p14:creationId xmlns:p14="http://schemas.microsoft.com/office/powerpoint/2010/main" val="2299266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996B2C2D-E990-4911-A6E6-FB2EBAB0A616}" type="datetimeFigureOut">
              <a:rPr lang="zh-CN" altLang="en-US"/>
              <a:pPr>
                <a:defRPr/>
              </a:pPr>
              <a:t>2017/5/19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47726E0-17E0-4CC3-9D8F-CABF3E01EFBB}" type="slidenum">
              <a:rPr lang="zh-CN" altLang="en-US"/>
              <a:pPr>
                <a:defRPr/>
              </a:pPr>
              <a:t>‹#›</a:t>
            </a:fld>
            <a:endParaRPr lang="zh-CN" altLang="en-US"/>
          </a:p>
        </p:txBody>
      </p:sp>
    </p:spTree>
    <p:extLst>
      <p:ext uri="{BB962C8B-B14F-4D97-AF65-F5344CB8AC3E}">
        <p14:creationId xmlns:p14="http://schemas.microsoft.com/office/powerpoint/2010/main" val="2635759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343D5370-B5C4-4C98-B073-1C41346AD57F}" type="datetimeFigureOut">
              <a:rPr lang="zh-CN" altLang="en-US"/>
              <a:pPr>
                <a:defRPr/>
              </a:pPr>
              <a:t>2017/5/19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B5FC86D-9B65-48BE-85F9-1DE700E16341}" type="slidenum">
              <a:rPr lang="zh-CN" altLang="en-US"/>
              <a:pPr>
                <a:defRPr/>
              </a:pPr>
              <a:t>‹#›</a:t>
            </a:fld>
            <a:endParaRPr lang="zh-CN" altLang="en-US"/>
          </a:p>
        </p:txBody>
      </p:sp>
    </p:spTree>
    <p:extLst>
      <p:ext uri="{BB962C8B-B14F-4D97-AF65-F5344CB8AC3E}">
        <p14:creationId xmlns:p14="http://schemas.microsoft.com/office/powerpoint/2010/main" val="39192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FDA4A46-BC73-4CBC-824D-9D803614000A}" type="datetimeFigureOut">
              <a:rPr lang="zh-CN" altLang="en-US"/>
              <a:pPr>
                <a:defRPr/>
              </a:pPr>
              <a:t>2017/5/19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3FA9B06-40DD-40D5-A163-EDC96B41323A}" type="slidenum">
              <a:rPr lang="zh-CN" altLang="en-US"/>
              <a:pPr>
                <a:defRPr/>
              </a:pPr>
              <a:t>‹#›</a:t>
            </a:fld>
            <a:endParaRPr lang="zh-CN" altLang="en-US"/>
          </a:p>
        </p:txBody>
      </p:sp>
    </p:spTree>
    <p:extLst>
      <p:ext uri="{BB962C8B-B14F-4D97-AF65-F5344CB8AC3E}">
        <p14:creationId xmlns:p14="http://schemas.microsoft.com/office/powerpoint/2010/main" val="4142011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04C17BA-540A-43EE-B923-7EA909164334}" type="datetimeFigureOut">
              <a:rPr lang="zh-CN" altLang="en-US"/>
              <a:pPr>
                <a:defRPr/>
              </a:pPr>
              <a:t>2017/5/19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6F59B4D-A537-44BA-ADFA-FAFB78C24178}" type="slidenum">
              <a:rPr lang="zh-CN" altLang="en-US"/>
              <a:pPr>
                <a:defRPr/>
              </a:pPr>
              <a:t>‹#›</a:t>
            </a:fld>
            <a:endParaRPr lang="zh-CN" altLang="en-US"/>
          </a:p>
        </p:txBody>
      </p:sp>
    </p:spTree>
    <p:extLst>
      <p:ext uri="{BB962C8B-B14F-4D97-AF65-F5344CB8AC3E}">
        <p14:creationId xmlns:p14="http://schemas.microsoft.com/office/powerpoint/2010/main" val="3687388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CF07947-19F2-48DD-986F-5ED554A7DE1E}" type="datetimeFigureOut">
              <a:rPr lang="zh-CN" altLang="en-US"/>
              <a:pPr>
                <a:defRPr/>
              </a:pPr>
              <a:t>2017/5/19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14D0EB3-3BD2-4B28-A433-0AE7CCDC44F0}" type="slidenum">
              <a:rPr lang="zh-CN" altLang="en-US"/>
              <a:pPr>
                <a:defRPr/>
              </a:pPr>
              <a:t>‹#›</a:t>
            </a:fld>
            <a:endParaRPr lang="zh-CN" altLang="en-US"/>
          </a:p>
        </p:txBody>
      </p:sp>
    </p:spTree>
    <p:extLst>
      <p:ext uri="{BB962C8B-B14F-4D97-AF65-F5344CB8AC3E}">
        <p14:creationId xmlns:p14="http://schemas.microsoft.com/office/powerpoint/2010/main" val="166831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charset="0"/>
              </a:defRPr>
            </a:lvl1pPr>
          </a:lstStyle>
          <a:p>
            <a:pPr>
              <a:defRPr/>
            </a:pPr>
            <a:fld id="{36CC589B-10F2-44C2-B7E6-6E4603BB4026}" type="datetimeFigureOut">
              <a:rPr lang="zh-CN" altLang="en-US"/>
              <a:pPr>
                <a:defRPr/>
              </a:pPr>
              <a:t>2017/5/19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anose="020B0604020202020204" pitchFamily="34" charset="0"/>
              </a:defRPr>
            </a:lvl1pPr>
          </a:lstStyle>
          <a:p>
            <a:pPr>
              <a:defRPr/>
            </a:pPr>
            <a:fld id="{B1E4CCD3-9A25-436E-94B4-0F06012AA15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SimSun"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itchFamily="2" charset="-122"/>
        </a:defRPr>
      </a:lvl2pPr>
      <a:lvl3pPr algn="ctr" rtl="0" eaLnBrk="0" fontAlgn="base" hangingPunct="0">
        <a:spcBef>
          <a:spcPct val="0"/>
        </a:spcBef>
        <a:spcAft>
          <a:spcPct val="0"/>
        </a:spcAft>
        <a:defRPr sz="4400">
          <a:solidFill>
            <a:schemeClr val="tx1"/>
          </a:solidFill>
          <a:latin typeface="Calibri" pitchFamily="34" charset="0"/>
          <a:ea typeface="SimSun" pitchFamily="2" charset="-122"/>
        </a:defRPr>
      </a:lvl3pPr>
      <a:lvl4pPr algn="ctr" rtl="0" eaLnBrk="0" fontAlgn="base" hangingPunct="0">
        <a:spcBef>
          <a:spcPct val="0"/>
        </a:spcBef>
        <a:spcAft>
          <a:spcPct val="0"/>
        </a:spcAft>
        <a:defRPr sz="4400">
          <a:solidFill>
            <a:schemeClr val="tx1"/>
          </a:solidFill>
          <a:latin typeface="Calibri" pitchFamily="34" charset="0"/>
          <a:ea typeface="SimSun" pitchFamily="2" charset="-122"/>
        </a:defRPr>
      </a:lvl4pPr>
      <a:lvl5pPr algn="ctr" rtl="0" eaLnBrk="0" fontAlgn="base" hangingPunct="0">
        <a:spcBef>
          <a:spcPct val="0"/>
        </a:spcBef>
        <a:spcAft>
          <a:spcPct val="0"/>
        </a:spcAft>
        <a:defRPr sz="4400">
          <a:solidFill>
            <a:schemeClr val="tx1"/>
          </a:solidFill>
          <a:latin typeface="Calibri" pitchFamily="34" charset="0"/>
          <a:ea typeface="SimSun"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Summary of discussions on UE capabilities signalling related to MIMO layer</a:t>
            </a:r>
          </a:p>
        </p:txBody>
      </p:sp>
      <p:sp>
        <p:nvSpPr>
          <p:cNvPr id="3075" name="Subtitle 2"/>
          <p:cNvSpPr>
            <a:spLocks noGrp="1"/>
          </p:cNvSpPr>
          <p:nvPr>
            <p:ph type="subTitle" idx="1"/>
          </p:nvPr>
        </p:nvSpPr>
        <p:spPr>
          <a:xfrm>
            <a:off x="533400" y="4293096"/>
            <a:ext cx="8071048" cy="1752600"/>
          </a:xfrm>
        </p:spPr>
        <p:txBody>
          <a:bodyPr/>
          <a:lstStyle/>
          <a:p>
            <a:pPr eaLnBrk="1" hangingPunct="1"/>
            <a:r>
              <a:rPr lang="en-US" altLang="en-US" sz="2800" dirty="0">
                <a:solidFill>
                  <a:srgbClr val="898989"/>
                </a:solidFill>
              </a:rPr>
              <a:t>Ericsson</a:t>
            </a:r>
          </a:p>
        </p:txBody>
      </p:sp>
      <p:sp>
        <p:nvSpPr>
          <p:cNvPr id="4" name="TextBox 3"/>
          <p:cNvSpPr txBox="1">
            <a:spLocks noChangeArrowheads="1"/>
          </p:cNvSpPr>
          <p:nvPr/>
        </p:nvSpPr>
        <p:spPr bwMode="auto">
          <a:xfrm>
            <a:off x="296862" y="323850"/>
            <a:ext cx="84516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Font typeface="Arial" panose="020B0604020202020204" pitchFamily="34" charset="0"/>
              <a:buNone/>
            </a:pPr>
            <a:r>
              <a:rPr lang="en-US" altLang="zh-CN" sz="1800" b="1" dirty="0">
                <a:cs typeface="Arial" panose="020B0604020202020204" pitchFamily="34" charset="0"/>
              </a:rPr>
              <a:t>3GPP TSG-RAN WG4 Meeting #83				             R4-1706201</a:t>
            </a:r>
            <a:br>
              <a:rPr lang="en-US" altLang="zh-CN" sz="1800" b="1" dirty="0">
                <a:cs typeface="Arial" panose="020B0604020202020204" pitchFamily="34" charset="0"/>
              </a:rPr>
            </a:br>
            <a:r>
              <a:rPr lang="en-US" altLang="zh-CN" sz="1800" b="1" dirty="0">
                <a:cs typeface="Arial" panose="020B0604020202020204" pitchFamily="34" charset="0"/>
              </a:rPr>
              <a:t>Hangzhou</a:t>
            </a:r>
            <a:r>
              <a:rPr lang="en-US" altLang="en-US" sz="1800" b="1" dirty="0">
                <a:cs typeface="Arial" panose="020B0604020202020204" pitchFamily="34" charset="0"/>
              </a:rPr>
              <a:t>, China, 15th-19th May, 2017</a:t>
            </a:r>
            <a:endParaRPr lang="sv-SE" altLang="sv-SE" sz="1800" dirty="0">
              <a:cs typeface="Arial" panose="020B0604020202020204" pitchFamily="34" charset="0"/>
            </a:endParaRPr>
          </a:p>
          <a:p>
            <a:pPr eaLnBrk="1" hangingPunct="1">
              <a:spcBef>
                <a:spcPct val="0"/>
              </a:spcBef>
              <a:buFontTx/>
              <a:buNone/>
            </a:pPr>
            <a:r>
              <a:rPr lang="en-US" altLang="zh-CN" sz="1800" b="1" dirty="0">
                <a:cs typeface="Arial" panose="020B0604020202020204" pitchFamily="34" charset="0"/>
              </a:rPr>
              <a:t>Document Type: For information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GB" dirty="0"/>
              <a:t>RAN4 received an LS from RAN2 in R2-1702346 asking TM10/FD-MIMO capability related parameters are RF or BB capability.</a:t>
            </a:r>
          </a:p>
          <a:p>
            <a:r>
              <a:rPr lang="en-GB" dirty="0"/>
              <a:t>RAN4 is preparing the LS on MUST to decide the UE capability for MUST in R4-1704642.</a:t>
            </a:r>
          </a:p>
          <a:p>
            <a:r>
              <a:rPr lang="en-GB" dirty="0"/>
              <a:t>RAN4 is preparing the RAN4-led WI feature lists in R4-1705658</a:t>
            </a:r>
            <a:endParaRPr lang="en-US" dirty="0"/>
          </a:p>
        </p:txBody>
      </p:sp>
    </p:spTree>
    <p:extLst>
      <p:ext uri="{BB962C8B-B14F-4D97-AF65-F5344CB8AC3E}">
        <p14:creationId xmlns:p14="http://schemas.microsoft.com/office/powerpoint/2010/main" val="2681276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Observation</a:t>
            </a:r>
          </a:p>
        </p:txBody>
      </p:sp>
      <p:sp>
        <p:nvSpPr>
          <p:cNvPr id="3" name="Content Placeholder 2"/>
          <p:cNvSpPr>
            <a:spLocks noGrp="1"/>
          </p:cNvSpPr>
          <p:nvPr>
            <p:ph idx="1"/>
          </p:nvPr>
        </p:nvSpPr>
        <p:spPr/>
        <p:txBody>
          <a:bodyPr/>
          <a:lstStyle/>
          <a:p>
            <a:r>
              <a:rPr lang="en-US" sz="2400" dirty="0"/>
              <a:t>For baseband feature capabilities such as NAICS, CSI-processing, etc., as long as it’s considered as sharing baseband processing capability together with MIMO layer, even if they are baseband capabilities they are reported in the same way as MIMO layer as per band combination manner.</a:t>
            </a:r>
          </a:p>
          <a:p>
            <a:r>
              <a:rPr lang="en-US" sz="2400" dirty="0"/>
              <a:t>There are inconsistency of the existing baseband capabilities design, e.g. </a:t>
            </a:r>
            <a:r>
              <a:rPr lang="en-GB" sz="2400" dirty="0"/>
              <a:t>some capability such as hybridCSI-r14, semiOL-r14 are not linked with MIMO layer reported as per UE and some capability such as number of CSI-process, csi-ReportingNP-r14, csi-ReportingAdvanced-r14 are linked with MIMO layer reported as per band combination.</a:t>
            </a:r>
            <a:endParaRPr lang="en-US" sz="2400" dirty="0"/>
          </a:p>
        </p:txBody>
      </p:sp>
    </p:spTree>
    <p:extLst>
      <p:ext uri="{BB962C8B-B14F-4D97-AF65-F5344CB8AC3E}">
        <p14:creationId xmlns:p14="http://schemas.microsoft.com/office/powerpoint/2010/main" val="912026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understanding</a:t>
            </a:r>
          </a:p>
        </p:txBody>
      </p:sp>
      <p:sp>
        <p:nvSpPr>
          <p:cNvPr id="3" name="Content Placeholder 2"/>
          <p:cNvSpPr>
            <a:spLocks noGrp="1"/>
          </p:cNvSpPr>
          <p:nvPr>
            <p:ph idx="1"/>
          </p:nvPr>
        </p:nvSpPr>
        <p:spPr/>
        <p:txBody>
          <a:bodyPr/>
          <a:lstStyle/>
          <a:p>
            <a:r>
              <a:rPr lang="en-US" sz="2800" dirty="0"/>
              <a:t>From RAN4 point of view it should be feasible to</a:t>
            </a:r>
          </a:p>
          <a:p>
            <a:pPr lvl="1"/>
            <a:r>
              <a:rPr lang="en-GB" sz="2400" dirty="0"/>
              <a:t>Split the existing supported MIMO layer capability into RF band part and baseband part capability separately.</a:t>
            </a:r>
            <a:endParaRPr lang="sv-SE" sz="2400" dirty="0"/>
          </a:p>
          <a:p>
            <a:pPr lvl="1"/>
            <a:r>
              <a:rPr lang="en-GB" sz="2400" dirty="0"/>
              <a:t>Report the supported MIMO layer RF capability as a maximum supported MIMO layer per band.</a:t>
            </a:r>
            <a:endParaRPr lang="sv-SE" sz="2400" dirty="0"/>
          </a:p>
          <a:p>
            <a:pPr lvl="1"/>
            <a:r>
              <a:rPr lang="en-GB" sz="2400" dirty="0"/>
              <a:t>Report the baseband features in a combined way with all related supported baseband features including CA (CA bandwidth combination and number of CCs) and MIMO layer baseband capability etc. as per UE. </a:t>
            </a:r>
            <a:endParaRPr lang="sv-SE" sz="2400" dirty="0"/>
          </a:p>
          <a:p>
            <a:pPr lvl="1"/>
            <a:endParaRPr lang="en-US" sz="2400" dirty="0"/>
          </a:p>
        </p:txBody>
      </p:sp>
    </p:spTree>
    <p:extLst>
      <p:ext uri="{BB962C8B-B14F-4D97-AF65-F5344CB8AC3E}">
        <p14:creationId xmlns:p14="http://schemas.microsoft.com/office/powerpoint/2010/main" val="1717586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 for BB capability</a:t>
            </a:r>
          </a:p>
        </p:txBody>
      </p:sp>
      <p:sp>
        <p:nvSpPr>
          <p:cNvPr id="3" name="Content Placeholder 2"/>
          <p:cNvSpPr>
            <a:spLocks noGrp="1"/>
          </p:cNvSpPr>
          <p:nvPr>
            <p:ph idx="1"/>
          </p:nvPr>
        </p:nvSpPr>
        <p:spPr/>
        <p:txBody>
          <a:bodyPr/>
          <a:lstStyle/>
          <a:p>
            <a:r>
              <a:rPr lang="en-US" sz="2000" dirty="0"/>
              <a:t>All baseband features listed as following should be considered as sharing the same baseband processing resource pool so the baseband capability design should be considered in an joint manner.</a:t>
            </a:r>
          </a:p>
          <a:p>
            <a:pPr lvl="1"/>
            <a:r>
              <a:rPr lang="en-US" sz="1800" dirty="0"/>
              <a:t>MIMO layer, NAICS, MUST, number of CSI-processing, FD-MIMO, TM10, 4Rx, 256QAM, advanced receivers such as CRS-IC, MMSE-IRC, R-ML, etc.</a:t>
            </a:r>
          </a:p>
          <a:p>
            <a:r>
              <a:rPr lang="en-US" sz="2000" dirty="0"/>
              <a:t>The above baseband features should be considered together with the number of CCs and the aggregated bandwidths from CA.</a:t>
            </a:r>
          </a:p>
          <a:p>
            <a:r>
              <a:rPr lang="en-US" sz="2000" dirty="0"/>
              <a:t>Different combinations of supporting different baseband features together with the number of CCs and aggregated bandwidths should be allowed.</a:t>
            </a:r>
          </a:p>
          <a:p>
            <a:r>
              <a:rPr lang="en-US" sz="2000" dirty="0"/>
              <a:t>The exact signaling design on how to report the joint baseband capability per UE should be up to RAN2 to decide.</a:t>
            </a:r>
          </a:p>
          <a:p>
            <a:r>
              <a:rPr lang="en-US" sz="2000" dirty="0"/>
              <a:t>Similar methodology of reporting baseband capability could be taken as a good reference for NR in case we could reach agreement for LTE.</a:t>
            </a:r>
          </a:p>
        </p:txBody>
      </p:sp>
    </p:spTree>
    <p:extLst>
      <p:ext uri="{BB962C8B-B14F-4D97-AF65-F5344CB8AC3E}">
        <p14:creationId xmlns:p14="http://schemas.microsoft.com/office/powerpoint/2010/main" val="2959028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p:txBody>
          <a:bodyPr/>
          <a:lstStyle/>
          <a:p>
            <a:r>
              <a:rPr lang="en-US" dirty="0"/>
              <a:t>Interested companies check the possibility on how to capture the common understanding from RAN4 and further consider what could be considered as practical solution for the baseband capability reporting.</a:t>
            </a:r>
          </a:p>
          <a:p>
            <a:r>
              <a:rPr lang="en-US" dirty="0"/>
              <a:t>In next meeting the goal is to come up with a conclusion for the improvement of the signaling in LTE timeframe.</a:t>
            </a:r>
          </a:p>
        </p:txBody>
      </p:sp>
    </p:spTree>
    <p:extLst>
      <p:ext uri="{BB962C8B-B14F-4D97-AF65-F5344CB8AC3E}">
        <p14:creationId xmlns:p14="http://schemas.microsoft.com/office/powerpoint/2010/main" val="180544397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16785</TotalTime>
  <Words>454</Words>
  <Application>Microsoft Office PowerPoint</Application>
  <PresentationFormat>On-screen Show (4:3)</PresentationFormat>
  <Paragraphs>27</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宋体</vt:lpstr>
      <vt:lpstr>宋体</vt:lpstr>
      <vt:lpstr>Arial</vt:lpstr>
      <vt:lpstr>Calibri</vt:lpstr>
      <vt:lpstr>Office 主题</vt:lpstr>
      <vt:lpstr>Summary of discussions on UE capabilities signalling related to MIMO layer</vt:lpstr>
      <vt:lpstr>Background</vt:lpstr>
      <vt:lpstr>Observation</vt:lpstr>
      <vt:lpstr>Common understanding</vt:lpstr>
      <vt:lpstr>Consideration for BB capability</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test for DL CA with 2 or 3DL CCs with minimum channel spacing in Rel-12</dc:title>
  <dc:creator>Maomao Chen</dc:creator>
  <cp:lastModifiedBy>Maomao Chen</cp:lastModifiedBy>
  <cp:revision>249</cp:revision>
  <dcterms:created xsi:type="dcterms:W3CDTF">2014-03-20T14:32:54Z</dcterms:created>
  <dcterms:modified xsi:type="dcterms:W3CDTF">2017-05-19T02:38:11Z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-939933687</vt:i4>
  </property>
  <property fmtid="{D5CDD505-2E9C-101B-9397-08002B2CF9AE}" pid="4" name="_EmailSubject">
    <vt:lpwstr>draft paper for FeMBMS</vt:lpwstr>
  </property>
  <property fmtid="{D5CDD505-2E9C-101B-9397-08002B2CF9AE}" pid="5" name="_AuthorEmail">
    <vt:lpwstr>tmkim@qti.qualcomm.com</vt:lpwstr>
  </property>
  <property fmtid="{D5CDD505-2E9C-101B-9397-08002B2CF9AE}" pid="6" name="_AuthorEmailDisplayName">
    <vt:lpwstr>Taemin Kim</vt:lpwstr>
  </property>
</Properties>
</file>