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59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WF on requirements for Rel-13 Non-BL UE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67544" y="4293096"/>
            <a:ext cx="8280920" cy="1752600"/>
          </a:xfrm>
        </p:spPr>
        <p:txBody>
          <a:bodyPr/>
          <a:lstStyle/>
          <a:p>
            <a:r>
              <a:rPr lang="en-GB" altLang="zh-CN" dirty="0"/>
              <a:t>Huawei, </a:t>
            </a:r>
            <a:r>
              <a:rPr lang="en-GB" altLang="zh-CN" dirty="0" err="1" smtClean="0"/>
              <a:t>HiSilicon</a:t>
            </a:r>
            <a:r>
              <a:rPr lang="en-GB" altLang="zh-CN" dirty="0" smtClean="0"/>
              <a:t>, Ericsson,</a:t>
            </a:r>
            <a:r>
              <a:rPr lang="en-US" altLang="en-US" dirty="0" smtClean="0">
                <a:solidFill>
                  <a:srgbClr val="898989"/>
                </a:solidFill>
              </a:rPr>
              <a:t> Intel Corporation, </a:t>
            </a:r>
            <a:r>
              <a:rPr lang="en-US" altLang="en-US" dirty="0" smtClean="0">
                <a:solidFill>
                  <a:srgbClr val="898989"/>
                </a:solidFill>
              </a:rPr>
              <a:t>Qualcomm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236296" y="332656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/>
              <a:t>R4-1706196</a:t>
            </a:r>
            <a:endParaRPr lang="zh-CN" altLang="en-US" sz="2000" b="1" dirty="0"/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323528" y="61555"/>
            <a:ext cx="6228184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ja-JP" sz="2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MS Mincho" pitchFamily="49" charset="-128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GB" altLang="zh-CN" sz="2200" b="1" dirty="0" smtClean="0"/>
              <a:t>3GPP TSG-RAN4 Meeting #</a:t>
            </a:r>
            <a:r>
              <a:rPr lang="en-GB" altLang="zh-CN" sz="2200" b="1" dirty="0" smtClean="0"/>
              <a:t>83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en-GB" altLang="ja-JP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Hangzhou, China, 15th – 19th  May 2017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ja-JP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The Rel-13 Coverage Enhancement (CE) feature can be supported by any LTE UE category and not restricted to be used for Category M1 devices (i.e., BL/CE UEs) only.</a:t>
            </a:r>
          </a:p>
          <a:p>
            <a:r>
              <a:rPr lang="en-US" dirty="0"/>
              <a:t>Existing UE demodulation performance and CQI requirements for the CE feature are defined based on the simulation results with the Category M1 devices with single receive antenna</a:t>
            </a:r>
          </a:p>
          <a:p>
            <a:pPr lvl="1"/>
            <a:r>
              <a:rPr lang="en-US" dirty="0"/>
              <a:t>It is not clear how to setup the test for demodulation and CQI requirements for devices with 2 and 4 receive antennas supporting CE</a:t>
            </a:r>
          </a:p>
          <a:p>
            <a:pPr lvl="1"/>
            <a:r>
              <a:rPr lang="en-US" dirty="0"/>
              <a:t>The requirements for the devices with 2 and 4 receive antennas are not defined and existing Cat-M1 requirements may not be directly reused</a:t>
            </a:r>
          </a:p>
          <a:p>
            <a:pPr lvl="1"/>
            <a:r>
              <a:rPr lang="en-US" altLang="zh-CN" dirty="0"/>
              <a:t>Existing UE demodulation performance and CQI requirements for the CE feature are defined based on the simulation results with the Category M1 devices with single receive antenna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dirty="0"/>
              <a:t>Achieved agreements</a:t>
            </a:r>
          </a:p>
          <a:p>
            <a:pPr marL="742950" lvl="2" indent="-342900"/>
            <a:r>
              <a:rPr lang="en-US" altLang="zh-CN" dirty="0"/>
              <a:t>Existing Rel-13 CE UE demodulation requirements are applicable for “UE Category 1 + 1RX”.(WF, R4-1702164) </a:t>
            </a:r>
          </a:p>
          <a:p>
            <a:pPr marL="742950" lvl="2" indent="-342900"/>
            <a:r>
              <a:rPr lang="en-US" altLang="zh-CN" dirty="0"/>
              <a:t>Apply Rel-13 CE UE </a:t>
            </a:r>
            <a:r>
              <a:rPr lang="en-US" altLang="zh-CN" dirty="0" err="1"/>
              <a:t>demod</a:t>
            </a:r>
            <a:r>
              <a:rPr lang="en-US" altLang="zh-CN" dirty="0"/>
              <a:t> &amp; CQI requirements to DL Category 0 without any modifications.(Chairman note, R4-1704501)</a:t>
            </a:r>
          </a:p>
          <a:p>
            <a:pPr marL="742950" lvl="2" indent="-342900"/>
            <a:r>
              <a:rPr lang="en-US" altLang="zh-CN" dirty="0"/>
              <a:t>4 options were proposed in RAN4# 82bis which needs down selection. (WF, R4-1704178 )(show in page 4).</a:t>
            </a:r>
          </a:p>
          <a:p>
            <a:pPr marL="342900" lvl="1" indent="-342900">
              <a:buFont typeface="Arial" pitchFamily="34" charset="0"/>
              <a:buChar char="•"/>
            </a:pPr>
            <a:endParaRPr lang="en-US" altLang="zh-CN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graphicFrame>
        <p:nvGraphicFramePr>
          <p:cNvPr id="6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565181633"/>
              </p:ext>
            </p:extLst>
          </p:nvPr>
        </p:nvGraphicFramePr>
        <p:xfrm>
          <a:off x="179512" y="1340768"/>
          <a:ext cx="8748464" cy="533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3004">
                  <a:extLst>
                    <a:ext uri="{9D8B030D-6E8A-4147-A177-3AD203B41FA5}">
                      <a16:colId xmlns:a16="http://schemas.microsoft.com/office/drawing/2014/main" xmlns="" val="1843376574"/>
                    </a:ext>
                  </a:extLst>
                </a:gridCol>
                <a:gridCol w="4041248">
                  <a:extLst>
                    <a:ext uri="{9D8B030D-6E8A-4147-A177-3AD203B41FA5}">
                      <a16:colId xmlns:a16="http://schemas.microsoft.com/office/drawing/2014/main" xmlns="" val="4246270793"/>
                    </a:ext>
                  </a:extLst>
                </a:gridCol>
                <a:gridCol w="1832106">
                  <a:extLst>
                    <a:ext uri="{9D8B030D-6E8A-4147-A177-3AD203B41FA5}">
                      <a16:colId xmlns:a16="http://schemas.microsoft.com/office/drawing/2014/main" xmlns="" val="748387324"/>
                    </a:ext>
                  </a:extLst>
                </a:gridCol>
                <a:gridCol w="1832106">
                  <a:extLst>
                    <a:ext uri="{9D8B030D-6E8A-4147-A177-3AD203B41FA5}">
                      <a16:colId xmlns:a16="http://schemas.microsoft.com/office/drawing/2014/main" xmlns="" val="34984248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Antenna connection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Test setup and parameters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Requirements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0204825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Option 1-1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Simplified antennas connection method (See appendix). The existing CE tests are performed by duplicating the fading channel from each </a:t>
                      </a:r>
                      <a:r>
                        <a:rPr lang="en-US" sz="1600" dirty="0" err="1"/>
                        <a:t>Tx</a:t>
                      </a:r>
                      <a:r>
                        <a:rPr lang="en-US" sz="1600" dirty="0"/>
                        <a:t> antenna and adding independent noise for each Rx antenna.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Same as Rel-13 </a:t>
                      </a:r>
                      <a:r>
                        <a:rPr lang="en-US" sz="1600" dirty="0" err="1"/>
                        <a:t>eMTC</a:t>
                      </a:r>
                      <a:r>
                        <a:rPr lang="en-US" sz="1600" baseline="0" dirty="0"/>
                        <a:t> 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</a:rPr>
                        <a:t>except reduced SNR for CQI definition test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Same as Rel-13 </a:t>
                      </a:r>
                      <a:r>
                        <a:rPr lang="en-US" sz="1600" dirty="0" err="1"/>
                        <a:t>eMTC</a:t>
                      </a:r>
                      <a:r>
                        <a:rPr lang="en-US" sz="1600" dirty="0"/>
                        <a:t>.</a:t>
                      </a:r>
                    </a:p>
                    <a:p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54816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Option 1-2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Simplified antennas connection method (See appendix). The existing CE tests are performed by duplicating the fading channel from each </a:t>
                      </a:r>
                      <a:r>
                        <a:rPr lang="en-US" sz="1600" dirty="0" err="1"/>
                        <a:t>Tx</a:t>
                      </a:r>
                      <a:r>
                        <a:rPr lang="en-US" sz="1600" dirty="0"/>
                        <a:t> antenna and adding independent noise for each Rx antenna.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Same as Rel-13 </a:t>
                      </a:r>
                      <a:r>
                        <a:rPr lang="en-US" sz="1600" dirty="0" err="1"/>
                        <a:t>eMTC</a:t>
                      </a:r>
                      <a:r>
                        <a:rPr lang="en-US" sz="1600" dirty="0"/>
                        <a:t> 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</a:rPr>
                        <a:t>except reduced SNR for CQI definition test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Add some margins to the Rel-13 requirements depending on the number of receive antennas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1370726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Option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Full antenna connection method. New CE tests with full channel models are defined under assumption that channel fading is independently generated for each RX antenna.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Reuse the Rel-13 </a:t>
                      </a:r>
                      <a:r>
                        <a:rPr lang="en-US" sz="1600" dirty="0" err="1"/>
                        <a:t>eMTC</a:t>
                      </a:r>
                      <a:r>
                        <a:rPr lang="en-US" sz="1600" dirty="0"/>
                        <a:t> setting. Repetition number may be adjusted.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New requirements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480315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Option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Connect one antenna port regardless of the number of receive antennas. Rest of antenna ports are open or terminated.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Same as Rel-13 </a:t>
                      </a:r>
                      <a:r>
                        <a:rPr lang="en-US" sz="1600" dirty="0" err="1"/>
                        <a:t>eMTC</a:t>
                      </a:r>
                      <a:r>
                        <a:rPr lang="en-US" sz="1600" dirty="0"/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Same as Rel-13 </a:t>
                      </a:r>
                      <a:r>
                        <a:rPr lang="en-US" sz="1600" dirty="0" err="1"/>
                        <a:t>eMTC</a:t>
                      </a:r>
                      <a:r>
                        <a:rPr lang="en-US" sz="1600" dirty="0"/>
                        <a:t>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8196239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Agreements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600200"/>
            <a:ext cx="8424936" cy="4525963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dirty="0"/>
              <a:t>Define new UE demodulation and CQI requirements for non-BL UE supporting coverage enhancements with 2Rx/4Rx using full antenna connection (i.e., Option 2) from Rel-13.</a:t>
            </a:r>
          </a:p>
          <a:p>
            <a:pPr lvl="1"/>
            <a:r>
              <a:rPr lang="en-US" altLang="zh-CN" dirty="0"/>
              <a:t>UE demodulation requirements</a:t>
            </a:r>
          </a:p>
          <a:p>
            <a:pPr lvl="2"/>
            <a:r>
              <a:rPr lang="en-US" altLang="zh-CN" dirty="0"/>
              <a:t>Reuse setup for category M1 (except repetition numbers) specified for Rel-13 Cat-M1 UE requirements.</a:t>
            </a:r>
          </a:p>
          <a:p>
            <a:pPr lvl="2"/>
            <a:r>
              <a:rPr lang="en-US" altLang="zh-CN" dirty="0"/>
              <a:t>Repetition numbers would be adjusted </a:t>
            </a:r>
            <a:r>
              <a:rPr lang="en-US" altLang="zh-CN" dirty="0" smtClean="0"/>
              <a:t>to meet </a:t>
            </a:r>
            <a:r>
              <a:rPr lang="en-US" altLang="zh-CN" strike="sngStrike" dirty="0" smtClean="0"/>
              <a:t>considering</a:t>
            </a:r>
            <a:r>
              <a:rPr lang="en-US" altLang="zh-CN" dirty="0" smtClean="0"/>
              <a:t> </a:t>
            </a:r>
            <a:r>
              <a:rPr lang="en-US" altLang="zh-CN" dirty="0"/>
              <a:t>the target SNR for CE Mode A </a:t>
            </a:r>
            <a:r>
              <a:rPr lang="en-US" altLang="zh-CN" dirty="0" smtClean="0"/>
              <a:t> (-6dB) and </a:t>
            </a:r>
            <a:r>
              <a:rPr lang="en-US" altLang="zh-CN" dirty="0"/>
              <a:t>CE mode </a:t>
            </a:r>
            <a:r>
              <a:rPr lang="en-US" altLang="zh-CN" dirty="0" smtClean="0"/>
              <a:t>B (-15dB). </a:t>
            </a:r>
          </a:p>
          <a:p>
            <a:pPr lvl="3"/>
            <a:r>
              <a:rPr lang="en-US" altLang="zh-CN" sz="2100" dirty="0" smtClean="0"/>
              <a:t>Option 1:Adopt a half and a quarter of repetition number for category M1 to define requirements for others categories with 2 Rx and 4Rx respectively.</a:t>
            </a:r>
          </a:p>
          <a:p>
            <a:pPr lvl="3"/>
            <a:r>
              <a:rPr lang="en-US" altLang="zh-CN" sz="2100" dirty="0" smtClean="0"/>
              <a:t>others options are not precluded.</a:t>
            </a:r>
            <a:endParaRPr lang="en-US" altLang="zh-CN" dirty="0"/>
          </a:p>
          <a:p>
            <a:pPr lvl="1"/>
            <a:r>
              <a:rPr lang="en-US" altLang="zh-CN" dirty="0"/>
              <a:t>CQI tests</a:t>
            </a:r>
          </a:p>
          <a:p>
            <a:pPr lvl="2"/>
            <a:r>
              <a:rPr lang="en-US" altLang="zh-CN" dirty="0"/>
              <a:t>Reduce of SNR test points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UE demodulation 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r>
              <a:rPr lang="en-US" sz="2800" dirty="0"/>
              <a:t>Interested companies are encouraged to submit the ideal simulation results with 2Rx/4Rx for the test cases below in RAN4#84. </a:t>
            </a:r>
          </a:p>
          <a:p>
            <a:pPr lvl="1"/>
            <a:r>
              <a:rPr lang="en-US" sz="2400" dirty="0"/>
              <a:t>Companies are also encouraged to propose the repetition numbers to keep the same </a:t>
            </a:r>
            <a:r>
              <a:rPr lang="en-US" sz="2400" dirty="0" smtClean="0"/>
              <a:t>target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smtClean="0"/>
              <a:t>SNR </a:t>
            </a:r>
            <a:r>
              <a:rPr lang="en-US" sz="2400" dirty="0"/>
              <a:t>levels as the existing Cat-M1 test cases except for non repetition test cases.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37904040"/>
              </p:ext>
            </p:extLst>
          </p:nvPr>
        </p:nvGraphicFramePr>
        <p:xfrm>
          <a:off x="899592" y="4221088"/>
          <a:ext cx="7344816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72408">
                  <a:extLst>
                    <a:ext uri="{9D8B030D-6E8A-4147-A177-3AD203B41FA5}">
                      <a16:colId xmlns:a16="http://schemas.microsoft.com/office/drawing/2014/main" xmlns="" val="2479595977"/>
                    </a:ext>
                  </a:extLst>
                </a:gridCol>
                <a:gridCol w="3672408">
                  <a:extLst>
                    <a:ext uri="{9D8B030D-6E8A-4147-A177-3AD203B41FA5}">
                      <a16:colId xmlns:a16="http://schemas.microsoft.com/office/drawing/2014/main" xmlns="" val="24306954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Test cases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Reference in TS36.101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983777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MPDCCH CE Mode 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8.11.2.1.1 / 8.11.2.2.1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686415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MPDCCH CE Mode 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8.11.2.1.2 / 8.11.2.2.2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828285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PDSCH TM6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8.11.1.1.1 / 8.11.1.2.1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9412135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PDSCH TM9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8.11.1.1.2 / 8.11.1.2.2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074728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PDSCH TM2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8.11.1.1.3 / 8.11.1.2.3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6371635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8736471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CQI tests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Interested companies are encouraged to propose the test points for the following CQI tests for non-BL UE with 2Rx/4Rx in </a:t>
            </a:r>
            <a:r>
              <a:rPr lang="en-US" dirty="0" smtClean="0"/>
              <a:t>RAN</a:t>
            </a:r>
            <a:r>
              <a:rPr lang="en-US" dirty="0" smtClean="0">
                <a:solidFill>
                  <a:srgbClr val="FF0000"/>
                </a:solidFill>
              </a:rPr>
              <a:t>4</a:t>
            </a:r>
            <a:r>
              <a:rPr lang="en-US" dirty="0" smtClean="0"/>
              <a:t>#84</a:t>
            </a:r>
            <a:r>
              <a:rPr lang="en-US" dirty="0"/>
              <a:t>, e.g.,</a:t>
            </a:r>
            <a:r>
              <a:rPr lang="en-US" altLang="zh-CN" dirty="0"/>
              <a:t> 3dB for 2Rx and 6dB for 4Rx.</a:t>
            </a:r>
            <a:endParaRPr lang="en-US" dirty="0"/>
          </a:p>
          <a:p>
            <a:pPr lvl="1"/>
            <a:r>
              <a:rPr lang="en-US" dirty="0"/>
              <a:t>CQI definition tests specified in TS36.101 9.8.1</a:t>
            </a:r>
          </a:p>
          <a:p>
            <a:pPr lvl="1"/>
            <a:r>
              <a:rPr lang="en-US" dirty="0"/>
              <a:t>UE-selected </a:t>
            </a:r>
            <a:r>
              <a:rPr lang="en-US" dirty="0" err="1"/>
              <a:t>subband</a:t>
            </a:r>
            <a:r>
              <a:rPr lang="en-US" dirty="0"/>
              <a:t> CQI tests specified in TS36.101 9.8.2</a:t>
            </a:r>
          </a:p>
        </p:txBody>
      </p:sp>
    </p:spTree>
    <p:extLst>
      <p:ext uri="{BB962C8B-B14F-4D97-AF65-F5344CB8AC3E}">
        <p14:creationId xmlns:p14="http://schemas.microsoft.com/office/powerpoint/2010/main" xmlns="" val="36856859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Rel-14 test cases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FFS for applicability of Rel-14 Cat-M2 test cases</a:t>
            </a:r>
          </a:p>
          <a:p>
            <a:r>
              <a:rPr lang="en-US" dirty="0"/>
              <a:t>FFS for Rel-14 non-BL UE requirements supporting 96PRB. </a:t>
            </a:r>
          </a:p>
        </p:txBody>
      </p:sp>
    </p:spTree>
    <p:extLst>
      <p:ext uri="{BB962C8B-B14F-4D97-AF65-F5344CB8AC3E}">
        <p14:creationId xmlns:p14="http://schemas.microsoft.com/office/powerpoint/2010/main" xmlns="" val="42623343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696</Words>
  <Application>Microsoft Office PowerPoint</Application>
  <PresentationFormat>全屏显示(4:3)</PresentationFormat>
  <Paragraphs>70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WF on requirements for Rel-13 Non-BL UE</vt:lpstr>
      <vt:lpstr>Background</vt:lpstr>
      <vt:lpstr>Background</vt:lpstr>
      <vt:lpstr>Background</vt:lpstr>
      <vt:lpstr>Agreements</vt:lpstr>
      <vt:lpstr>UE demodulation requirements</vt:lpstr>
      <vt:lpstr>CQI tests</vt:lpstr>
      <vt:lpstr>Rel-14 test cases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reqiurement of Rel-13 Non-BL UE</dc:title>
  <dc:creator>zhaoyue (F)</dc:creator>
  <cp:lastModifiedBy>Huawei</cp:lastModifiedBy>
  <cp:revision>38</cp:revision>
  <dcterms:created xsi:type="dcterms:W3CDTF">2017-05-17T03:32:55Z</dcterms:created>
  <dcterms:modified xsi:type="dcterms:W3CDTF">2017-05-18T07:26:41Z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(2)6JURA3J1kCg5LS3BI3v8Ogdx9vu0+CXrZLvaa1QgJ+iHGxGXG4TB3MepQS1Y7tMPuNK6BFwi
YY4Aqz6acPfZ82lB3sQykaWx1rBFHA5egn/FASUen6f7G1zL4UV91w8xnAMmcjFqR3j5J2LT
SSImPPRh9v1yxtRuKsjGXS88d6K/vAaR79kGA9jfgfOH5yGAxw49eXiUDsZOVwURy1Iack9W
bn/4JEsHumTtirCb8q</vt:lpwstr>
  </property>
  <property fmtid="{D5CDD505-2E9C-101B-9397-08002B2CF9AE}" pid="3" name="_2015_ms_pID_7253431">
    <vt:lpwstr>KWOo7w+z0IcUPyHuOZcCORP/EWRB04QOHxyXE2rTWcY+3JH7UQVpaE
EBxINNbhU0mp82K44RrNmRYHsTCaDPiIdDMD16DIJ8H6Dkt1oOCjvHpomtpNXlFmf8RpFpsb
Nm8sz8rHvbPl3/BV95kbur2BaVuJ6Zwesy1V5DpRrrMG9ejQE111IB/BM1rq1oIuBkAonTG1
bHXYzHDBQwiKts9X</vt:lpwstr>
  </property>
</Properties>
</file>