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9"/>
  </p:notesMasterIdLst>
  <p:sldIdLst>
    <p:sldId id="256" r:id="rId5"/>
    <p:sldId id="359" r:id="rId6"/>
    <p:sldId id="370" r:id="rId7"/>
    <p:sldId id="377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85" d="100"/>
          <a:sy n="85" d="100"/>
        </p:scale>
        <p:origin x="130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19.05.2017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2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4934389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3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754721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5/19/2017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5/19/2017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5/19/2017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5/19/2017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5/19/2017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5/19/2017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5/19/2017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5/19/2017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5/19/2017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5/19/2017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5/19/2017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5/19/2017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on </a:t>
            </a:r>
            <a:r>
              <a:rPr lang="en-GB" altLang="en-US" sz="4000" dirty="0" smtClean="0"/>
              <a:t>Enhanced </a:t>
            </a:r>
            <a:r>
              <a:rPr lang="en-GB" altLang="en-US" sz="4000" dirty="0"/>
              <a:t>CRS-IM </a:t>
            </a:r>
            <a:r>
              <a:rPr lang="en-GB" altLang="en-US" sz="4000" dirty="0" smtClean="0"/>
              <a:t/>
            </a:r>
            <a:br>
              <a:rPr lang="en-GB" altLang="en-US" sz="4000" dirty="0" smtClean="0"/>
            </a:br>
            <a:r>
              <a:rPr lang="en-GB" altLang="en-US" sz="4000" dirty="0" smtClean="0"/>
              <a:t>Performance Requirements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Intel Corporation, Qualcomm, LGE, CATT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66081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 smtClean="0"/>
              <a:t>3GPP TSG-RAN WG4 Meeting #</a:t>
            </a:r>
            <a:r>
              <a:rPr lang="ru-RU" altLang="zh-CN" sz="1800" b="1" dirty="0" smtClean="0"/>
              <a:t>8</a:t>
            </a:r>
            <a:r>
              <a:rPr lang="en-US" altLang="zh-CN" sz="1800" b="1" dirty="0" smtClean="0"/>
              <a:t>3</a:t>
            </a:r>
            <a:br>
              <a:rPr lang="en-US" altLang="zh-CN" sz="1800" b="1" dirty="0" smtClean="0"/>
            </a:br>
            <a:r>
              <a:rPr lang="en-GB" sz="1800" b="1" dirty="0"/>
              <a:t>Hangzhou, China, 15 - 19 May 2017</a:t>
            </a:r>
            <a:endParaRPr lang="en-US" sz="1800" b="1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Agenda Item: </a:t>
            </a:r>
            <a:r>
              <a:rPr lang="en-GB" sz="1800" b="1" dirty="0" smtClean="0"/>
              <a:t>7.27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smtClean="0"/>
              <a:t>R4-1706166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Enhanced CRS-IM </a:t>
            </a:r>
            <a:r>
              <a:rPr lang="en-US" dirty="0"/>
              <a:t>for </a:t>
            </a:r>
            <a:r>
              <a:rPr lang="en-US" dirty="0" smtClean="0"/>
              <a:t>PDCCH/PCFICH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Background: </a:t>
            </a:r>
          </a:p>
          <a:p>
            <a:pPr lvl="1"/>
            <a:r>
              <a:rPr lang="en-GB" dirty="0" smtClean="0"/>
              <a:t>Candidate scenarios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fontAlgn="auto"/>
            <a:endParaRPr lang="en-GB" dirty="0" smtClean="0"/>
          </a:p>
          <a:p>
            <a:pPr lvl="1" fontAlgn="auto"/>
            <a:r>
              <a:rPr lang="en-GB" dirty="0" smtClean="0"/>
              <a:t>RAN4 #82bis agreements</a:t>
            </a:r>
          </a:p>
          <a:p>
            <a:pPr lvl="2" fontAlgn="auto"/>
            <a:r>
              <a:rPr lang="en-GB" sz="1600" dirty="0"/>
              <a:t>Test 3 (4 RX antennas + 4 CRS APs)</a:t>
            </a:r>
            <a:endParaRPr lang="en-US" sz="1600" dirty="0"/>
          </a:p>
          <a:p>
            <a:pPr lvl="3"/>
            <a:r>
              <a:rPr lang="en-US" sz="1400" dirty="0"/>
              <a:t>Provide additional analysis in RAN4 #83 for Medium correlation channel model </a:t>
            </a:r>
          </a:p>
          <a:p>
            <a:pPr lvl="3"/>
            <a:r>
              <a:rPr lang="en-US" sz="1400" dirty="0"/>
              <a:t>Decide on performance requirements introduction in RAN4 #83</a:t>
            </a:r>
          </a:p>
          <a:p>
            <a:pPr lvl="4"/>
            <a:r>
              <a:rPr lang="en-US" sz="1400" dirty="0"/>
              <a:t>Option 1: Do not define requirements </a:t>
            </a:r>
            <a:endParaRPr lang="en-GB" sz="1400" dirty="0"/>
          </a:p>
          <a:p>
            <a:pPr lvl="4"/>
            <a:r>
              <a:rPr lang="en-US" sz="1400" dirty="0"/>
              <a:t>Option 2: Define demodulation requirements for Medium antenna correlation model based on Type A CCIM receiver </a:t>
            </a:r>
          </a:p>
          <a:p>
            <a:pPr lvl="4"/>
            <a:r>
              <a:rPr lang="en-US" sz="1400" dirty="0"/>
              <a:t>Option 3: Define demodulation requirements for Medium antenna correlation model based on LMMSE-IRC receiver </a:t>
            </a:r>
            <a:endParaRPr lang="en-GB" sz="1400" dirty="0"/>
          </a:p>
          <a:p>
            <a:pPr lvl="4"/>
            <a:r>
              <a:rPr lang="en-US" sz="1400" dirty="0"/>
              <a:t>Option 4: Define demodulation requirements for Low antenna correlation model based on LMMSE-IRC receiver (without CRS-IM)</a:t>
            </a:r>
            <a:endParaRPr lang="en-GB" sz="1400" dirty="0"/>
          </a:p>
          <a:p>
            <a:pPr lvl="2" fontAlgn="auto"/>
            <a:endParaRPr lang="en-GB" sz="1600" dirty="0" smtClean="0"/>
          </a:p>
          <a:p>
            <a:pPr lvl="1"/>
            <a:endParaRPr lang="en-US" sz="1800" dirty="0"/>
          </a:p>
          <a:p>
            <a:pPr marL="400050" lvl="1" indent="0">
              <a:buNone/>
            </a:pPr>
            <a:r>
              <a:rPr lang="en-US" sz="1800" dirty="0" smtClean="0"/>
              <a:t> 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7331749"/>
              </p:ext>
            </p:extLst>
          </p:nvPr>
        </p:nvGraphicFramePr>
        <p:xfrm>
          <a:off x="952500" y="2057400"/>
          <a:ext cx="7238999" cy="1097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75410"/>
                <a:gridCol w="1760525"/>
                <a:gridCol w="1866214"/>
                <a:gridCol w="1170051"/>
                <a:gridCol w="1066799"/>
              </a:tblGrid>
              <a:tr h="198120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Test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CRS pattern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Number of UE RX chains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Number of CRS APs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9624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Serv. cell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Interf. cell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981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1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Non Colliding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2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4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4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981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3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Non Colliding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4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4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4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43020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Enhanced CRS-IM </a:t>
            </a:r>
            <a:r>
              <a:rPr lang="en-US" dirty="0"/>
              <a:t>for </a:t>
            </a:r>
            <a:r>
              <a:rPr lang="en-US" dirty="0" smtClean="0"/>
              <a:t>PDCCH/PCFICH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/>
            <a:r>
              <a:rPr lang="en-GB" dirty="0"/>
              <a:t>Test 3 (4 RX antennas + 4 CRS APs)</a:t>
            </a:r>
            <a:endParaRPr lang="en-US" dirty="0"/>
          </a:p>
          <a:p>
            <a:pPr lvl="1" fontAlgn="auto"/>
            <a:r>
              <a:rPr lang="en-GB" dirty="0" smtClean="0"/>
              <a:t>Define </a:t>
            </a:r>
            <a:r>
              <a:rPr lang="en-GB" dirty="0"/>
              <a:t>demodulation requirements </a:t>
            </a:r>
            <a:endParaRPr lang="en-GB" dirty="0" smtClean="0"/>
          </a:p>
          <a:p>
            <a:pPr lvl="2" fontAlgn="auto"/>
            <a:r>
              <a:rPr lang="en-GB" dirty="0" smtClean="0"/>
              <a:t>Low </a:t>
            </a:r>
            <a:r>
              <a:rPr lang="en-GB" dirty="0"/>
              <a:t>antenna correlation model </a:t>
            </a:r>
            <a:endParaRPr lang="en-GB" dirty="0" smtClean="0"/>
          </a:p>
          <a:p>
            <a:pPr lvl="2" fontAlgn="auto"/>
            <a:r>
              <a:rPr lang="en-US" dirty="0" smtClean="0"/>
              <a:t>PDCCH AL1</a:t>
            </a:r>
            <a:endParaRPr lang="en-GB" dirty="0" smtClean="0"/>
          </a:p>
          <a:p>
            <a:pPr lvl="2" fontAlgn="auto"/>
            <a:r>
              <a:rPr lang="en-GB" dirty="0" smtClean="0"/>
              <a:t>Requirements are based </a:t>
            </a:r>
            <a:r>
              <a:rPr lang="en-GB" dirty="0"/>
              <a:t>on LMMSE-IRC receiver (without CRS-IM</a:t>
            </a:r>
            <a:r>
              <a:rPr lang="en-GB" dirty="0" smtClean="0"/>
              <a:t>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94657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UE Feature List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en-US" sz="2000" dirty="0" smtClean="0"/>
              <a:t>Background: RAN4 82bis agreements</a:t>
            </a:r>
          </a:p>
          <a:p>
            <a:pPr lvl="1"/>
            <a:r>
              <a:rPr lang="en-US" sz="1800" dirty="0"/>
              <a:t>Set of UE features</a:t>
            </a:r>
            <a:endParaRPr lang="en-GB" sz="1800" dirty="0"/>
          </a:p>
          <a:p>
            <a:pPr lvl="2" fontAlgn="auto"/>
            <a:r>
              <a:rPr lang="en-GB" sz="1600" dirty="0"/>
              <a:t>#1: </a:t>
            </a:r>
            <a:r>
              <a:rPr lang="en-GB" sz="1600" dirty="0" smtClean="0"/>
              <a:t>Non-colliding CRS-IM </a:t>
            </a:r>
            <a:r>
              <a:rPr lang="en-GB" sz="1600" dirty="0"/>
              <a:t>receiver for 2RX and 4 CRS APs </a:t>
            </a:r>
            <a:r>
              <a:rPr lang="en-GB" sz="1600" dirty="0" smtClean="0"/>
              <a:t>for </a:t>
            </a:r>
            <a:r>
              <a:rPr lang="en-GB" sz="1600" dirty="0"/>
              <a:t>PDSCH </a:t>
            </a:r>
          </a:p>
          <a:p>
            <a:pPr lvl="2" fontAlgn="auto"/>
            <a:r>
              <a:rPr lang="en-GB" sz="1600" dirty="0"/>
              <a:t>#2: </a:t>
            </a:r>
            <a:r>
              <a:rPr lang="en-GB" sz="1600" dirty="0" smtClean="0"/>
              <a:t>Non-colliding </a:t>
            </a:r>
            <a:r>
              <a:rPr lang="en-GB" sz="1600" dirty="0"/>
              <a:t>CRS-IM receiver for 4RX and 2 CRS APs for PDSCH</a:t>
            </a:r>
          </a:p>
          <a:p>
            <a:pPr lvl="2" fontAlgn="auto"/>
            <a:r>
              <a:rPr lang="en-GB" sz="1600" dirty="0"/>
              <a:t>#3: </a:t>
            </a:r>
            <a:r>
              <a:rPr lang="en-GB" sz="1600" dirty="0" smtClean="0"/>
              <a:t>Non-colliding </a:t>
            </a:r>
            <a:r>
              <a:rPr lang="en-GB" sz="1600" dirty="0"/>
              <a:t>CRS-IM receiver for 4RX and 4 CRS APs for PDSCH</a:t>
            </a:r>
          </a:p>
          <a:p>
            <a:pPr lvl="2" fontAlgn="auto"/>
            <a:r>
              <a:rPr lang="en-GB" sz="1600" dirty="0"/>
              <a:t>#4: Type A CCIM receiver for 2RX and 4 CRS APs for DL Control Channels</a:t>
            </a:r>
          </a:p>
          <a:p>
            <a:pPr lvl="2"/>
            <a:r>
              <a:rPr lang="en-US" sz="1600" dirty="0"/>
              <a:t>FFS depending on the test case introduction</a:t>
            </a:r>
            <a:endParaRPr lang="en-GB" sz="1600" dirty="0"/>
          </a:p>
          <a:p>
            <a:pPr lvl="3" fontAlgn="auto"/>
            <a:r>
              <a:rPr lang="en-GB" sz="1400" dirty="0"/>
              <a:t>#5: Type A CCIM receiver for 4RX and 2 CRS APs for DL Control Channels</a:t>
            </a:r>
          </a:p>
          <a:p>
            <a:pPr lvl="3" fontAlgn="auto"/>
            <a:r>
              <a:rPr lang="en-GB" sz="1400" dirty="0"/>
              <a:t>#6: Type A CCIM receiver for 4RX and 4 CRS APs for DL Control Channels</a:t>
            </a:r>
          </a:p>
          <a:p>
            <a:pPr lvl="2"/>
            <a:r>
              <a:rPr lang="en-US" sz="1600" dirty="0"/>
              <a:t>FFS depending on the capability signalling discussion</a:t>
            </a:r>
            <a:endParaRPr lang="en-GB" sz="1600" dirty="0"/>
          </a:p>
          <a:p>
            <a:pPr lvl="3" fontAlgn="auto"/>
            <a:r>
              <a:rPr lang="en-GB" sz="1400" dirty="0"/>
              <a:t>#7: Blind detection of base CRS assistance information including number of CRS-APs</a:t>
            </a:r>
          </a:p>
          <a:p>
            <a:pPr fontAlgn="auto"/>
            <a:r>
              <a:rPr lang="en-US" sz="2000" dirty="0"/>
              <a:t>RAN4 </a:t>
            </a:r>
            <a:r>
              <a:rPr lang="en-US" sz="2000" dirty="0" smtClean="0"/>
              <a:t>83 </a:t>
            </a:r>
            <a:r>
              <a:rPr lang="en-US" sz="2000" dirty="0"/>
              <a:t>agreements</a:t>
            </a:r>
          </a:p>
          <a:p>
            <a:pPr lvl="1" fontAlgn="auto"/>
            <a:r>
              <a:rPr lang="en-US" sz="1600" dirty="0" smtClean="0"/>
              <a:t>Introduce additional UE features</a:t>
            </a:r>
            <a:endParaRPr lang="en-GB" sz="1600" dirty="0" smtClean="0"/>
          </a:p>
          <a:p>
            <a:pPr lvl="2" fontAlgn="auto"/>
            <a:r>
              <a:rPr lang="en-GB" sz="1600" dirty="0" smtClean="0"/>
              <a:t>#</a:t>
            </a:r>
            <a:r>
              <a:rPr lang="en-GB" sz="1600" dirty="0"/>
              <a:t>5: Type A DL Control Channels </a:t>
            </a:r>
            <a:r>
              <a:rPr lang="en-GB" sz="1600" dirty="0" smtClean="0"/>
              <a:t>IM receiver </a:t>
            </a:r>
            <a:r>
              <a:rPr lang="en-GB" sz="1600" dirty="0"/>
              <a:t>for 4RX </a:t>
            </a:r>
            <a:r>
              <a:rPr lang="en-GB" sz="1600" dirty="0" smtClean="0"/>
              <a:t>UEs</a:t>
            </a:r>
            <a:endParaRPr lang="en-GB" sz="1600" dirty="0"/>
          </a:p>
          <a:p>
            <a:pPr lvl="1" fontAlgn="auto"/>
            <a:r>
              <a:rPr lang="en-US" sz="1600" dirty="0"/>
              <a:t>FFS depending on the capability signalling discussion</a:t>
            </a:r>
            <a:endParaRPr lang="en-GB" sz="1600" dirty="0"/>
          </a:p>
          <a:p>
            <a:pPr lvl="2" fontAlgn="auto"/>
            <a:r>
              <a:rPr lang="en-GB" sz="1600" dirty="0" smtClean="0"/>
              <a:t>#</a:t>
            </a:r>
            <a:r>
              <a:rPr lang="en-GB" sz="1600" dirty="0" smtClean="0"/>
              <a:t>6: </a:t>
            </a:r>
            <a:r>
              <a:rPr lang="en-GB" sz="1600" dirty="0"/>
              <a:t>Blind detection of base CRS assistance information including number of CRS-APs</a:t>
            </a:r>
          </a:p>
          <a:p>
            <a:pPr lvl="0" fontAlgn="auto"/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948572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http://schemas.microsoft.com/office/2006/metadata/properties"/>
    <ds:schemaRef ds:uri="http://purl.org/dc/terms/"/>
    <ds:schemaRef ds:uri="66EEDB98-F073-460B-B9B0-9643F9FE785E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17c5c574-4f42-45b3-8a7f-77d8e859d074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8630</TotalTime>
  <Words>372</Words>
  <Application>Microsoft Office PowerPoint</Application>
  <PresentationFormat>On-screen Show (4:3)</PresentationFormat>
  <Paragraphs>66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SimSun</vt:lpstr>
      <vt:lpstr>SimSun</vt:lpstr>
      <vt:lpstr>Arial</vt:lpstr>
      <vt:lpstr>Calibri</vt:lpstr>
      <vt:lpstr>Times New Roman</vt:lpstr>
      <vt:lpstr>Office Theme</vt:lpstr>
      <vt:lpstr>WF on Enhanced CRS-IM  Performance Requirements</vt:lpstr>
      <vt:lpstr>Enhanced CRS-IM for PDCCH/PCFICH (1)</vt:lpstr>
      <vt:lpstr>Enhanced CRS-IM for PDCCH/PCFICH (2)</vt:lpstr>
      <vt:lpstr>UE Feature List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</cp:keywords>
  <cp:lastModifiedBy>Intel user</cp:lastModifiedBy>
  <cp:revision>725</cp:revision>
  <dcterms:created xsi:type="dcterms:W3CDTF">2013-05-13T16:02:00Z</dcterms:created>
  <dcterms:modified xsi:type="dcterms:W3CDTF">2017-05-19T00:23:00Z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2017-04-04 06:37:51Z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1479483889</vt:lpwstr>
  </property>
  <property fmtid="{D5CDD505-2E9C-101B-9397-08002B2CF9AE}" pid="16" name="CTPClassification">
    <vt:lpwstr>CTP_PUBLIC</vt:lpwstr>
  </property>
</Properties>
</file>