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7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87" d="100"/>
          <a:sy n="87" d="100"/>
        </p:scale>
        <p:origin x="-9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/>
              <a:t>WF on new BS 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INC.,</a:t>
            </a:r>
            <a:r>
              <a:rPr lang="ja-JP" altLang="en-US" dirty="0"/>
              <a:t> </a:t>
            </a:r>
            <a:r>
              <a:rPr lang="en-US" altLang="ja-JP" dirty="0"/>
              <a:t>CMCC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smtClean="0">
                <a:solidFill>
                  <a:srgbClr val="000000"/>
                </a:solidFill>
                <a:ea typeface="MS PGothic" pitchFamily="34" charset="-128"/>
              </a:rPr>
              <a:t>R4-1706158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#83</a:t>
            </a:r>
          </a:p>
          <a:p>
            <a:r>
              <a:rPr lang="en-US" altLang="ja-JP" b="1" dirty="0"/>
              <a:t>Hangzhou, </a:t>
            </a:r>
            <a:r>
              <a:rPr lang="en-GB" altLang="ja-JP" b="1" dirty="0"/>
              <a:t>China</a:t>
            </a:r>
            <a:r>
              <a:rPr lang="en-US" altLang="ja-JP" b="1" dirty="0"/>
              <a:t>, </a:t>
            </a:r>
            <a:r>
              <a:rPr lang="en-GB" altLang="ja-JP" b="1" dirty="0"/>
              <a:t>15th – 19th May,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/>
              <a:t>10.5.1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General Background(1/2)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Base on the agreed WF in the last meeting [R4-1704353], NR BS new requirements are discussed in [1-6].</a:t>
            </a:r>
            <a:endParaRPr lang="en-GB" altLang="ja-JP" dirty="0"/>
          </a:p>
          <a:p>
            <a:r>
              <a:rPr lang="en-GB" altLang="ja-JP" dirty="0"/>
              <a:t>This contribution summarizes way forward/agreement 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25711" y="5157192"/>
            <a:ext cx="92674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600" dirty="0"/>
              <a:t>[1]</a:t>
            </a:r>
            <a:r>
              <a:rPr lang="en-GB" altLang="ja-JP" sz="1600" b="1" u="heavy" dirty="0"/>
              <a:t> R4-1704541</a:t>
            </a:r>
            <a:r>
              <a:rPr lang="en-GB" altLang="ja-JP" sz="1600" b="1" dirty="0"/>
              <a:t> Proposal on NR BS beam related requirements </a:t>
            </a:r>
            <a:r>
              <a:rPr lang="en-GB" altLang="ja-JP" sz="1600" i="1" dirty="0"/>
              <a:t>NTT DOCOMO, INC.</a:t>
            </a:r>
            <a:endParaRPr lang="ja-JP" altLang="ja-JP" sz="1600" dirty="0"/>
          </a:p>
          <a:p>
            <a:r>
              <a:rPr kumimoji="1" lang="en-US" altLang="ja-JP" sz="1600" dirty="0"/>
              <a:t>[2]</a:t>
            </a:r>
            <a:r>
              <a:rPr lang="en-GB" altLang="ja-JP" sz="1600" b="1" u="heavy" dirty="0"/>
              <a:t> R4-1705236</a:t>
            </a:r>
            <a:r>
              <a:rPr lang="en-GB" altLang="ja-JP" sz="1600" b="1" dirty="0"/>
              <a:t> Proposal on BS specific requirements for NR </a:t>
            </a:r>
            <a:r>
              <a:rPr lang="en-GB" altLang="ja-JP" sz="1600" i="1" dirty="0"/>
              <a:t>CMCC</a:t>
            </a:r>
            <a:endParaRPr lang="ja-JP" altLang="ja-JP" sz="1600" dirty="0"/>
          </a:p>
          <a:p>
            <a:r>
              <a:rPr kumimoji="1" lang="en-US" altLang="ja-JP" sz="1600" dirty="0"/>
              <a:t>[3]</a:t>
            </a:r>
            <a:r>
              <a:rPr lang="en-GB" altLang="ja-JP" sz="1600" b="1" u="heavy" dirty="0"/>
              <a:t> R4-1704920</a:t>
            </a:r>
            <a:r>
              <a:rPr lang="en-GB" altLang="ja-JP" sz="1600" b="1" dirty="0"/>
              <a:t> Consideration on  beam related new requirement for  NR </a:t>
            </a:r>
            <a:r>
              <a:rPr lang="en-GB" altLang="ja-JP" sz="1600" i="1" dirty="0"/>
              <a:t>CATT</a:t>
            </a:r>
            <a:endParaRPr lang="ja-JP" altLang="ja-JP" sz="1600" dirty="0"/>
          </a:p>
          <a:p>
            <a:r>
              <a:rPr kumimoji="1" lang="en-US" altLang="ja-JP" sz="1600" dirty="0"/>
              <a:t>[4]</a:t>
            </a:r>
            <a:r>
              <a:rPr lang="en-GB" altLang="ja-JP" sz="1600" b="1" u="heavy" dirty="0"/>
              <a:t> R4-1705635</a:t>
            </a:r>
            <a:r>
              <a:rPr lang="en-GB" altLang="ja-JP" sz="1600" b="1" dirty="0"/>
              <a:t> NR Range 2 - beam specific requirements</a:t>
            </a:r>
            <a:r>
              <a:rPr lang="en-GB" altLang="ja-JP" sz="1600" i="1" dirty="0"/>
              <a:t> Huawei</a:t>
            </a:r>
            <a:endParaRPr lang="ja-JP" altLang="ja-JP" sz="1600" dirty="0"/>
          </a:p>
          <a:p>
            <a:r>
              <a:rPr kumimoji="1" lang="en-US" altLang="ja-JP" sz="1600" dirty="0"/>
              <a:t>[5]</a:t>
            </a:r>
            <a:r>
              <a:rPr lang="en-GB" altLang="ja-JP" sz="1600" b="1" u="heavy" dirty="0"/>
              <a:t> R4-1704953</a:t>
            </a:r>
            <a:r>
              <a:rPr lang="en-GB" altLang="ja-JP" sz="1600" b="1" dirty="0"/>
              <a:t> General discussion on expected radiation pattern </a:t>
            </a:r>
            <a:r>
              <a:rPr lang="en-GB" altLang="ja-JP" sz="1600" i="1" dirty="0"/>
              <a:t>Ericsson</a:t>
            </a:r>
            <a:endParaRPr lang="ja-JP" altLang="ja-JP" sz="1600" dirty="0"/>
          </a:p>
          <a:p>
            <a:r>
              <a:rPr kumimoji="1" lang="en-US" altLang="ja-JP" sz="1600" dirty="0"/>
              <a:t>[6]</a:t>
            </a:r>
            <a:r>
              <a:rPr lang="en-GB" altLang="ja-JP" sz="1600" b="1" u="heavy" dirty="0"/>
              <a:t> R4-1704954</a:t>
            </a:r>
            <a:r>
              <a:rPr lang="en-GB" altLang="ja-JP" sz="1600" b="1" dirty="0"/>
              <a:t> Further discussions on radiation patterns: multi-user multi-antenna transmission scheme case </a:t>
            </a:r>
            <a:r>
              <a:rPr lang="en-GB" altLang="ja-JP" sz="1600" i="1" dirty="0"/>
              <a:t>Ericsson</a:t>
            </a:r>
            <a:endParaRPr lang="ja-JP" altLang="ja-JP" sz="1600" dirty="0"/>
          </a:p>
          <a:p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General Background(2/2)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Proposed NR BS new requirements are following. Detail can be found in [1, 2].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GB" altLang="ja-JP" dirty="0"/>
              <a:t>In the following slides, background, way forward and agreements on each new requirement are summarised.</a:t>
            </a: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73043"/>
              </p:ext>
            </p:extLst>
          </p:nvPr>
        </p:nvGraphicFramePr>
        <p:xfrm>
          <a:off x="1524000" y="2604512"/>
          <a:ext cx="60960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37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202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No.1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Guarantee of several fluctuations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[1]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No.2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Beam steering speed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[1]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No.3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SLSR and FBR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[2]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932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dirty="0"/>
              <a:t>(No.1)</a:t>
            </a:r>
            <a:br>
              <a:rPr lang="en-GB" altLang="ja-JP" dirty="0"/>
            </a:br>
            <a:r>
              <a:rPr lang="en-GB" altLang="ja-JP" dirty="0"/>
              <a:t>Guarantee of several fluctuations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/>
              <a:t>Background</a:t>
            </a:r>
          </a:p>
          <a:p>
            <a:pPr lvl="1"/>
            <a:r>
              <a:rPr kumimoji="1" lang="en-US" altLang="ja-JP" dirty="0"/>
              <a:t>In [1], it was proposed to clarify in the spec that core requirements are intended</a:t>
            </a:r>
            <a:r>
              <a:rPr lang="en-US" altLang="ja-JP" dirty="0"/>
              <a:t> to be met over the life of the product.</a:t>
            </a:r>
          </a:p>
          <a:p>
            <a:pPr lvl="1"/>
            <a:r>
              <a:rPr kumimoji="1" lang="en-US" altLang="ja-JP" dirty="0"/>
              <a:t>Feedbacks that </a:t>
            </a:r>
            <a:r>
              <a:rPr lang="en-GB" altLang="ja-JP" dirty="0"/>
              <a:t>it is applied for the all RAN4 spec without any additional clarification are obtained.</a:t>
            </a:r>
          </a:p>
          <a:p>
            <a:r>
              <a:rPr kumimoji="1" lang="en-GB" altLang="ja-JP" dirty="0"/>
              <a:t>Agreement</a:t>
            </a:r>
          </a:p>
          <a:p>
            <a:pPr lvl="1"/>
            <a:r>
              <a:rPr lang="en-GB" altLang="ja-JP" dirty="0"/>
              <a:t>In RAN4-NR#2 meeting (June, 2017), companies encourage to provide the views which is best option.</a:t>
            </a:r>
          </a:p>
          <a:p>
            <a:pPr lvl="2"/>
            <a:r>
              <a:rPr kumimoji="1" lang="en-GB" altLang="ja-JP" dirty="0"/>
              <a:t>Option 1: </a:t>
            </a:r>
            <a:r>
              <a:rPr lang="en-US" altLang="ja-JP" dirty="0"/>
              <a:t>clarify in the spec that core requirements are intended to be met over the life of the product.</a:t>
            </a:r>
          </a:p>
          <a:p>
            <a:pPr lvl="2"/>
            <a:r>
              <a:rPr kumimoji="1" lang="en-US" altLang="ja-JP" dirty="0"/>
              <a:t>Option 2: capture the justification in NR WI TR that “additional clarification in the spec is not needed, since </a:t>
            </a:r>
            <a:r>
              <a:rPr lang="en-GB" altLang="ja-JP" dirty="0"/>
              <a:t>it is applied for the all RAN4 spec without any additional clarification”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57950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dirty="0"/>
              <a:t>(No.2)</a:t>
            </a:r>
            <a:br>
              <a:rPr lang="en-GB" altLang="ja-JP" dirty="0"/>
            </a:br>
            <a:r>
              <a:rPr lang="en-GB" altLang="ja-JP" dirty="0"/>
              <a:t>Beam steering speed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357192"/>
          </a:xfrm>
        </p:spPr>
        <p:txBody>
          <a:bodyPr>
            <a:normAutofit fontScale="62500" lnSpcReduction="20000"/>
          </a:bodyPr>
          <a:lstStyle/>
          <a:p>
            <a:r>
              <a:rPr lang="en-US" altLang="ja-JP" dirty="0"/>
              <a:t>Background</a:t>
            </a:r>
          </a:p>
          <a:p>
            <a:pPr lvl="1"/>
            <a:r>
              <a:rPr lang="en-US" altLang="ja-JP" dirty="0"/>
              <a:t>In [1], it was proposed to introduce Beam steering speed requirement in Rel-15 NR spec, in order to steer the beam </a:t>
            </a:r>
            <a:r>
              <a:rPr lang="en-GB" altLang="ja-JP" dirty="0"/>
              <a:t>direction expeditiously by taking into account UE mobility.</a:t>
            </a:r>
            <a:endParaRPr lang="en-US" altLang="ja-JP" dirty="0"/>
          </a:p>
          <a:p>
            <a:pPr lvl="1"/>
            <a:r>
              <a:rPr lang="en-US" altLang="ja-JP" dirty="0"/>
              <a:t>The aim of requirement is for RF characteristics not for BB or RRM.</a:t>
            </a:r>
            <a:endParaRPr lang="en-GB" altLang="ja-JP" dirty="0"/>
          </a:p>
          <a:p>
            <a:r>
              <a:rPr lang="en-GB" altLang="ja-JP" dirty="0"/>
              <a:t>Agreement</a:t>
            </a:r>
          </a:p>
          <a:p>
            <a:pPr lvl="1"/>
            <a:r>
              <a:rPr lang="en-GB" altLang="ja-JP" dirty="0">
                <a:solidFill>
                  <a:srgbClr val="FF0000"/>
                </a:solidFill>
              </a:rPr>
              <a:t>The name of “”beam steering speed” should be replaced by “Beam </a:t>
            </a:r>
            <a:r>
              <a:rPr lang="en-GB" altLang="ja-JP" u="sng" dirty="0">
                <a:solidFill>
                  <a:srgbClr val="FF0000"/>
                </a:solidFill>
              </a:rPr>
              <a:t>switching </a:t>
            </a:r>
            <a:r>
              <a:rPr lang="en-GB" altLang="ja-JP" dirty="0">
                <a:solidFill>
                  <a:srgbClr val="FF0000"/>
                </a:solidFill>
              </a:rPr>
              <a:t>speed”</a:t>
            </a:r>
          </a:p>
          <a:p>
            <a:pPr lvl="1"/>
            <a:r>
              <a:rPr lang="en-US" altLang="ja-JP" dirty="0"/>
              <a:t>RAN4 agrees </a:t>
            </a:r>
            <a:r>
              <a:rPr lang="en-US" altLang="ja-JP" dirty="0">
                <a:solidFill>
                  <a:srgbClr val="FF0000"/>
                </a:solidFill>
              </a:rPr>
              <a:t>to work to create a description of a</a:t>
            </a:r>
            <a:r>
              <a:rPr lang="en-US" altLang="ja-JP" dirty="0">
                <a:solidFill>
                  <a:srgbClr val="92D050"/>
                </a:solidFill>
              </a:rPr>
              <a:t> </a:t>
            </a:r>
            <a:r>
              <a:rPr lang="en-US" altLang="ja-JP" b="1" u="sng" dirty="0"/>
              <a:t>RF</a:t>
            </a:r>
            <a:r>
              <a:rPr lang="en-US" altLang="ja-JP" dirty="0"/>
              <a:t> Beam </a:t>
            </a:r>
            <a:r>
              <a:rPr lang="en-US" altLang="ja-JP" dirty="0">
                <a:solidFill>
                  <a:srgbClr val="FF0000"/>
                </a:solidFill>
              </a:rPr>
              <a:t>switch</a:t>
            </a:r>
            <a:r>
              <a:rPr lang="en-US" altLang="ja-JP" dirty="0"/>
              <a:t>ing speed requirement </a:t>
            </a:r>
            <a:r>
              <a:rPr lang="en-US" altLang="ja-JP" dirty="0">
                <a:solidFill>
                  <a:srgbClr val="FF0000"/>
                </a:solidFill>
              </a:rPr>
              <a:t>for potential introduction </a:t>
            </a:r>
            <a:r>
              <a:rPr lang="en-US" altLang="ja-JP" dirty="0"/>
              <a:t>in Rel-15 NR </a:t>
            </a:r>
            <a:r>
              <a:rPr lang="en-US" altLang="ja-JP" dirty="0">
                <a:solidFill>
                  <a:srgbClr val="FF0000"/>
                </a:solidFill>
              </a:rPr>
              <a:t>core</a:t>
            </a:r>
            <a:r>
              <a:rPr lang="en-US" altLang="ja-JP" dirty="0"/>
              <a:t> spec </a:t>
            </a:r>
            <a:r>
              <a:rPr lang="en-US" altLang="ja-JP" dirty="0">
                <a:solidFill>
                  <a:srgbClr val="00B0F0"/>
                </a:solidFill>
              </a:rPr>
              <a:t>is derived based on a </a:t>
            </a:r>
            <a:r>
              <a:rPr lang="en-US" altLang="ja-JP" strike="sngStrike" dirty="0">
                <a:solidFill>
                  <a:srgbClr val="00B0F0"/>
                </a:solidFill>
              </a:rPr>
              <a:t>for </a:t>
            </a:r>
            <a:r>
              <a:rPr lang="en-US" altLang="ja-JP" dirty="0">
                <a:solidFill>
                  <a:srgbClr val="FF0000"/>
                </a:solidFill>
              </a:rPr>
              <a:t>NR BS with analog BF</a:t>
            </a:r>
            <a:r>
              <a:rPr lang="en-US" altLang="ja-JP" dirty="0"/>
              <a:t>.</a:t>
            </a:r>
          </a:p>
          <a:p>
            <a:pPr lvl="2"/>
            <a:r>
              <a:rPr lang="en-US" altLang="ja-JP" dirty="0">
                <a:solidFill>
                  <a:srgbClr val="FF0000"/>
                </a:solidFill>
              </a:rPr>
              <a:t>If requirement description becomes  agreed, RAN4 introduces the requirement in core spec.</a:t>
            </a:r>
          </a:p>
          <a:p>
            <a:pPr lvl="2"/>
            <a:r>
              <a:rPr lang="en-US" altLang="ja-JP" dirty="0"/>
              <a:t>BB and/or RRM related beam switching speed requirement is FFS. </a:t>
            </a:r>
          </a:p>
          <a:p>
            <a:pPr lvl="2"/>
            <a:r>
              <a:rPr lang="en-US" altLang="ja-JP" dirty="0">
                <a:solidFill>
                  <a:srgbClr val="00B0F0"/>
                </a:solidFill>
              </a:rPr>
              <a:t>Applicability of the requirement is FFS. (e.g., BS power class, Analog or Digital BF etc.) </a:t>
            </a:r>
          </a:p>
          <a:p>
            <a:pPr lvl="1"/>
            <a:r>
              <a:rPr lang="en-GB" altLang="ja-JP" dirty="0"/>
              <a:t>In RAN4-NR#2 meeting (June, 2017), companies encourage to provide how to specify RF beam </a:t>
            </a:r>
            <a:r>
              <a:rPr lang="en-GB" altLang="ja-JP" dirty="0">
                <a:solidFill>
                  <a:srgbClr val="FF0000"/>
                </a:solidFill>
              </a:rPr>
              <a:t>switch</a:t>
            </a:r>
            <a:r>
              <a:rPr lang="en-GB" altLang="ja-JP" dirty="0"/>
              <a:t>ing speed requirement.</a:t>
            </a:r>
          </a:p>
          <a:p>
            <a:pPr lvl="1"/>
            <a:r>
              <a:rPr kumimoji="1" lang="en-GB" altLang="ja-JP" dirty="0">
                <a:solidFill>
                  <a:srgbClr val="FF0000"/>
                </a:solidFill>
              </a:rPr>
              <a:t>Feasibility of OTA testing of this requirement should be studied further.</a:t>
            </a:r>
          </a:p>
          <a:p>
            <a:pPr lvl="1"/>
            <a:r>
              <a:rPr lang="en-GB" altLang="ja-JP" dirty="0">
                <a:solidFill>
                  <a:srgbClr val="FF0000"/>
                </a:solidFill>
              </a:rPr>
              <a:t>Even if feasibility is not identified by </a:t>
            </a:r>
            <a:r>
              <a:rPr lang="en-GB" altLang="ja-JP" dirty="0">
                <a:solidFill>
                  <a:srgbClr val="00B0F0"/>
                </a:solidFill>
              </a:rPr>
              <a:t>November</a:t>
            </a:r>
            <a:r>
              <a:rPr lang="en-GB" altLang="ja-JP" dirty="0">
                <a:solidFill>
                  <a:srgbClr val="FF0000"/>
                </a:solidFill>
              </a:rPr>
              <a:t>, RAN4 would consider whether to introduce the requirement in core spec only (without testing) or not.</a:t>
            </a:r>
          </a:p>
        </p:txBody>
      </p:sp>
    </p:spTree>
    <p:extLst>
      <p:ext uri="{BB962C8B-B14F-4D97-AF65-F5344CB8AC3E}">
        <p14:creationId xmlns:p14="http://schemas.microsoft.com/office/powerpoint/2010/main" val="792619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altLang="ja-JP" dirty="0"/>
              <a:t>(No.3)</a:t>
            </a:r>
            <a:br>
              <a:rPr lang="en-GB" altLang="ja-JP" dirty="0"/>
            </a:br>
            <a:r>
              <a:rPr lang="en-US" altLang="ja-JP" dirty="0"/>
              <a:t>SLSR and FBR</a:t>
            </a:r>
            <a:endParaRPr kumimoji="1" lang="ja-JP" altLang="en-US" dirty="0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24136"/>
            <a:ext cx="8229600" cy="5069160"/>
          </a:xfrm>
        </p:spPr>
        <p:txBody>
          <a:bodyPr>
            <a:noAutofit/>
          </a:bodyPr>
          <a:lstStyle/>
          <a:p>
            <a:r>
              <a:rPr kumimoji="1" lang="en-US" altLang="ja-JP" sz="2800" dirty="0"/>
              <a:t>Background</a:t>
            </a:r>
          </a:p>
          <a:p>
            <a:pPr lvl="1" algn="just"/>
            <a:r>
              <a:rPr kumimoji="1" lang="en-US" altLang="ja-JP" sz="1800" dirty="0"/>
              <a:t>In [2], </a:t>
            </a:r>
            <a:r>
              <a:rPr lang="en-US" altLang="zh-CN" sz="1800" dirty="0"/>
              <a:t>In order to guarantee the system performance</a:t>
            </a:r>
            <a:r>
              <a:rPr lang="en-GB" altLang="zh-CN" sz="1800" dirty="0"/>
              <a:t>, </a:t>
            </a:r>
            <a:r>
              <a:rPr lang="en-GB" altLang="zh-CN" sz="1800" strike="sngStrike" dirty="0"/>
              <a:t>SLSR and FBR</a:t>
            </a:r>
            <a:r>
              <a:rPr lang="en-GB" altLang="zh-CN" sz="1800" dirty="0"/>
              <a:t> </a:t>
            </a:r>
            <a:r>
              <a:rPr lang="en-GB" altLang="zh-CN" sz="1800" dirty="0">
                <a:highlight>
                  <a:srgbClr val="FFFF00"/>
                </a:highlight>
              </a:rPr>
              <a:t>some declarations related to unwanted spatial emissions </a:t>
            </a:r>
            <a:r>
              <a:rPr lang="en-GB" altLang="zh-CN" sz="1800" dirty="0"/>
              <a:t>should be included in the scope of RAN4 specifications for 5G NR BS in Rel-15.</a:t>
            </a:r>
          </a:p>
          <a:p>
            <a:pPr lvl="1" algn="just"/>
            <a:r>
              <a:rPr lang="en-US" altLang="zh-CN" sz="1800" dirty="0"/>
              <a:t>Since </a:t>
            </a:r>
            <a:r>
              <a:rPr lang="en-US" altLang="zh-CN" sz="1800" strike="sngStrike" dirty="0"/>
              <a:t>SLSR and FBR </a:t>
            </a:r>
            <a:r>
              <a:rPr lang="en-US" altLang="zh-CN" sz="1800" dirty="0"/>
              <a:t> </a:t>
            </a:r>
            <a:r>
              <a:rPr lang="en-US" altLang="zh-CN" sz="1800" dirty="0">
                <a:highlight>
                  <a:srgbClr val="FFFF00"/>
                </a:highlight>
              </a:rPr>
              <a:t>spatial emissions </a:t>
            </a:r>
            <a:r>
              <a:rPr lang="en-US" altLang="zh-CN" sz="1800" dirty="0"/>
              <a:t>are associated with the kind of base station and antenna array, for each base station type and antenna array defines a minimum requirement may be challenging in RAN4. </a:t>
            </a:r>
          </a:p>
          <a:p>
            <a:pPr lvl="1" algn="just"/>
            <a:r>
              <a:rPr lang="en-US" altLang="ja-JP" sz="1800" dirty="0"/>
              <a:t>For some beamforming algorithms, </a:t>
            </a:r>
            <a:r>
              <a:rPr lang="en-US" altLang="ja-JP" sz="1800" strike="sngStrike" dirty="0"/>
              <a:t>SLSR and FBR </a:t>
            </a:r>
            <a:r>
              <a:rPr lang="en-US" altLang="ja-JP" sz="1800" dirty="0">
                <a:highlight>
                  <a:srgbClr val="FFFF00"/>
                </a:highlight>
              </a:rPr>
              <a:t>spatial emissions </a:t>
            </a:r>
            <a:r>
              <a:rPr lang="en-US" altLang="ja-JP" sz="1800" dirty="0"/>
              <a:t>might be traded against in beam wanted EIRP to optimize performance</a:t>
            </a:r>
          </a:p>
          <a:p>
            <a:r>
              <a:rPr lang="en-GB" altLang="ja-JP" sz="2000" dirty="0"/>
              <a:t>Agreement</a:t>
            </a:r>
          </a:p>
          <a:p>
            <a:pPr lvl="1"/>
            <a:r>
              <a:rPr lang="en-GB" altLang="ja-JP" sz="1600" dirty="0"/>
              <a:t>In RAN4-NR#2 meeting (June, 2017), companies encourage to provide the views which is best option.</a:t>
            </a:r>
          </a:p>
          <a:p>
            <a:pPr lvl="2"/>
            <a:r>
              <a:rPr lang="en-US" altLang="zh-CN" sz="1600" dirty="0"/>
              <a:t>Option1: SLSR and FBR should be included as declarati</a:t>
            </a:r>
            <a:r>
              <a:rPr lang="en-US" altLang="zh-CN" sz="1600" dirty="0">
                <a:highlight>
                  <a:srgbClr val="FFFF00"/>
                </a:highlight>
              </a:rPr>
              <a:t>ons</a:t>
            </a:r>
            <a:r>
              <a:rPr lang="en-US" altLang="zh-CN" sz="1600" dirty="0"/>
              <a:t> </a:t>
            </a:r>
            <a:r>
              <a:rPr lang="en-US" altLang="zh-CN" sz="1600" strike="sngStrike" dirty="0"/>
              <a:t>requirements</a:t>
            </a:r>
            <a:r>
              <a:rPr lang="en-US" altLang="zh-CN" sz="1600" dirty="0"/>
              <a:t> for 5G NR BS in Rel-15.</a:t>
            </a:r>
            <a:endParaRPr lang="en-US" altLang="ja-JP" sz="1600" dirty="0"/>
          </a:p>
          <a:p>
            <a:pPr lvl="2" algn="just"/>
            <a:r>
              <a:rPr lang="en-US" altLang="ja-JP" sz="1600" dirty="0"/>
              <a:t>Option2: </a:t>
            </a:r>
            <a:r>
              <a:rPr lang="en-US" altLang="zh-CN" sz="1600" dirty="0"/>
              <a:t>Side lobe level and front to back ratio potential requirements can be combined into a “emissions spatial mask” declaration</a:t>
            </a:r>
          </a:p>
          <a:p>
            <a:pPr lvl="2" algn="just"/>
            <a:r>
              <a:rPr lang="en-US" altLang="zh-CN" sz="1600" dirty="0"/>
              <a:t>Option3: Declared </a:t>
            </a:r>
            <a:r>
              <a:rPr lang="en-GB" altLang="zh-CN" sz="1600" dirty="0"/>
              <a:t>The total power that is radiated outside of the 3dB </a:t>
            </a:r>
            <a:r>
              <a:rPr lang="en-GB" altLang="zh-CN" sz="1600" dirty="0" err="1"/>
              <a:t>beamwidth</a:t>
            </a:r>
            <a:r>
              <a:rPr lang="en-GB" altLang="zh-CN" sz="1600" dirty="0"/>
              <a:t> within the context of the NR   declarations (assuming similar declarations to AAS with this addition)</a:t>
            </a:r>
            <a:endParaRPr lang="zh-CN" altLang="zh-CN" sz="1600" dirty="0"/>
          </a:p>
          <a:p>
            <a:pPr lvl="2" algn="just"/>
            <a:endParaRPr lang="en-US" altLang="zh-CN" dirty="0"/>
          </a:p>
          <a:p>
            <a:pPr lvl="2" algn="just"/>
            <a:endParaRPr lang="zh-CN" altLang="zh-CN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93460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declaration for option 1 could look like the following (exact wording to be clarified later)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75440"/>
              </p:ext>
            </p:extLst>
          </p:nvPr>
        </p:nvGraphicFramePr>
        <p:xfrm>
          <a:off x="1115617" y="3212976"/>
          <a:ext cx="6585346" cy="878805"/>
        </p:xfrm>
        <a:graphic>
          <a:graphicData uri="http://schemas.openxmlformats.org/drawingml/2006/table">
            <a:tbl>
              <a:tblPr firstRow="1" firstCol="1" bandRow="1"/>
              <a:tblGrid>
                <a:gridCol w="2239445">
                  <a:extLst>
                    <a:ext uri="{9D8B030D-6E8A-4147-A177-3AD203B41FA5}">
                      <a16:colId xmlns:a16="http://schemas.microsoft.com/office/drawing/2014/main" xmlns="" val="3494581701"/>
                    </a:ext>
                  </a:extLst>
                </a:gridCol>
                <a:gridCol w="4345901">
                  <a:extLst>
                    <a:ext uri="{9D8B030D-6E8A-4147-A177-3AD203B41FA5}">
                      <a16:colId xmlns:a16="http://schemas.microsoft.com/office/drawing/2014/main" xmlns="" val="2166206287"/>
                    </a:ext>
                  </a:extLst>
                </a:gridCol>
              </a:tblGrid>
              <a:tr h="87880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Unwanted</a:t>
                      </a:r>
                      <a:r>
                        <a:rPr lang="sv-SE" sz="1000" baseline="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baseline="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lobe</a:t>
                      </a:r>
                      <a:r>
                        <a:rPr lang="sv-SE" sz="1000" baseline="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baseline="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The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ratio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of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the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beam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peak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EIRP to the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largest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EIRP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that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is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radiated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outside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of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the 3dB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beamwidth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Declared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for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every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beam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identified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in D9.3.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1405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04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declaration for option 2 could look like the following (exact wording to be clarified later)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655064"/>
              </p:ext>
            </p:extLst>
          </p:nvPr>
        </p:nvGraphicFramePr>
        <p:xfrm>
          <a:off x="827585" y="2852936"/>
          <a:ext cx="6873378" cy="1315045"/>
        </p:xfrm>
        <a:graphic>
          <a:graphicData uri="http://schemas.openxmlformats.org/drawingml/2006/table">
            <a:tbl>
              <a:tblPr firstRow="1" firstCol="1" bandRow="1"/>
              <a:tblGrid>
                <a:gridCol w="2337140">
                  <a:extLst>
                    <a:ext uri="{9D8B030D-6E8A-4147-A177-3AD203B41FA5}">
                      <a16:colId xmlns:a16="http://schemas.microsoft.com/office/drawing/2014/main" xmlns="" val="1400285666"/>
                    </a:ext>
                  </a:extLst>
                </a:gridCol>
                <a:gridCol w="4536238">
                  <a:extLst>
                    <a:ext uri="{9D8B030D-6E8A-4147-A177-3AD203B41FA5}">
                      <a16:colId xmlns:a16="http://schemas.microsoft.com/office/drawing/2014/main" xmlns="" val="1200631466"/>
                    </a:ext>
                  </a:extLst>
                </a:gridCol>
              </a:tblGrid>
              <a:tr h="65752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Unwanted directions set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The set of directions where the AAS BS is intended not to radiated power, declared per EIRP accuracy directions set (D9.8)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2926809"/>
                  </a:ext>
                </a:extLst>
              </a:tr>
              <a:tr h="328761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4532406"/>
                  </a:ext>
                </a:extLst>
              </a:tr>
              <a:tr h="32876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Unwanted power level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Maximum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power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level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radiated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in the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unwanted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directions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set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03445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537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declaration for option 3 could look like the following (exact wording to be clarified later)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566726"/>
              </p:ext>
            </p:extLst>
          </p:nvPr>
        </p:nvGraphicFramePr>
        <p:xfrm>
          <a:off x="1115617" y="3212976"/>
          <a:ext cx="6585346" cy="802605"/>
        </p:xfrm>
        <a:graphic>
          <a:graphicData uri="http://schemas.openxmlformats.org/drawingml/2006/table">
            <a:tbl>
              <a:tblPr firstRow="1" firstCol="1" bandRow="1"/>
              <a:tblGrid>
                <a:gridCol w="2239445">
                  <a:extLst>
                    <a:ext uri="{9D8B030D-6E8A-4147-A177-3AD203B41FA5}">
                      <a16:colId xmlns:a16="http://schemas.microsoft.com/office/drawing/2014/main" xmlns="" val="4114470890"/>
                    </a:ext>
                  </a:extLst>
                </a:gridCol>
                <a:gridCol w="4345901">
                  <a:extLst>
                    <a:ext uri="{9D8B030D-6E8A-4147-A177-3AD203B41FA5}">
                      <a16:colId xmlns:a16="http://schemas.microsoft.com/office/drawing/2014/main" xmlns="" val="3745624223"/>
                    </a:ext>
                  </a:extLst>
                </a:gridCol>
              </a:tblGrid>
              <a:tr h="80260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 of beam power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The total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power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that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is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radiated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outside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of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the 3dB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beamwidth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Declared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for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every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beam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identified</a:t>
                      </a:r>
                      <a:r>
                        <a:rPr lang="sv-SE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in D9.3.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49012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943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876</Words>
  <Application>Microsoft Office PowerPoint</Application>
  <PresentationFormat>画面に合わせる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テーマ</vt:lpstr>
      <vt:lpstr>WF on new BS requirements</vt:lpstr>
      <vt:lpstr>General Background(1/2)</vt:lpstr>
      <vt:lpstr>General Background(2/2)</vt:lpstr>
      <vt:lpstr>(No.1) Guarantee of several fluctuations</vt:lpstr>
      <vt:lpstr>(No.2) Beam steering speed</vt:lpstr>
      <vt:lpstr>(No.3) SLSR and FBR</vt:lpstr>
      <vt:lpstr>Option 1</vt:lpstr>
      <vt:lpstr>Option 2</vt:lpstr>
      <vt:lpstr>Option 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56</cp:revision>
  <dcterms:created xsi:type="dcterms:W3CDTF">2016-11-16T01:21:36Z</dcterms:created>
  <dcterms:modified xsi:type="dcterms:W3CDTF">2017-05-19T03:24:22Z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1487258736</vt:lpwstr>
  </property>
</Properties>
</file>