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8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7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45492-F328-421D-997C-FD8F0956204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ja-JP" dirty="0"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dirty="0" smtClean="0">
                <a:ea typeface="Meiryo UI" pitchFamily="50" charset="-128"/>
                <a:cs typeface="Meiryo UI" pitchFamily="50" charset="-128"/>
              </a:rPr>
              <a:t>on OTA Blocking</a:t>
            </a:r>
            <a:endParaRPr lang="ja-JP" altLang="en-US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378904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</a:t>
            </a:r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R4-1706145</a:t>
            </a:r>
            <a:endParaRPr lang="en-US" altLang="ja-JP" b="1" dirty="0"/>
          </a:p>
          <a:p>
            <a:r>
              <a:rPr lang="en-US" altLang="ja-JP" b="1" dirty="0"/>
              <a:t>Agenda : </a:t>
            </a:r>
            <a:r>
              <a:rPr lang="en-US" altLang="ja-JP" b="1" dirty="0" smtClean="0"/>
              <a:t>10.4.3.1 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766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#83</a:t>
            </a:r>
          </a:p>
          <a:p>
            <a:r>
              <a:rPr lang="en-GB" b="1" dirty="0"/>
              <a:t>Hangzhou, China, May </a:t>
            </a:r>
            <a:r>
              <a:rPr lang="en-GB" b="1" dirty="0" smtClean="0"/>
              <a:t>15</a:t>
            </a:r>
            <a:r>
              <a:rPr lang="en-GB" b="1" baseline="30000" dirty="0" smtClean="0"/>
              <a:t>th</a:t>
            </a:r>
            <a:r>
              <a:rPr lang="en-GB" b="1" dirty="0" smtClean="0"/>
              <a:t>-19</a:t>
            </a:r>
            <a:r>
              <a:rPr lang="en-GB" b="1" baseline="30000" dirty="0" smtClean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b="1" dirty="0" smtClean="0"/>
              <a:t>Background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/>
          <a:lstStyle/>
          <a:p>
            <a:pPr algn="just">
              <a:buNone/>
            </a:pPr>
            <a:r>
              <a:rPr lang="en-US" altLang="zh-CN" dirty="0" smtClean="0"/>
              <a:t>	The formula for defining the blocking requirement was set out in last meeting. However, some companies have concerns on the exact parameter values in the formula.</a:t>
            </a:r>
          </a:p>
          <a:p>
            <a:pPr algn="just">
              <a:buNone/>
            </a:pPr>
            <a:endParaRPr lang="en-US" altLang="zh-CN" dirty="0" smtClean="0"/>
          </a:p>
          <a:p>
            <a:pPr algn="just">
              <a:buNone/>
            </a:pPr>
            <a:r>
              <a:rPr lang="en-US" altLang="zh-CN" dirty="0" smtClean="0"/>
              <a:t>	This way forward aims to define the level of the wanted signal and the interference signal. The next slide summarizes three options.</a:t>
            </a:r>
          </a:p>
          <a:p>
            <a:pPr algn="just"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-16227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Way Forward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74848" y="692696"/>
            <a:ext cx="8301608" cy="46805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hangingPunct="0"/>
            <a:endParaRPr lang="en-GB" altLang="zh-CN" sz="1600" b="1" i="1" dirty="0" smtClean="0"/>
          </a:p>
          <a:p>
            <a:pPr hangingPunct="0"/>
            <a:r>
              <a:rPr lang="en-GB" altLang="zh-CN" b="1" i="1" dirty="0" smtClean="0"/>
              <a:t>Option 1:</a:t>
            </a:r>
          </a:p>
          <a:p>
            <a:pPr hangingPunct="0"/>
            <a:r>
              <a:rPr lang="en-US" altLang="zh-CN" sz="1600" b="1" i="1" dirty="0" smtClean="0"/>
              <a:t>Wanted signal power = P</a:t>
            </a:r>
            <a:r>
              <a:rPr lang="en-US" altLang="zh-CN" sz="1200" b="1" i="1" dirty="0" smtClean="0"/>
              <a:t>REFSENS</a:t>
            </a:r>
            <a:r>
              <a:rPr lang="en-US" altLang="zh-CN" sz="1600" b="1" i="1" dirty="0" smtClean="0"/>
              <a:t> +6dB - </a:t>
            </a:r>
            <a:r>
              <a:rPr lang="en-GB" altLang="zh-CN" sz="1600" b="1" i="1" dirty="0" smtClean="0"/>
              <a:t>10log(</a:t>
            </a:r>
            <a:r>
              <a:rPr lang="en-GB" altLang="zh-CN" sz="1600" b="1" i="1" dirty="0" err="1" smtClean="0"/>
              <a:t>BeW</a:t>
            </a:r>
            <a:r>
              <a:rPr lang="en-GB" altLang="zh-CN" sz="1200" b="1" i="1" dirty="0" err="1" smtClean="0"/>
              <a:t>θ</a:t>
            </a:r>
            <a:r>
              <a:rPr lang="en-GB" altLang="zh-CN" sz="1600" b="1" i="1" dirty="0" err="1" smtClean="0"/>
              <a:t>.BeW</a:t>
            </a:r>
            <a:r>
              <a:rPr lang="en-GB" altLang="zh-CN" sz="1200" b="1" i="1" dirty="0" err="1" smtClean="0"/>
              <a:t>φ</a:t>
            </a:r>
            <a:r>
              <a:rPr lang="en-GB" altLang="zh-CN" sz="1600" b="1" i="1" dirty="0" smtClean="0"/>
              <a:t>) +40.1</a:t>
            </a:r>
            <a:r>
              <a:rPr lang="en-US" altLang="zh-CN" sz="1600" b="1" i="1" dirty="0" smtClean="0"/>
              <a:t>	</a:t>
            </a:r>
            <a:endParaRPr lang="zh-CN" altLang="zh-CN" sz="1600" b="1" i="1" dirty="0" smtClean="0"/>
          </a:p>
          <a:p>
            <a:pPr hangingPunct="0"/>
            <a:r>
              <a:rPr lang="en-US" altLang="zh-CN" sz="1600" b="1" i="1" dirty="0" smtClean="0"/>
              <a:t>Interfering signal power = </a:t>
            </a:r>
            <a:r>
              <a:rPr lang="en-US" altLang="zh-CN" sz="1600" b="1" i="1" dirty="0" err="1" smtClean="0"/>
              <a:t>P</a:t>
            </a:r>
            <a:r>
              <a:rPr lang="en-US" altLang="zh-CN" sz="1200" b="1" i="1" dirty="0" err="1" smtClean="0"/>
              <a:t>Conducted</a:t>
            </a:r>
            <a:r>
              <a:rPr lang="en-US" altLang="zh-CN" sz="1200" b="1" i="1" dirty="0" smtClean="0"/>
              <a:t> interferer</a:t>
            </a:r>
            <a:r>
              <a:rPr lang="en-US" altLang="zh-CN" sz="1600" b="1" i="1" dirty="0" smtClean="0"/>
              <a:t>– </a:t>
            </a:r>
            <a:r>
              <a:rPr lang="en-GB" altLang="zh-CN" sz="1600" b="1" i="1" dirty="0" smtClean="0"/>
              <a:t>10log(</a:t>
            </a:r>
            <a:r>
              <a:rPr lang="en-GB" altLang="zh-CN" sz="1600" b="1" i="1" dirty="0" err="1" smtClean="0"/>
              <a:t>BeW</a:t>
            </a:r>
            <a:r>
              <a:rPr lang="en-GB" altLang="zh-CN" sz="1200" b="1" i="1" dirty="0" err="1" smtClean="0"/>
              <a:t>θ</a:t>
            </a:r>
            <a:r>
              <a:rPr lang="en-GB" altLang="zh-CN" sz="1600" b="1" i="1" dirty="0" err="1" smtClean="0"/>
              <a:t>.BeW</a:t>
            </a:r>
            <a:r>
              <a:rPr lang="en-GB" altLang="zh-CN" sz="1200" b="1" i="1" dirty="0" err="1" smtClean="0"/>
              <a:t>φ</a:t>
            </a:r>
            <a:r>
              <a:rPr lang="en-GB" altLang="zh-CN" sz="1600" b="1" i="1" dirty="0" smtClean="0"/>
              <a:t>) +40.1</a:t>
            </a:r>
          </a:p>
          <a:p>
            <a:endParaRPr lang="en-US" altLang="zh-CN" sz="1600" dirty="0" smtClean="0"/>
          </a:p>
          <a:p>
            <a:pPr hangingPunct="0"/>
            <a:r>
              <a:rPr lang="en-GB" altLang="zh-CN" b="1" i="1" dirty="0" smtClean="0"/>
              <a:t>Option 2:</a:t>
            </a:r>
          </a:p>
          <a:p>
            <a:pPr hangingPunct="0"/>
            <a:r>
              <a:rPr lang="en-US" altLang="zh-CN" sz="1600" b="1" i="1" dirty="0" smtClean="0"/>
              <a:t>Wanted signal power= </a:t>
            </a:r>
            <a:r>
              <a:rPr lang="en-US" altLang="zh-CN" sz="16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Minimum_EIS</a:t>
            </a:r>
            <a:r>
              <a:rPr lang="en-US" altLang="zh-CN" sz="1600" b="1" i="1" dirty="0" smtClean="0"/>
              <a:t> +6dB 	</a:t>
            </a:r>
            <a:endParaRPr lang="zh-CN" altLang="zh-CN" sz="1600" b="1" i="1" dirty="0" smtClean="0"/>
          </a:p>
          <a:p>
            <a:pPr hangingPunct="0"/>
            <a:r>
              <a:rPr lang="en-US" altLang="zh-CN" sz="1600" b="1" i="1" dirty="0" smtClean="0"/>
              <a:t>Interfering signal power= </a:t>
            </a:r>
            <a:r>
              <a:rPr lang="en-US" altLang="zh-CN" sz="1600" b="1" i="1" dirty="0" err="1" smtClean="0"/>
              <a:t>P</a:t>
            </a:r>
            <a:r>
              <a:rPr lang="en-US" altLang="zh-CN" sz="1200" b="1" i="1" dirty="0" err="1" smtClean="0"/>
              <a:t>Conducted</a:t>
            </a:r>
            <a:r>
              <a:rPr lang="en-US" altLang="zh-CN" sz="1200" b="1" i="1" dirty="0" smtClean="0"/>
              <a:t> interferer</a:t>
            </a:r>
            <a:r>
              <a:rPr lang="en-US" altLang="zh-CN" sz="1600" b="1" i="1" dirty="0" smtClean="0"/>
              <a:t>– </a:t>
            </a:r>
            <a:r>
              <a:rPr lang="en-GB" altLang="zh-CN" sz="1600" b="1" i="1" dirty="0" smtClean="0"/>
              <a:t>10log(</a:t>
            </a:r>
            <a:r>
              <a:rPr lang="en-GB" altLang="zh-CN" sz="1600" b="1" i="1" dirty="0" err="1" smtClean="0"/>
              <a:t>BeW</a:t>
            </a:r>
            <a:r>
              <a:rPr lang="en-GB" altLang="zh-CN" sz="1200" b="1" i="1" dirty="0" err="1" smtClean="0"/>
              <a:t>θ</a:t>
            </a:r>
            <a:r>
              <a:rPr lang="en-GB" altLang="zh-CN" sz="1600" b="1" i="1" dirty="0" err="1" smtClean="0"/>
              <a:t>.BeW</a:t>
            </a:r>
            <a:r>
              <a:rPr lang="en-GB" altLang="zh-CN" sz="1200" b="1" i="1" dirty="0" err="1" smtClean="0"/>
              <a:t>φ</a:t>
            </a:r>
            <a:r>
              <a:rPr lang="en-GB" altLang="zh-CN" sz="1600" b="1" i="1" dirty="0" smtClean="0"/>
              <a:t>) +40.1</a:t>
            </a:r>
          </a:p>
          <a:p>
            <a:pPr hangingPunct="0"/>
            <a:endParaRPr lang="en-GB" altLang="zh-CN" sz="1600" i="1" dirty="0" smtClean="0"/>
          </a:p>
          <a:p>
            <a:pPr hangingPunct="0"/>
            <a:endParaRPr lang="en-GB" altLang="zh-CN" sz="1600" i="1" dirty="0" smtClean="0"/>
          </a:p>
          <a:p>
            <a:pPr hangingPunct="0"/>
            <a:r>
              <a:rPr lang="en-GB" altLang="zh-CN" sz="1600" i="1" dirty="0" err="1" smtClean="0"/>
              <a:t>Minimum_EIS</a:t>
            </a:r>
            <a:r>
              <a:rPr lang="en-GB" altLang="zh-CN" sz="1600" i="1" dirty="0" smtClean="0"/>
              <a:t> </a:t>
            </a:r>
            <a:r>
              <a:rPr lang="en-GB" altLang="zh-CN" sz="1600" dirty="0" smtClean="0"/>
              <a:t>is the declared minimum OTA sensitive in REl13.</a:t>
            </a:r>
          </a:p>
          <a:p>
            <a:r>
              <a:rPr lang="en-US" altLang="zh-CN" sz="1600" i="1" dirty="0" smtClean="0"/>
              <a:t>OTA REFSENS </a:t>
            </a:r>
            <a:r>
              <a:rPr lang="en-US" altLang="zh-CN" sz="1600" i="1" dirty="0" err="1" smtClean="0"/>
              <a:t>RoAoA</a:t>
            </a:r>
            <a:r>
              <a:rPr lang="en-US" altLang="zh-CN" sz="1600" i="1" dirty="0" smtClean="0"/>
              <a:t>: Is the </a:t>
            </a:r>
            <a:r>
              <a:rPr lang="en-US" altLang="zh-CN" sz="1600" i="1" dirty="0" err="1" smtClean="0"/>
              <a:t>RoAoA</a:t>
            </a:r>
            <a:r>
              <a:rPr lang="en-US" altLang="zh-CN" sz="1600" i="1" dirty="0" smtClean="0"/>
              <a:t> equivalent to the 3 dB beam width of a non-AAS </a:t>
            </a:r>
            <a:r>
              <a:rPr lang="en-US" altLang="zh-CN" sz="1600" dirty="0" smtClean="0"/>
              <a:t>base station passive antenna providing the same coverage as the AAS base station.</a:t>
            </a:r>
            <a:endParaRPr lang="zh-CN" altLang="zh-CN" sz="1600" dirty="0" smtClean="0"/>
          </a:p>
          <a:p>
            <a:r>
              <a:rPr lang="en-US" altLang="zh-CN" sz="1600" dirty="0" smtClean="0"/>
              <a:t>BeW</a:t>
            </a:r>
            <a:r>
              <a:rPr lang="en-US" altLang="zh-CN" sz="1600" baseline="-25000" dirty="0" smtClean="0"/>
              <a:t>θ2</a:t>
            </a:r>
            <a:r>
              <a:rPr lang="en-US" altLang="zh-CN" sz="1600" dirty="0" smtClean="0"/>
              <a:t> is the </a:t>
            </a:r>
            <a:r>
              <a:rPr lang="en-US" altLang="zh-CN" sz="1600" dirty="0" err="1" smtClean="0"/>
              <a:t>beamwidth</a:t>
            </a:r>
            <a:r>
              <a:rPr lang="en-US" altLang="zh-CN" sz="1600" dirty="0" smtClean="0"/>
              <a:t> equivalent to the range of </a:t>
            </a:r>
            <a:r>
              <a:rPr lang="en-US" altLang="zh-CN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OTA REFSENS </a:t>
            </a:r>
            <a:r>
              <a:rPr lang="en-US" altLang="zh-CN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RoAoA</a:t>
            </a:r>
            <a:r>
              <a:rPr lang="en-US" altLang="zh-CN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1600" dirty="0" smtClean="0"/>
              <a:t>in the θ-axis in degrees.</a:t>
            </a:r>
            <a:endParaRPr lang="zh-CN" altLang="zh-CN" sz="1600" dirty="0" smtClean="0"/>
          </a:p>
          <a:p>
            <a:r>
              <a:rPr lang="en-US" altLang="zh-CN" sz="1600" dirty="0" smtClean="0"/>
              <a:t>BeW</a:t>
            </a:r>
            <a:r>
              <a:rPr lang="en-US" altLang="zh-CN" sz="1600" baseline="-25000" dirty="0" smtClean="0"/>
              <a:t>φ2</a:t>
            </a:r>
            <a:r>
              <a:rPr lang="en-US" altLang="zh-CN" sz="1600" dirty="0" smtClean="0"/>
              <a:t> is the </a:t>
            </a:r>
            <a:r>
              <a:rPr lang="en-US" altLang="zh-CN" sz="1600" dirty="0" err="1" smtClean="0"/>
              <a:t>beamwidth</a:t>
            </a:r>
            <a:r>
              <a:rPr lang="en-US" altLang="zh-CN" sz="1600" dirty="0" smtClean="0"/>
              <a:t> equivalent to the range of </a:t>
            </a:r>
            <a:r>
              <a:rPr lang="en-US" altLang="zh-CN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OTA REFSENS </a:t>
            </a:r>
            <a:r>
              <a:rPr lang="en-US" altLang="zh-CN" sz="1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RoAoA</a:t>
            </a:r>
            <a:r>
              <a:rPr lang="en-US" altLang="zh-CN" sz="1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CN" sz="1600" dirty="0" smtClean="0"/>
              <a:t>in the φ-axis in degrees.</a:t>
            </a:r>
          </a:p>
          <a:p>
            <a:endParaRPr lang="en-US" altLang="zh-CN" sz="1600" dirty="0" smtClean="0"/>
          </a:p>
          <a:p>
            <a:r>
              <a:rPr lang="en-US" altLang="zh-CN" sz="1600" b="1" i="1" dirty="0" smtClean="0"/>
              <a:t>Option3:</a:t>
            </a:r>
            <a:endParaRPr lang="en-US" altLang="zh-CN" sz="1600" b="1" i="1" dirty="0" smtClean="0"/>
          </a:p>
          <a:p>
            <a:r>
              <a:rPr lang="en-US" altLang="zh-CN" sz="1600" b="1" i="1" dirty="0" smtClean="0"/>
              <a:t>If the Option 1 is </a:t>
            </a:r>
            <a:r>
              <a:rPr lang="en-US" altLang="zh-CN" sz="1600" b="1" i="1" dirty="0" smtClean="0"/>
              <a:t>adopted, more </a:t>
            </a:r>
            <a:r>
              <a:rPr lang="en-US" altLang="zh-CN" sz="1600" b="1" i="1" dirty="0" smtClean="0"/>
              <a:t>information </a:t>
            </a:r>
            <a:r>
              <a:rPr lang="en-US" altLang="zh-CN" sz="1600" b="1" i="1" dirty="0" smtClean="0"/>
              <a:t>on the OTA </a:t>
            </a:r>
            <a:r>
              <a:rPr lang="en-US" altLang="zh-CN" sz="1600" b="1" i="1" dirty="0" smtClean="0"/>
              <a:t>performance of the whole AAS system should </a:t>
            </a:r>
            <a:r>
              <a:rPr lang="en-US" altLang="zh-CN" sz="1600" b="1" i="1" dirty="0" smtClean="0"/>
              <a:t>be given. </a:t>
            </a:r>
            <a:r>
              <a:rPr lang="en-US" altLang="zh-CN" sz="1600" b="1" i="1" dirty="0" smtClean="0"/>
              <a:t>The required information is </a:t>
            </a:r>
            <a:r>
              <a:rPr lang="en-US" altLang="zh-CN" sz="1600" b="1" i="1" dirty="0" smtClean="0"/>
              <a:t>FFS.</a:t>
            </a:r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en-US" altLang="zh-CN" sz="1600" dirty="0" smtClean="0"/>
          </a:p>
          <a:p>
            <a:endParaRPr lang="zh-CN" altLang="zh-CN" sz="1600" dirty="0" smtClean="0"/>
          </a:p>
          <a:p>
            <a:endParaRPr lang="zh-CN" altLang="zh-CN" sz="1600" dirty="0" smtClean="0"/>
          </a:p>
          <a:p>
            <a:pPr hangingPunct="0"/>
            <a:endParaRPr lang="en-US" altLang="zh-CN" sz="1600" b="1" i="1" dirty="0" smtClean="0"/>
          </a:p>
          <a:p>
            <a:pPr hangingPunct="0"/>
            <a:endParaRPr lang="en-GB" altLang="zh-CN" sz="1600" b="1" i="1" dirty="0" smtClean="0"/>
          </a:p>
          <a:p>
            <a:pPr hangingPunct="0"/>
            <a:endParaRPr lang="en-GB" altLang="zh-CN" sz="1600" b="1" i="1" dirty="0" smtClean="0"/>
          </a:p>
          <a:p>
            <a:pPr hangingPunct="0"/>
            <a:endParaRPr lang="en-GB" altLang="zh-CN" sz="1600" b="1" i="1" dirty="0" smtClean="0"/>
          </a:p>
          <a:p>
            <a:pPr hangingPunct="0"/>
            <a:endParaRPr lang="zh-CN" altLang="zh-CN" sz="1600" dirty="0" smtClean="0"/>
          </a:p>
          <a:p>
            <a:pPr hangingPunct="0"/>
            <a:r>
              <a:rPr lang="en-GB" altLang="zh-CN" sz="1600" dirty="0" smtClean="0"/>
              <a:t> </a:t>
            </a:r>
            <a:endParaRPr lang="en-US" altLang="zh-CN" sz="1600" dirty="0" smtClean="0"/>
          </a:p>
          <a:p>
            <a:pPr hangingPunct="0"/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1667</TotalTime>
  <Words>45</Words>
  <Application>Microsoft Office PowerPoint</Application>
  <PresentationFormat>全屏显示(4:3)</PresentationFormat>
  <Paragraphs>41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OTA Blocking</vt:lpstr>
      <vt:lpstr>Background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cmri</cp:lastModifiedBy>
  <cp:revision>64</cp:revision>
  <dcterms:created xsi:type="dcterms:W3CDTF">2017-05-16T10:48:23Z</dcterms:created>
  <dcterms:modified xsi:type="dcterms:W3CDTF">2017-05-19T02:38:22Z</dcterms:modified>
</cp:coreProperties>
</file>