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5" r:id="rId2"/>
    <p:sldMasterId id="2147484910" r:id="rId3"/>
  </p:sldMasterIdLst>
  <p:notesMasterIdLst>
    <p:notesMasterId r:id="rId8"/>
  </p:notesMasterIdLst>
  <p:sldIdLst>
    <p:sldId id="336" r:id="rId4"/>
    <p:sldId id="341" r:id="rId5"/>
    <p:sldId id="342" r:id="rId6"/>
    <p:sldId id="343" r:id="rId7"/>
  </p:sldIdLst>
  <p:sldSz cx="9144000" cy="6858000" type="screen4x3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00FF"/>
    <a:srgbClr val="FF0000"/>
    <a:srgbClr val="FF00FF"/>
    <a:srgbClr val="CCFFCC"/>
    <a:srgbClr val="FFCCFF"/>
    <a:srgbClr val="FFFFCC"/>
    <a:srgbClr val="FF99FF"/>
    <a:srgbClr val="F8F8F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4" autoAdjust="0"/>
    <p:restoredTop sz="94082" autoAdjust="0"/>
  </p:normalViewPr>
  <p:slideViewPr>
    <p:cSldViewPr>
      <p:cViewPr varScale="1">
        <p:scale>
          <a:sx n="69" d="100"/>
          <a:sy n="69" d="100"/>
        </p:scale>
        <p:origin x="-12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1A25E89-462D-472B-9E08-313B36AEF70C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72050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50" y="4721225"/>
            <a:ext cx="5448300" cy="4473575"/>
          </a:xfrm>
          <a:prstGeom prst="rect">
            <a:avLst/>
          </a:prstGeom>
        </p:spPr>
        <p:txBody>
          <a:bodyPr vert="horz" wrap="square" lIns="92236" tIns="46118" rIns="92236" bIns="4611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</p:spPr>
        <p:txBody>
          <a:bodyPr vert="horz" wrap="square" lIns="92236" tIns="46118" rIns="92236" bIns="4611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3640ABE-E120-4453-BF7D-003F9E28740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5594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1_corp_brandlogo_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124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7C07F762-5C02-4C75-903E-C56DCE1CC5D1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405688" y="8255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  <p:sp>
        <p:nvSpPr>
          <p:cNvPr id="81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81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5987153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166453486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145932540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3094025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3108380381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1861205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151403954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752221815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1639118685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53750704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161448103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GP創英角ｺﾞｼｯｸUB" panose="020B0900000000000000" pitchFamily="50" charset="-128"/>
                <a:ea typeface="HGP創英角ｺﾞｼｯｸUB" panose="020B0900000000000000" pitchFamily="50" charset="-128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1pPr>
            <a:lvl2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2pPr>
            <a:lvl3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3pPr>
            <a:lvl4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4pPr>
            <a:lvl5pPr>
              <a:defRPr>
                <a:latin typeface="HGPｺﾞｼｯｸE" panose="020B0900000000000000" pitchFamily="50" charset="-128"/>
                <a:ea typeface="HGPｺﾞｼｯｸE" panose="020B0900000000000000" pitchFamily="50" charset="-128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15274918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3846426052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3836986160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15125" y="115888"/>
            <a:ext cx="2178050" cy="6408737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383337" cy="6408737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3286687042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7129462" cy="865187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250825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244975" cy="5256212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3035675034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3C319-5131-43AF-A2A5-7AFB15C1AB41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E51FE-B885-4FB0-83CA-B459FB2707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72268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E2A-FBAA-4895-A1B4-FDEE1DD8B3B7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5B53-DDA0-4883-8366-7DFCDBEE0E5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7749080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50E8-5919-41D8-8B5E-32D3A383FE4F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23A95-ED18-4D21-B69A-4E90B33D1E5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7120565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37D06-D09D-43CE-8DE0-1CBD56B94E08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A4DD-1E3D-4050-A69B-DE4D9E2BAF95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1275445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014C-7FBB-4A5E-81CD-05806459EDEA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42ED-093D-4885-8CDF-2008D6B0FF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88685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71EC4-A199-4576-B7A6-8BB65657304B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A1611-351B-49F4-977A-904EF27ACFA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22246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5339458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6434-AD2F-4505-BF0B-1786DD2B17F3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1C771-36D0-46A7-B042-06B9FCE7075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07166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E7656-4761-46C7-87A2-B26DC34E2FCB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04B11-BF88-450B-8B33-00EDF30FC8E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086760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354D2-E51F-4236-9C24-E2EE099AB305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20E9B-23CC-4459-B3BC-5E0060772FC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814144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5BD83-12D1-4991-BE2E-C374316375FA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257A3-8BD0-47F1-818B-47E880E70A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0961246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7C0FA-E4F4-436C-B69A-DFFC17A25DD6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5A9F9-3DC2-48D9-B203-FE1D5BB5C8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194794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50825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244975" cy="538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25216027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="" xmlns:p14="http://schemas.microsoft.com/office/powerpoint/2010/main" val="207183338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444596208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83948660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230681250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="" xmlns:p14="http://schemas.microsoft.com/office/powerpoint/2010/main" val="11923473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01_corp_brandlogo_S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028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0767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2017,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29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2098DC62-1C1F-4BA1-B076-32DC2309346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10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43000"/>
            <a:ext cx="8642350" cy="538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1032" name="Text Box 15"/>
          <p:cNvSpPr txBox="1">
            <a:spLocks noChangeArrowheads="1"/>
          </p:cNvSpPr>
          <p:nvPr/>
        </p:nvSpPr>
        <p:spPr bwMode="auto">
          <a:xfrm>
            <a:off x="7405688" y="88900"/>
            <a:ext cx="1508125" cy="190500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  <a:endParaRPr lang="ja-JP" altLang="en-US" sz="800" b="1">
              <a:solidFill>
                <a:srgbClr val="C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1" r:id="rId1"/>
    <p:sldLayoutId id="2147485168" r:id="rId2"/>
    <p:sldLayoutId id="2147485169" r:id="rId3"/>
    <p:sldLayoutId id="2147485170" r:id="rId4"/>
    <p:sldLayoutId id="2147485171" r:id="rId5"/>
    <p:sldLayoutId id="2147485172" r:id="rId6"/>
    <p:sldLayoutId id="2147485173" r:id="rId7"/>
    <p:sldLayoutId id="2147485174" r:id="rId8"/>
    <p:sldLayoutId id="2147485175" r:id="rId9"/>
    <p:sldLayoutId id="2147485176" r:id="rId10"/>
    <p:sldLayoutId id="2147485177" r:id="rId11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anose="020B0900000000000000" pitchFamily="50" charset="-128"/>
          <a:ea typeface="HGP創英角ｺﾞｼｯｸUB" panose="020B0900000000000000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HGPｺﾞｼｯｸE" panose="020B0900000000000000" pitchFamily="50" charset="-128"/>
          <a:ea typeface="HGPｺﾞｼｯｸE" panose="020B0900000000000000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01_corp_brandlogo_S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Line 5"/>
          <p:cNvSpPr>
            <a:spLocks noChangeShapeType="1"/>
          </p:cNvSpPr>
          <p:nvPr/>
        </p:nvSpPr>
        <p:spPr bwMode="auto">
          <a:xfrm>
            <a:off x="107950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26988" y="6591300"/>
            <a:ext cx="42100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200">
                <a:solidFill>
                  <a:srgbClr val="808080"/>
                </a:solidFill>
              </a:rPr>
              <a:t>NTT DOCOMO, INC., Copyright 2011, All rights reserved.</a:t>
            </a:r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fld id="{4FEF9541-5778-4D09-A96D-95B93C3C123D}" type="slidenum">
              <a:rPr lang="ja-JP" altLang="en-GB" sz="1200" smtClean="0">
                <a:solidFill>
                  <a:srgbClr val="808080"/>
                </a:solidFill>
              </a:rPr>
              <a:pPr eaLnBrk="1" hangingPunct="1">
                <a:defRPr/>
              </a:pPr>
              <a:t>‹#›</a:t>
            </a:fld>
            <a:endParaRPr lang="en-GB" altLang="ja-JP" sz="1200">
              <a:solidFill>
                <a:srgbClr val="808080"/>
              </a:solidFill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268413"/>
            <a:ext cx="864235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sp>
        <p:nvSpPr>
          <p:cNvPr id="2056" name="Text Box 15"/>
          <p:cNvSpPr txBox="1">
            <a:spLocks noChangeArrowheads="1"/>
          </p:cNvSpPr>
          <p:nvPr/>
        </p:nvSpPr>
        <p:spPr bwMode="auto">
          <a:xfrm>
            <a:off x="7175500" y="7938"/>
            <a:ext cx="1968500" cy="31432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ja-JP" sz="800" b="1">
                <a:solidFill>
                  <a:srgbClr val="C00000"/>
                </a:solidFill>
              </a:rPr>
              <a:t>NTT DOCOMO Confidential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ja-JP" altLang="en-US" sz="800" b="1">
                <a:solidFill>
                  <a:srgbClr val="C00000"/>
                </a:solidFill>
              </a:rPr>
              <a:t>営業上・技術上の秘密が含まれています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  <p:sldLayoutId id="2147485189" r:id="rId12"/>
  </p:sldLayoutIdLst>
  <p:transition spd="med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28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3075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09063C2-16F2-4FFF-9061-5BC1F4921078}" type="datetimeFigureOut">
              <a:rPr lang="ja-JP" altLang="en-US"/>
              <a:pPr>
                <a:defRPr/>
              </a:pPr>
              <a:t>2017/5/19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69BBDC-9B35-4864-BD16-4BFCC36C9D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90" r:id="rId1"/>
    <p:sldLayoutId id="2147485191" r:id="rId2"/>
    <p:sldLayoutId id="2147485192" r:id="rId3"/>
    <p:sldLayoutId id="2147485193" r:id="rId4"/>
    <p:sldLayoutId id="2147485194" r:id="rId5"/>
    <p:sldLayoutId id="2147485195" r:id="rId6"/>
    <p:sldLayoutId id="2147485196" r:id="rId7"/>
    <p:sldLayoutId id="2147485197" r:id="rId8"/>
    <p:sldLayoutId id="2147485198" r:id="rId9"/>
    <p:sldLayoutId id="2147485199" r:id="rId10"/>
    <p:sldLayoutId id="21474852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539552" y="2130425"/>
            <a:ext cx="8064896" cy="1470025"/>
          </a:xfrm>
        </p:spPr>
        <p:txBody>
          <a:bodyPr/>
          <a:lstStyle/>
          <a:p>
            <a:pPr eaLnBrk="1" hangingPunct="1"/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Band plan + EESS/MSS protection levels for TDD L-band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Huawei, Nokia, </a:t>
            </a:r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Etisalat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GB" sz="1800" b="1" dirty="0" smtClean="0"/>
              <a:t>3GPP TSG-RAN WG4 Meeting #83					</a:t>
            </a:r>
            <a:endParaRPr lang="en-US" sz="1800" b="1" dirty="0" smtClean="0"/>
          </a:p>
          <a:p>
            <a:r>
              <a:rPr lang="en-GB" sz="1800" b="1" dirty="0" smtClean="0"/>
              <a:t>Hangzhou, China, 15 - 19 May, 2017</a:t>
            </a:r>
            <a:endParaRPr lang="en-US" sz="1800" b="1" dirty="0"/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30885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R4-17XXXX</a:t>
            </a:r>
            <a:endParaRPr lang="ja-JP" altLang="en-US" sz="1800" dirty="0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3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br>
              <a:rPr lang="en-US" altLang="ja-JP" sz="3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3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2 TDD Band plans aligned on SDL band plans</a:t>
            </a:r>
            <a:br>
              <a:rPr lang="en-US" altLang="ja-JP" sz="32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endParaRPr lang="ja-JP" altLang="en-US" sz="3200" b="1" dirty="0">
              <a:solidFill>
                <a:srgbClr val="FF0000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07504" y="1556792"/>
          <a:ext cx="8892488" cy="2128427"/>
        </p:xfrm>
        <a:graphic>
          <a:graphicData uri="http://schemas.openxmlformats.org/drawingml/2006/table">
            <a:tbl>
              <a:tblPr/>
              <a:tblGrid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527991"/>
                <a:gridCol w="444632"/>
              </a:tblGrid>
              <a:tr h="172950"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+mn-lt"/>
                          <a:ea typeface="Times New Roman"/>
                          <a:cs typeface="Times New Roman"/>
                        </a:rPr>
                        <a:t>1432 MHz</a:t>
                      </a:r>
                      <a:endParaRPr lang="en-US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  <a:cs typeface="Times New Roman"/>
                        </a:rPr>
                        <a:t>1517 MHz</a:t>
                      </a:r>
                      <a:endParaRPr lang="en-US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1734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1432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1437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 anchor="ctr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1437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1442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 anchor="ctr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1442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1447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1447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1452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1452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1457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1457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1462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1462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1467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1467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1472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1472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1477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1477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1482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1482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1487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1487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1492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1492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1497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1497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1502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1502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1507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1507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1512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GB" sz="10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 smtClean="0">
                          <a:latin typeface="+mn-lt"/>
                          <a:ea typeface="Times New Roman"/>
                          <a:cs typeface="Times New Roman"/>
                        </a:rPr>
                        <a:t>1512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000" b="1" dirty="0">
                          <a:latin typeface="+mn-lt"/>
                          <a:ea typeface="Times New Roman"/>
                          <a:cs typeface="Times New Roman"/>
                        </a:rPr>
                        <a:t>1517</a:t>
                      </a: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71">
                <a:tc gridSpan="17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 anchor="ctr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232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547861">
                <a:tc gridSpan="17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400" b="1" dirty="0" smtClean="0">
                          <a:latin typeface="+mn-lt"/>
                          <a:ea typeface="Times New Roman"/>
                          <a:cs typeface="Times New Roman"/>
                        </a:rPr>
                        <a:t>TDD 85 </a:t>
                      </a:r>
                      <a:r>
                        <a:rPr lang="en-GB" sz="2400" b="1" dirty="0">
                          <a:latin typeface="+mn-lt"/>
                          <a:ea typeface="Times New Roman"/>
                          <a:cs typeface="Times New Roman"/>
                        </a:rPr>
                        <a:t>MHz (</a:t>
                      </a:r>
                      <a:r>
                        <a:rPr lang="en-GB" sz="2400" b="1" dirty="0" smtClean="0">
                          <a:latin typeface="+mn-lt"/>
                          <a:ea typeface="Times New Roman"/>
                          <a:cs typeface="Times New Roman"/>
                        </a:rPr>
                        <a:t>17 </a:t>
                      </a:r>
                      <a:r>
                        <a:rPr lang="en-GB" sz="2400" b="1" dirty="0">
                          <a:latin typeface="+mn-lt"/>
                          <a:ea typeface="Times New Roman"/>
                          <a:cs typeface="Times New Roman"/>
                        </a:rPr>
                        <a:t>blocks of 5 MHz)</a:t>
                      </a:r>
                      <a:endParaRPr lang="en-US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 anchor="ctr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107504" y="4190385"/>
          <a:ext cx="8892480" cy="1775271"/>
        </p:xfrm>
        <a:graphic>
          <a:graphicData uri="http://schemas.openxmlformats.org/drawingml/2006/table">
            <a:tbl>
              <a:tblPr/>
              <a:tblGrid>
                <a:gridCol w="4533629"/>
                <a:gridCol w="4358851"/>
              </a:tblGrid>
              <a:tr h="103331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+mn-lt"/>
                          <a:ea typeface="Times New Roman"/>
                          <a:cs typeface="Times New Roman"/>
                        </a:rPr>
                        <a:t> 1427 MHz</a:t>
                      </a:r>
                      <a:endParaRPr lang="en-US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latin typeface="+mn-lt"/>
                          <a:ea typeface="Times New Roman"/>
                          <a:cs typeface="Times New Roman"/>
                        </a:rPr>
                        <a:t> 1432 MHz</a:t>
                      </a:r>
                      <a:endParaRPr lang="en-US" sz="1200" b="1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319"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+mn-lt"/>
                          <a:ea typeface="Times New Roman"/>
                          <a:cs typeface="Times New Roman"/>
                        </a:rPr>
                        <a:t>1427</a:t>
                      </a:r>
                      <a:endParaRPr lang="en-US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en-US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200" b="1" dirty="0" smtClean="0">
                          <a:latin typeface="+mn-lt"/>
                          <a:ea typeface="Times New Roman"/>
                          <a:cs typeface="Times New Roman"/>
                        </a:rPr>
                        <a:t>1432</a:t>
                      </a:r>
                    </a:p>
                  </a:txBody>
                  <a:tcPr marL="68580" marR="68580" marT="6985" marB="6985" anchor="ctr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3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2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 anchor="ctr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232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2232A"/>
                    </a:solidFill>
                  </a:tcPr>
                </a:tc>
              </a:tr>
              <a:tr h="514161"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400" b="1" dirty="0" smtClean="0">
                          <a:latin typeface="+mn-lt"/>
                          <a:ea typeface="Times New Roman"/>
                          <a:cs typeface="Times New Roman"/>
                        </a:rPr>
                        <a:t>TDD 5 </a:t>
                      </a:r>
                      <a:r>
                        <a:rPr lang="en-GB" sz="2400" b="1" dirty="0">
                          <a:latin typeface="+mn-lt"/>
                          <a:ea typeface="Times New Roman"/>
                          <a:cs typeface="Times New Roman"/>
                        </a:rPr>
                        <a:t>MHz (</a:t>
                      </a:r>
                      <a:r>
                        <a:rPr lang="en-GB" sz="2400" b="1" dirty="0" smtClean="0">
                          <a:latin typeface="+mn-lt"/>
                          <a:ea typeface="Times New Roman"/>
                          <a:cs typeface="Times New Roman"/>
                        </a:rPr>
                        <a:t>1 block </a:t>
                      </a:r>
                      <a:r>
                        <a:rPr lang="en-GB" sz="2400" b="1" dirty="0">
                          <a:latin typeface="+mn-lt"/>
                          <a:ea typeface="Times New Roman"/>
                          <a:cs typeface="Times New Roman"/>
                        </a:rPr>
                        <a:t>of 5 MHz</a:t>
                      </a:r>
                      <a:r>
                        <a:rPr lang="en-GB" sz="2400" b="1" dirty="0" smtClean="0">
                          <a:latin typeface="+mn-lt"/>
                          <a:ea typeface="Times New Roman"/>
                          <a:cs typeface="Times New Roman"/>
                        </a:rPr>
                        <a:t>)</a:t>
                      </a:r>
                      <a:r>
                        <a:rPr kumimoji="1" 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for Home and LA BS applications only</a:t>
                      </a:r>
                      <a:endParaRPr lang="en-US" sz="24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 anchor="ctr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en-US" sz="1000" b="1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6985" marB="6985">
                    <a:lnL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2232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b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MSS protection level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GB" dirty="0" smtClean="0"/>
              <a:t>MSS protection at 1518MHz</a:t>
            </a:r>
          </a:p>
          <a:p>
            <a:pPr lvl="1"/>
            <a:r>
              <a:rPr lang="en-GB" dirty="0" smtClean="0"/>
              <a:t>1 MHz guard band (1517-1518MHz)</a:t>
            </a:r>
          </a:p>
          <a:p>
            <a:pPr lvl="1"/>
            <a:r>
              <a:rPr lang="en-GB" dirty="0" smtClean="0"/>
              <a:t>Protection level for </a:t>
            </a:r>
            <a:r>
              <a:rPr lang="en-GB" dirty="0" err="1" smtClean="0"/>
              <a:t>Tx</a:t>
            </a:r>
            <a:r>
              <a:rPr lang="en-GB" dirty="0" smtClean="0"/>
              <a:t> UE =&gt; -30dBm/MHz EIRP in the 1518-1559MHz</a:t>
            </a:r>
          </a:p>
          <a:p>
            <a:pPr lvl="2"/>
            <a:r>
              <a:rPr lang="en-GB" dirty="0" smtClean="0"/>
              <a:t>No study in the TR, only the MSS protection level -30dBm/MHz EIRP in 1518-1559MHz band</a:t>
            </a:r>
          </a:p>
          <a:p>
            <a:pPr lvl="2"/>
            <a:r>
              <a:rPr lang="en-GB" dirty="0" smtClean="0"/>
              <a:t>In the TR, add the A-MPR study and separation frequency study to get the -30dBm/MHz  EIRP in 1518-1559MHz band</a:t>
            </a:r>
          </a:p>
          <a:p>
            <a:pPr lvl="1"/>
            <a:r>
              <a:rPr lang="en-GB" dirty="0" smtClean="0"/>
              <a:t>Protection level for </a:t>
            </a:r>
            <a:r>
              <a:rPr lang="en-GB" dirty="0" err="1" smtClean="0"/>
              <a:t>Tx</a:t>
            </a:r>
            <a:r>
              <a:rPr lang="en-GB" dirty="0" smtClean="0"/>
              <a:t> BTS =&gt; Same than SDL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b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EESS protection level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/>
          <a:lstStyle/>
          <a:p>
            <a:r>
              <a:rPr lang="en-GB" sz="2800" dirty="0" smtClean="0"/>
              <a:t>EESS protection at 1427MHz</a:t>
            </a:r>
          </a:p>
          <a:p>
            <a:pPr lvl="1"/>
            <a:r>
              <a:rPr lang="en-GB" sz="2400" dirty="0" smtClean="0"/>
              <a:t>Protection level for </a:t>
            </a:r>
            <a:r>
              <a:rPr lang="en-GB" sz="2400" dirty="0" err="1" smtClean="0"/>
              <a:t>Tx</a:t>
            </a:r>
            <a:r>
              <a:rPr lang="en-GB" sz="2400" dirty="0" smtClean="0"/>
              <a:t> UE =&gt; Same than FDD</a:t>
            </a:r>
          </a:p>
          <a:p>
            <a:pPr lvl="2"/>
            <a:r>
              <a:rPr lang="en-GB" sz="1800" dirty="0" smtClean="0"/>
              <a:t>Band 1427-1432MHz (5MHz)</a:t>
            </a:r>
          </a:p>
          <a:p>
            <a:pPr lvl="3"/>
            <a:r>
              <a:rPr lang="en-GB" sz="1400" dirty="0" smtClean="0"/>
              <a:t>0 MHz guard band at 1427MHz</a:t>
            </a:r>
          </a:p>
          <a:p>
            <a:pPr lvl="3"/>
            <a:r>
              <a:rPr lang="en-GB" sz="1400" dirty="0" smtClean="0"/>
              <a:t>Protection level for </a:t>
            </a:r>
            <a:r>
              <a:rPr lang="en-GB" sz="1400" dirty="0" err="1" smtClean="0"/>
              <a:t>Tx</a:t>
            </a:r>
            <a:r>
              <a:rPr lang="en-GB" sz="1400" dirty="0" smtClean="0"/>
              <a:t> UE =&gt; -62dBw/27MHz  in the 1400-1427MHz  =&gt; Same than FDD</a:t>
            </a:r>
          </a:p>
          <a:p>
            <a:pPr lvl="3"/>
            <a:r>
              <a:rPr lang="en-GB" sz="1400" dirty="0" smtClean="0"/>
              <a:t>In the TR, add the A-MPR (only on 1427-1432MHz band) study as FDD band plan</a:t>
            </a:r>
          </a:p>
          <a:p>
            <a:pPr lvl="2"/>
            <a:r>
              <a:rPr lang="en-GB" sz="1800" dirty="0" smtClean="0"/>
              <a:t>Band 1432-1517MHz (85MHz)</a:t>
            </a:r>
          </a:p>
          <a:p>
            <a:pPr lvl="3"/>
            <a:r>
              <a:rPr lang="en-GB" sz="1400" dirty="0" smtClean="0"/>
              <a:t>Frequency separation of 5MHz (1427 to 1432MHz)</a:t>
            </a:r>
          </a:p>
          <a:p>
            <a:pPr lvl="3"/>
            <a:r>
              <a:rPr lang="en-GB" sz="1400" dirty="0" smtClean="0"/>
              <a:t>Protection level for </a:t>
            </a:r>
            <a:r>
              <a:rPr lang="en-GB" sz="1400" dirty="0" err="1" smtClean="0"/>
              <a:t>Tx</a:t>
            </a:r>
            <a:r>
              <a:rPr lang="en-GB" sz="1400" dirty="0" smtClean="0"/>
              <a:t> UE =&gt; -62dBw/27MHz in the 1400-1427MHz =&gt; Same than FDD</a:t>
            </a:r>
          </a:p>
          <a:p>
            <a:pPr lvl="3"/>
            <a:r>
              <a:rPr lang="en-GB" sz="1400" dirty="0" smtClean="0"/>
              <a:t>In the TR, add the A-MPR (only on 1432-1437MHz band) study as FDD band plan</a:t>
            </a:r>
          </a:p>
          <a:p>
            <a:pPr lvl="1"/>
            <a:endParaRPr lang="en-GB" sz="2400" dirty="0" smtClean="0"/>
          </a:p>
          <a:p>
            <a:pPr lvl="1"/>
            <a:r>
              <a:rPr lang="en-GB" sz="2400" dirty="0" smtClean="0"/>
              <a:t>Protection level for </a:t>
            </a:r>
            <a:r>
              <a:rPr lang="en-GB" sz="2400" dirty="0" err="1" smtClean="0"/>
              <a:t>Tx</a:t>
            </a:r>
            <a:r>
              <a:rPr lang="en-GB" sz="2400" dirty="0" smtClean="0"/>
              <a:t> BTS =&gt; Same than SDL</a:t>
            </a:r>
          </a:p>
          <a:p>
            <a:pPr lvl="2"/>
            <a:r>
              <a:rPr lang="en-GB" sz="1800" dirty="0" smtClean="0"/>
              <a:t>Band 1427-1432MHz (5MHz) =&gt; -72dBw/27MHz  at the antenna connector in the 1400-1427MHz</a:t>
            </a:r>
          </a:p>
          <a:p>
            <a:pPr lvl="2"/>
            <a:r>
              <a:rPr lang="en-GB" sz="1800" dirty="0" smtClean="0"/>
              <a:t>Band 1432-1517MHz (85MHz) =&gt; -72dBw/27MHz at the antenna connector in the 1400-1427MHz</a:t>
            </a:r>
          </a:p>
          <a:p>
            <a:pPr lvl="1"/>
            <a:endParaRPr lang="en-GB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CM_200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1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CM_2009">
  <a:themeElements>
    <a:clrScheme name="1_DCM_200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CM_200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CC0033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1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  <a:ea typeface="HGP創英角ｺﾞｼｯｸUB" pitchFamily="50" charset="-128"/>
          </a:defRPr>
        </a:defPPr>
      </a:lstStyle>
    </a:lnDef>
  </a:objectDefaults>
  <a:extraClrSchemeLst>
    <a:extraClrScheme>
      <a:clrScheme name="1_DCM_200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CM_200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CM_200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8720</TotalTime>
  <Words>331</Words>
  <Application>Microsoft Office PowerPoint</Application>
  <PresentationFormat>On-screen Show (4:3)</PresentationFormat>
  <Paragraphs>103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1_DCM_2009</vt:lpstr>
      <vt:lpstr>2_DCM_2009</vt:lpstr>
      <vt:lpstr>Office ​​テーマ</vt:lpstr>
      <vt:lpstr>Band plan + EESS/MSS protection levels for TDD L-band</vt:lpstr>
      <vt:lpstr>Way forward 2 TDD Band plans aligned on SDL band plans </vt:lpstr>
      <vt:lpstr>Way forward MSS protection level</vt:lpstr>
      <vt:lpstr>Way forward EESS protection level</vt:lpstr>
    </vt:vector>
  </TitlesOfParts>
  <Company>株式会社　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Inter-band CA利用時における Insertion loss の影響評価に関するご相談</dc:title>
  <dc:creator>DCM</dc:creator>
  <cp:lastModifiedBy>LD</cp:lastModifiedBy>
  <cp:revision>936</cp:revision>
  <dcterms:created xsi:type="dcterms:W3CDTF">2011-09-29T05:26:00Z</dcterms:created>
  <dcterms:modified xsi:type="dcterms:W3CDTF">2017-05-19T02:09:49Z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1495159746</vt:lpwstr>
  </property>
</Properties>
</file>