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65" r:id="rId3"/>
    <p:sldId id="280" r:id="rId4"/>
    <p:sldId id="281" r:id="rId5"/>
    <p:sldId id="284" r:id="rId6"/>
    <p:sldId id="285" r:id="rId7"/>
    <p:sldId id="279" r:id="rId8"/>
    <p:sldId id="275" r:id="rId9"/>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9" d="100"/>
          <a:sy n="69" d="100"/>
        </p:scale>
        <p:origin x="-70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2A44C0-4679-45EA-917A-5A42CCD58AE5}" type="datetimeFigureOut">
              <a:rPr lang="en-US"/>
              <a:pPr>
                <a:defRPr/>
              </a:pPr>
              <a:t>5/19/2017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3005257B-5D90-4E7F-8BDE-EB245DF1B938}" type="slidenum">
              <a:rPr lang="en-US"/>
              <a:pPr>
                <a:defRPr/>
              </a:pPr>
              <a:t>‹#›</a:t>
            </a:fld>
            <a:endParaRPr lang="en-US"/>
          </a:p>
        </p:txBody>
      </p:sp>
    </p:spTree>
    <p:extLst>
      <p:ext uri="{BB962C8B-B14F-4D97-AF65-F5344CB8AC3E}">
        <p14:creationId xmlns:p14="http://schemas.microsoft.com/office/powerpoint/2010/main" val="3165450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t-IT"/>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1</a:t>
            </a:fld>
            <a:endParaRPr lang="en-US"/>
          </a:p>
        </p:txBody>
      </p:sp>
    </p:spTree>
    <p:extLst>
      <p:ext uri="{BB962C8B-B14F-4D97-AF65-F5344CB8AC3E}">
        <p14:creationId xmlns:p14="http://schemas.microsoft.com/office/powerpoint/2010/main" val="4131224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2</a:t>
            </a:fld>
            <a:endParaRPr lang="en-US"/>
          </a:p>
        </p:txBody>
      </p:sp>
    </p:spTree>
    <p:extLst>
      <p:ext uri="{BB962C8B-B14F-4D97-AF65-F5344CB8AC3E}">
        <p14:creationId xmlns:p14="http://schemas.microsoft.com/office/powerpoint/2010/main" val="3204141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3</a:t>
            </a:fld>
            <a:endParaRPr lang="en-US"/>
          </a:p>
        </p:txBody>
      </p:sp>
    </p:spTree>
    <p:extLst>
      <p:ext uri="{BB962C8B-B14F-4D97-AF65-F5344CB8AC3E}">
        <p14:creationId xmlns:p14="http://schemas.microsoft.com/office/powerpoint/2010/main" val="3204141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4</a:t>
            </a:fld>
            <a:endParaRPr lang="en-US"/>
          </a:p>
        </p:txBody>
      </p:sp>
    </p:spTree>
    <p:extLst>
      <p:ext uri="{BB962C8B-B14F-4D97-AF65-F5344CB8AC3E}">
        <p14:creationId xmlns:p14="http://schemas.microsoft.com/office/powerpoint/2010/main" val="32041417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5</a:t>
            </a:fld>
            <a:endParaRPr lang="en-US"/>
          </a:p>
        </p:txBody>
      </p:sp>
    </p:spTree>
    <p:extLst>
      <p:ext uri="{BB962C8B-B14F-4D97-AF65-F5344CB8AC3E}">
        <p14:creationId xmlns:p14="http://schemas.microsoft.com/office/powerpoint/2010/main" val="32041417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6</a:t>
            </a:fld>
            <a:endParaRPr lang="en-US"/>
          </a:p>
        </p:txBody>
      </p:sp>
    </p:spTree>
    <p:extLst>
      <p:ext uri="{BB962C8B-B14F-4D97-AF65-F5344CB8AC3E}">
        <p14:creationId xmlns:p14="http://schemas.microsoft.com/office/powerpoint/2010/main" val="3204141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7</a:t>
            </a:fld>
            <a:endParaRPr lang="en-US"/>
          </a:p>
        </p:txBody>
      </p:sp>
    </p:spTree>
    <p:extLst>
      <p:ext uri="{BB962C8B-B14F-4D97-AF65-F5344CB8AC3E}">
        <p14:creationId xmlns:p14="http://schemas.microsoft.com/office/powerpoint/2010/main" val="1059452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ea typeface="宋体" panose="02010600030101010101" pitchFamily="2" charset="-122"/>
            </a:endParaRPr>
          </a:p>
        </p:txBody>
      </p:sp>
      <p:sp>
        <p:nvSpPr>
          <p:cNvPr id="4" name="Slide Number Placeholder 3"/>
          <p:cNvSpPr>
            <a:spLocks noGrp="1"/>
          </p:cNvSpPr>
          <p:nvPr>
            <p:ph type="sldNum" sz="quarter" idx="5"/>
          </p:nvPr>
        </p:nvSpPr>
        <p:spPr/>
        <p:txBody>
          <a:bodyPr/>
          <a:lstStyle/>
          <a:p>
            <a:pPr>
              <a:defRPr/>
            </a:pPr>
            <a:fld id="{A23F383A-BBBF-410C-8E38-E39FC3B848C1}" type="slidenum">
              <a:rPr lang="en-US" smtClean="0"/>
              <a:pPr>
                <a:defRPr/>
              </a:pPr>
              <a:t>8</a:t>
            </a:fld>
            <a:endParaRPr lang="en-US"/>
          </a:p>
        </p:txBody>
      </p:sp>
    </p:spTree>
    <p:extLst>
      <p:ext uri="{BB962C8B-B14F-4D97-AF65-F5344CB8AC3E}">
        <p14:creationId xmlns:p14="http://schemas.microsoft.com/office/powerpoint/2010/main" val="38701792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D37CB08E-2205-4C74-A9B8-24A0AFC6F7EE}" type="datetime1">
              <a:rPr lang="zh-CN" altLang="it-IT" smtClean="0"/>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A845F-6455-484F-A297-7811B5B1ABA0}" type="slidenum">
              <a:rPr lang="zh-CN" altLang="en-US"/>
              <a:pPr>
                <a:defRPr/>
              </a:pPr>
              <a:t>‹#›</a:t>
            </a:fld>
            <a:endParaRPr lang="zh-CN" altLang="en-US"/>
          </a:p>
        </p:txBody>
      </p:sp>
    </p:spTree>
    <p:extLst>
      <p:ext uri="{BB962C8B-B14F-4D97-AF65-F5344CB8AC3E}">
        <p14:creationId xmlns:p14="http://schemas.microsoft.com/office/powerpoint/2010/main" val="289831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AA18570-1858-4523-8318-C9BCA489C1FA}" type="datetime1">
              <a:rPr lang="zh-CN" altLang="it-IT" smtClean="0"/>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346AFB-B1EC-468C-A3E4-7207DD14269A}" type="slidenum">
              <a:rPr lang="zh-CN" altLang="en-US"/>
              <a:pPr>
                <a:defRPr/>
              </a:pPr>
              <a:t>‹#›</a:t>
            </a:fld>
            <a:endParaRPr lang="zh-CN" altLang="en-US"/>
          </a:p>
        </p:txBody>
      </p:sp>
    </p:spTree>
    <p:extLst>
      <p:ext uri="{BB962C8B-B14F-4D97-AF65-F5344CB8AC3E}">
        <p14:creationId xmlns:p14="http://schemas.microsoft.com/office/powerpoint/2010/main" val="2819168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61F73E7F-FD9E-4622-AE22-D3C3981CCDEF}" type="datetime1">
              <a:rPr lang="zh-CN" altLang="it-IT" smtClean="0"/>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36C46B-869B-447D-94FD-CADEB08E28E1}" type="slidenum">
              <a:rPr lang="zh-CN" altLang="en-US"/>
              <a:pPr>
                <a:defRPr/>
              </a:pPr>
              <a:t>‹#›</a:t>
            </a:fld>
            <a:endParaRPr lang="zh-CN" altLang="en-US"/>
          </a:p>
        </p:txBody>
      </p:sp>
    </p:spTree>
    <p:extLst>
      <p:ext uri="{BB962C8B-B14F-4D97-AF65-F5344CB8AC3E}">
        <p14:creationId xmlns:p14="http://schemas.microsoft.com/office/powerpoint/2010/main" val="340315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6247CC29-CC64-4CDB-AF73-26FD1B0FCFA6}" type="datetime1">
              <a:rPr lang="zh-CN" altLang="it-IT" smtClean="0"/>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BF5B9-6568-49B3-8312-0AD424538FAB}" type="slidenum">
              <a:rPr lang="zh-CN" altLang="en-US"/>
              <a:pPr>
                <a:defRPr/>
              </a:pPr>
              <a:t>‹#›</a:t>
            </a:fld>
            <a:endParaRPr lang="zh-CN" altLang="en-US"/>
          </a:p>
        </p:txBody>
      </p:sp>
    </p:spTree>
    <p:extLst>
      <p:ext uri="{BB962C8B-B14F-4D97-AF65-F5344CB8AC3E}">
        <p14:creationId xmlns:p14="http://schemas.microsoft.com/office/powerpoint/2010/main" val="53505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08D4D1F-6E72-43F6-A447-E8AD41B00E20}" type="datetime1">
              <a:rPr lang="zh-CN" altLang="it-IT" smtClean="0"/>
              <a:t>2017/5/19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405271-7825-4D56-8FD0-E41A073676AD}" type="slidenum">
              <a:rPr lang="zh-CN" altLang="en-US"/>
              <a:pPr>
                <a:defRPr/>
              </a:pPr>
              <a:t>‹#›</a:t>
            </a:fld>
            <a:endParaRPr lang="zh-CN" altLang="en-US"/>
          </a:p>
        </p:txBody>
      </p:sp>
    </p:spTree>
    <p:extLst>
      <p:ext uri="{BB962C8B-B14F-4D97-AF65-F5344CB8AC3E}">
        <p14:creationId xmlns:p14="http://schemas.microsoft.com/office/powerpoint/2010/main" val="324350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7F0CE62D-590A-4204-81B4-9BA7F2D3CA1E}" type="datetime1">
              <a:rPr lang="zh-CN" altLang="it-IT" smtClean="0"/>
              <a:t>2017/5/19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B71753-0D64-42F1-B138-ABE891DAE8C7}" type="slidenum">
              <a:rPr lang="zh-CN" altLang="en-US"/>
              <a:pPr>
                <a:defRPr/>
              </a:pPr>
              <a:t>‹#›</a:t>
            </a:fld>
            <a:endParaRPr lang="zh-CN" altLang="en-US"/>
          </a:p>
        </p:txBody>
      </p:sp>
    </p:spTree>
    <p:extLst>
      <p:ext uri="{BB962C8B-B14F-4D97-AF65-F5344CB8AC3E}">
        <p14:creationId xmlns:p14="http://schemas.microsoft.com/office/powerpoint/2010/main" val="26846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7BE2D9DD-E8A6-4781-AD2E-48628E0F9A5D}" type="datetime1">
              <a:rPr lang="zh-CN" altLang="it-IT" smtClean="0"/>
              <a:t>2017/5/19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8EF488A-459D-4167-99E3-2F034CE9C354}" type="slidenum">
              <a:rPr lang="zh-CN" altLang="en-US"/>
              <a:pPr>
                <a:defRPr/>
              </a:pPr>
              <a:t>‹#›</a:t>
            </a:fld>
            <a:endParaRPr lang="zh-CN" altLang="en-US"/>
          </a:p>
        </p:txBody>
      </p:sp>
    </p:spTree>
    <p:extLst>
      <p:ext uri="{BB962C8B-B14F-4D97-AF65-F5344CB8AC3E}">
        <p14:creationId xmlns:p14="http://schemas.microsoft.com/office/powerpoint/2010/main" val="24862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4943671-A441-4B6F-9C71-370E71A94628}" type="datetime1">
              <a:rPr lang="zh-CN" altLang="it-IT" smtClean="0"/>
              <a:t>2017/5/19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6B33DE8-CD03-407E-96DB-47547C6FD818}" type="slidenum">
              <a:rPr lang="zh-CN" altLang="en-US"/>
              <a:pPr>
                <a:defRPr/>
              </a:pPr>
              <a:t>‹#›</a:t>
            </a:fld>
            <a:endParaRPr lang="zh-CN" altLang="en-US"/>
          </a:p>
        </p:txBody>
      </p:sp>
    </p:spTree>
    <p:extLst>
      <p:ext uri="{BB962C8B-B14F-4D97-AF65-F5344CB8AC3E}">
        <p14:creationId xmlns:p14="http://schemas.microsoft.com/office/powerpoint/2010/main" val="67782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2F62503-58A0-45F0-8CE4-40603AE03659}" type="datetime1">
              <a:rPr lang="zh-CN" altLang="it-IT" smtClean="0"/>
              <a:t>2017/5/19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B08EE0-006D-405F-818A-D203B959CAA1}" type="slidenum">
              <a:rPr lang="zh-CN" altLang="en-US"/>
              <a:pPr>
                <a:defRPr/>
              </a:pPr>
              <a:t>‹#›</a:t>
            </a:fld>
            <a:endParaRPr lang="zh-CN" altLang="en-US"/>
          </a:p>
        </p:txBody>
      </p:sp>
    </p:spTree>
    <p:extLst>
      <p:ext uri="{BB962C8B-B14F-4D97-AF65-F5344CB8AC3E}">
        <p14:creationId xmlns:p14="http://schemas.microsoft.com/office/powerpoint/2010/main" val="117794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B51EE52-860E-42C4-A327-E19242C07004}" type="datetime1">
              <a:rPr lang="zh-CN" altLang="it-IT" smtClean="0"/>
              <a:t>2017/5/19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1D65A-7CA3-4A39-9AF9-0B09F2872B1E}" type="slidenum">
              <a:rPr lang="zh-CN" altLang="en-US"/>
              <a:pPr>
                <a:defRPr/>
              </a:pPr>
              <a:t>‹#›</a:t>
            </a:fld>
            <a:endParaRPr lang="zh-CN" altLang="en-US"/>
          </a:p>
        </p:txBody>
      </p:sp>
    </p:spTree>
    <p:extLst>
      <p:ext uri="{BB962C8B-B14F-4D97-AF65-F5344CB8AC3E}">
        <p14:creationId xmlns:p14="http://schemas.microsoft.com/office/powerpoint/2010/main" val="3340216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2369C08-2850-4930-9CDB-9EA8897194CB}" type="datetime1">
              <a:rPr lang="zh-CN" altLang="it-IT" smtClean="0"/>
              <a:t>2017/5/19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DDC276-F2AF-41B0-A424-2ABBEAB3B4B9}" type="slidenum">
              <a:rPr lang="zh-CN" altLang="en-US"/>
              <a:pPr>
                <a:defRPr/>
              </a:pPr>
              <a:t>‹#›</a:t>
            </a:fld>
            <a:endParaRPr lang="zh-CN" altLang="en-US"/>
          </a:p>
        </p:txBody>
      </p:sp>
    </p:spTree>
    <p:extLst>
      <p:ext uri="{BB962C8B-B14F-4D97-AF65-F5344CB8AC3E}">
        <p14:creationId xmlns:p14="http://schemas.microsoft.com/office/powerpoint/2010/main" val="4177243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9356C0A8-C99A-4151-8A98-3F5DDFAC2BF2}" type="datetime1">
              <a:rPr lang="zh-CN" altLang="it-IT" smtClean="0"/>
              <a:t>2017/5/19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ADB7C9E5-CC9D-4C93-944E-66B9C58CC2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467544" y="2276872"/>
            <a:ext cx="8278813" cy="1470025"/>
          </a:xfrm>
        </p:spPr>
        <p:txBody>
          <a:bodyPr/>
          <a:lstStyle/>
          <a:p>
            <a:pPr eaLnBrk="1" hangingPunct="1"/>
            <a:r>
              <a:rPr lang="en-US" altLang="zh-CN" sz="4000" b="1" dirty="0" smtClean="0"/>
              <a:t>Proposals on completion of</a:t>
            </a:r>
            <a:br>
              <a:rPr lang="en-US" altLang="zh-CN" sz="4000" b="1" dirty="0" smtClean="0"/>
            </a:br>
            <a:r>
              <a:rPr lang="en-US" altLang="zh-CN" sz="4000" b="1" dirty="0" smtClean="0"/>
              <a:t>OTA TRP/TRS WI</a:t>
            </a:r>
            <a:endParaRPr lang="zh-CN" altLang="en-US" sz="4000" b="1" dirty="0"/>
          </a:p>
        </p:txBody>
      </p:sp>
      <p:sp>
        <p:nvSpPr>
          <p:cNvPr id="3075" name="副标题 2"/>
          <p:cNvSpPr>
            <a:spLocks noGrp="1"/>
          </p:cNvSpPr>
          <p:nvPr>
            <p:ph type="subTitle" idx="1"/>
          </p:nvPr>
        </p:nvSpPr>
        <p:spPr>
          <a:xfrm>
            <a:off x="1331640" y="3861048"/>
            <a:ext cx="6800800" cy="1752600"/>
          </a:xfrm>
        </p:spPr>
        <p:txBody>
          <a:bodyPr/>
          <a:lstStyle/>
          <a:p>
            <a:pPr eaLnBrk="1" hangingPunct="1"/>
            <a:r>
              <a:rPr lang="en-US" altLang="zh-CN" dirty="0" smtClean="0">
                <a:solidFill>
                  <a:schemeClr val="tx1"/>
                </a:solidFill>
              </a:rPr>
              <a:t>Telecom Italia, Intel, OPPO, </a:t>
            </a:r>
            <a:r>
              <a:rPr lang="en-US" altLang="zh-CN" dirty="0" err="1" smtClean="0">
                <a:solidFill>
                  <a:schemeClr val="tx1"/>
                </a:solidFill>
              </a:rPr>
              <a:t>Xiaomi</a:t>
            </a:r>
            <a:r>
              <a:rPr lang="en-US" altLang="zh-CN" dirty="0" smtClean="0">
                <a:solidFill>
                  <a:schemeClr val="tx1"/>
                </a:solidFill>
              </a:rPr>
              <a:t>, Sony Mobile, </a:t>
            </a:r>
            <a:r>
              <a:rPr lang="en-US" altLang="zh-CN" dirty="0" err="1" smtClean="0">
                <a:solidFill>
                  <a:schemeClr val="tx1"/>
                </a:solidFill>
              </a:rPr>
              <a:t>Coolpad</a:t>
            </a:r>
            <a:endParaRPr lang="zh-CN" altLang="en-US" dirty="0">
              <a:solidFill>
                <a:schemeClr val="tx1"/>
              </a:solidFill>
            </a:endParaRPr>
          </a:p>
        </p:txBody>
      </p:sp>
      <p:sp>
        <p:nvSpPr>
          <p:cNvPr id="3076" name="TextBox 4"/>
          <p:cNvSpPr txBox="1">
            <a:spLocks noChangeArrowheads="1"/>
          </p:cNvSpPr>
          <p:nvPr/>
        </p:nvSpPr>
        <p:spPr bwMode="auto">
          <a:xfrm>
            <a:off x="250825" y="333375"/>
            <a:ext cx="8424863"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GB" altLang="zh-CN" sz="1800" b="1" dirty="0"/>
              <a:t>3GPP TSG-RAN WG4 Meeting #</a:t>
            </a:r>
            <a:r>
              <a:rPr lang="en-GB" altLang="zh-CN" sz="1800" b="1" dirty="0" smtClean="0"/>
              <a:t>83</a:t>
            </a:r>
            <a:r>
              <a:rPr lang="en-GB" altLang="zh-CN" sz="1800" b="1" dirty="0"/>
              <a:t>	                                                                </a:t>
            </a:r>
            <a:r>
              <a:rPr lang="en-GB" altLang="zh-CN" sz="1800" b="1" dirty="0" smtClean="0"/>
              <a:t>R4-17</a:t>
            </a:r>
            <a:r>
              <a:rPr lang="it-IT" altLang="zh-CN" sz="1800" b="1" dirty="0" smtClean="0"/>
              <a:t>06096</a:t>
            </a:r>
            <a:endParaRPr lang="zh-CN" altLang="zh-CN" sz="1800" dirty="0"/>
          </a:p>
          <a:p>
            <a:pPr eaLnBrk="1" hangingPunct="1">
              <a:spcBef>
                <a:spcPct val="0"/>
              </a:spcBef>
              <a:buFontTx/>
              <a:buNone/>
            </a:pPr>
            <a:r>
              <a:rPr lang="en-US" altLang="zh-CN" sz="1800" b="1" dirty="0" smtClean="0"/>
              <a:t>Hangzhou, China, May 15-19, 2017</a:t>
            </a:r>
          </a:p>
          <a:p>
            <a:pPr eaLnBrk="1" hangingPunct="1">
              <a:spcBef>
                <a:spcPct val="0"/>
              </a:spcBef>
              <a:buFontTx/>
              <a:buNone/>
            </a:pPr>
            <a:endParaRPr lang="en-US" altLang="zh-CN" sz="1800" b="1" dirty="0" smtClean="0"/>
          </a:p>
          <a:p>
            <a:pPr eaLnBrk="1" hangingPunct="1">
              <a:spcBef>
                <a:spcPct val="0"/>
              </a:spcBef>
              <a:buFontTx/>
              <a:buNone/>
            </a:pPr>
            <a:r>
              <a:rPr lang="en-US" altLang="zh-CN" sz="1800" b="1" dirty="0"/>
              <a:t>Agenda item: </a:t>
            </a:r>
            <a:r>
              <a:rPr lang="en-US" altLang="zh-CN" sz="1800" b="1" dirty="0" smtClean="0"/>
              <a:t>7.10</a:t>
            </a:r>
            <a:endParaRPr lang="zh-CN" altLang="zh-CN" sz="1800" b="1" dirty="0"/>
          </a:p>
          <a:p>
            <a:pPr eaLnBrk="1" hangingPunct="1">
              <a:spcBef>
                <a:spcPct val="0"/>
              </a:spcBef>
              <a:buNone/>
            </a:pPr>
            <a:r>
              <a:rPr lang="en-US" altLang="zh-CN" sz="1800" b="1" dirty="0" smtClean="0"/>
              <a:t>Document for: Approval</a:t>
            </a:r>
            <a:endParaRPr lang="zh-CN" altLang="zh-CN" sz="1800" b="1" i="1" dirty="0"/>
          </a:p>
          <a:p>
            <a:pPr eaLnBrk="1" hangingPunct="1">
              <a:spcBef>
                <a:spcPct val="0"/>
              </a:spcBef>
              <a:buFontTx/>
              <a:buNone/>
            </a:pPr>
            <a:endParaRPr lang="zh-CN" altLang="en-US" sz="1800" dirty="0"/>
          </a:p>
        </p:txBody>
      </p:sp>
      <p:sp>
        <p:nvSpPr>
          <p:cNvPr id="3" name="Slide Number Placeholder 2"/>
          <p:cNvSpPr>
            <a:spLocks noGrp="1"/>
          </p:cNvSpPr>
          <p:nvPr>
            <p:ph type="sldNum" sz="quarter" idx="12"/>
          </p:nvPr>
        </p:nvSpPr>
        <p:spPr/>
        <p:txBody>
          <a:bodyPr/>
          <a:lstStyle/>
          <a:p>
            <a:pPr>
              <a:defRPr/>
            </a:pPr>
            <a:fld id="{AE5A845F-6455-484F-A297-7811B5B1ABA0}" type="slidenum">
              <a:rPr lang="zh-CN" altLang="en-US" smtClean="0"/>
              <a:pPr>
                <a:defRPr/>
              </a:pPr>
              <a:t>1</a:t>
            </a:fld>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eaLnBrk="1" hangingPunct="1"/>
            <a:r>
              <a:rPr lang="en-US" altLang="zh-CN" dirty="0"/>
              <a:t>Background</a:t>
            </a:r>
            <a:endParaRPr lang="zh-CN" altLang="en-US" dirty="0"/>
          </a:p>
        </p:txBody>
      </p:sp>
      <p:sp>
        <p:nvSpPr>
          <p:cNvPr id="4099" name="内容占位符 2"/>
          <p:cNvSpPr>
            <a:spLocks noGrp="1"/>
          </p:cNvSpPr>
          <p:nvPr>
            <p:ph idx="1"/>
          </p:nvPr>
        </p:nvSpPr>
        <p:spPr>
          <a:xfrm>
            <a:off x="457200" y="1600200"/>
            <a:ext cx="8229600" cy="4565104"/>
          </a:xfrm>
        </p:spPr>
        <p:txBody>
          <a:bodyPr/>
          <a:lstStyle/>
          <a:p>
            <a:pPr eaLnBrk="1" hangingPunct="1">
              <a:spcAft>
                <a:spcPts val="24"/>
              </a:spcAft>
            </a:pPr>
            <a:r>
              <a:rPr lang="en-US" altLang="zh-CN" sz="2400" dirty="0" smtClean="0"/>
              <a:t>LTE Tablet requirements for non-CA scenario and for bands 1, 3, 7, 19, 20, 21 have been finalized in [1]</a:t>
            </a:r>
          </a:p>
          <a:p>
            <a:pPr eaLnBrk="1" hangingPunct="1">
              <a:spcAft>
                <a:spcPts val="24"/>
              </a:spcAft>
            </a:pPr>
            <a:r>
              <a:rPr lang="en-US" altLang="zh-CN" sz="2400" dirty="0" smtClean="0"/>
              <a:t>Framework improvements on multi-band support and CA support have been agreed in [2]</a:t>
            </a:r>
          </a:p>
          <a:p>
            <a:pPr eaLnBrk="1" hangingPunct="1">
              <a:spcAft>
                <a:spcPts val="24"/>
              </a:spcAft>
            </a:pPr>
            <a:r>
              <a:rPr lang="en-US" altLang="zh-CN" sz="2400" dirty="0" smtClean="0"/>
              <a:t>RAN4 data pool for LTE BHH handheld scenario has been updated in [3]</a:t>
            </a:r>
          </a:p>
          <a:p>
            <a:pPr eaLnBrk="1" hangingPunct="1">
              <a:spcAft>
                <a:spcPts val="24"/>
              </a:spcAft>
            </a:pPr>
            <a:r>
              <a:rPr lang="en-US" altLang="zh-CN" sz="2400" dirty="0" smtClean="0"/>
              <a:t>Discussions on requirements derivation for LTE BHH handheld scenario have been addressed in [4-10]</a:t>
            </a:r>
            <a:endParaRPr lang="en-US" altLang="zh-CN" sz="2400" dirty="0"/>
          </a:p>
        </p:txBody>
      </p:sp>
      <p:sp>
        <p:nvSpPr>
          <p:cNvPr id="3" name="Slide Number Placeholder 2"/>
          <p:cNvSpPr>
            <a:spLocks noGrp="1"/>
          </p:cNvSpPr>
          <p:nvPr>
            <p:ph type="sldNum" sz="quarter" idx="12"/>
          </p:nvPr>
        </p:nvSpPr>
        <p:spPr/>
        <p:txBody>
          <a:bodyPr/>
          <a:lstStyle/>
          <a:p>
            <a:pPr>
              <a:defRPr/>
            </a:pPr>
            <a:fld id="{56DBF5B9-6568-49B3-8312-0AD424538FAB}" type="slidenum">
              <a:rPr lang="zh-CN" altLang="en-US" smtClean="0"/>
              <a:pPr>
                <a:defRPr/>
              </a:pPr>
              <a:t>2</a:t>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eaLnBrk="1" hangingPunct="1"/>
            <a:r>
              <a:rPr lang="en-US" altLang="zh-CN" dirty="0" smtClean="0"/>
              <a:t>Requirements derivation (1/4)</a:t>
            </a:r>
            <a:endParaRPr lang="zh-CN" altLang="en-US" dirty="0"/>
          </a:p>
        </p:txBody>
      </p:sp>
      <p:sp>
        <p:nvSpPr>
          <p:cNvPr id="4099" name="内容占位符 2"/>
          <p:cNvSpPr>
            <a:spLocks noGrp="1"/>
          </p:cNvSpPr>
          <p:nvPr>
            <p:ph idx="1"/>
          </p:nvPr>
        </p:nvSpPr>
        <p:spPr>
          <a:xfrm>
            <a:off x="457200" y="1268760"/>
            <a:ext cx="8229600" cy="4896544"/>
          </a:xfrm>
        </p:spPr>
        <p:txBody>
          <a:bodyPr/>
          <a:lstStyle/>
          <a:p>
            <a:pPr eaLnBrk="1" hangingPunct="1">
              <a:spcAft>
                <a:spcPts val="24"/>
              </a:spcAft>
            </a:pPr>
            <a:r>
              <a:rPr lang="en-US" altLang="zh-CN" sz="1800" dirty="0" smtClean="0"/>
              <a:t>RAN4 data pool for LTE BHH [3] represents following population samples:</a:t>
            </a:r>
          </a:p>
          <a:p>
            <a:pPr lvl="1" eaLnBrk="1" hangingPunct="1">
              <a:spcAft>
                <a:spcPts val="24"/>
              </a:spcAft>
            </a:pPr>
            <a:r>
              <a:rPr lang="en-US" altLang="zh-CN" sz="1600" dirty="0" err="1" smtClean="0"/>
              <a:t>Num</a:t>
            </a:r>
            <a:r>
              <a:rPr lang="en-US" altLang="zh-CN" sz="1600" dirty="0" smtClean="0"/>
              <a:t> </a:t>
            </a:r>
            <a:r>
              <a:rPr lang="en-US" altLang="zh-CN" sz="1600" dirty="0"/>
              <a:t>DUTs, </a:t>
            </a:r>
            <a:r>
              <a:rPr lang="en-US" altLang="zh-CN" sz="1600" dirty="0" smtClean="0"/>
              <a:t>total: 214</a:t>
            </a:r>
            <a:endParaRPr lang="en-US" altLang="zh-CN" sz="1600" dirty="0"/>
          </a:p>
          <a:p>
            <a:pPr lvl="1" eaLnBrk="1" hangingPunct="1">
              <a:spcAft>
                <a:spcPts val="24"/>
              </a:spcAft>
            </a:pPr>
            <a:r>
              <a:rPr lang="en-US" altLang="zh-CN" sz="1600" dirty="0" err="1"/>
              <a:t>Num</a:t>
            </a:r>
            <a:r>
              <a:rPr lang="en-US" altLang="zh-CN" sz="1600" dirty="0"/>
              <a:t> DUTs with CA: 64</a:t>
            </a:r>
          </a:p>
          <a:p>
            <a:pPr lvl="1" eaLnBrk="1" hangingPunct="1">
              <a:spcAft>
                <a:spcPts val="24"/>
              </a:spcAft>
            </a:pPr>
            <a:r>
              <a:rPr lang="en-US" altLang="zh-CN" sz="1600" dirty="0" err="1"/>
              <a:t>Num</a:t>
            </a:r>
            <a:r>
              <a:rPr lang="en-US" altLang="zh-CN" sz="1600" dirty="0"/>
              <a:t> TRP&amp;TRS points, total: 797</a:t>
            </a:r>
          </a:p>
          <a:p>
            <a:pPr lvl="1" eaLnBrk="1" hangingPunct="1">
              <a:spcAft>
                <a:spcPts val="24"/>
              </a:spcAft>
            </a:pPr>
            <a:r>
              <a:rPr lang="en-US" altLang="zh-CN" sz="1600" dirty="0" err="1" smtClean="0"/>
              <a:t>Num</a:t>
            </a:r>
            <a:r>
              <a:rPr lang="en-US" altLang="zh-CN" sz="1600" dirty="0" smtClean="0"/>
              <a:t> TRP&amp;TRS </a:t>
            </a:r>
            <a:r>
              <a:rPr lang="en-US" altLang="zh-CN" sz="1600" dirty="0"/>
              <a:t>points with </a:t>
            </a:r>
            <a:r>
              <a:rPr lang="en-US" altLang="zh-CN" sz="1600" dirty="0" smtClean="0"/>
              <a:t>CA: 394</a:t>
            </a:r>
          </a:p>
          <a:p>
            <a:pPr eaLnBrk="1" hangingPunct="1">
              <a:spcAft>
                <a:spcPts val="24"/>
              </a:spcAft>
            </a:pPr>
            <a:r>
              <a:rPr lang="en-US" altLang="zh-CN" sz="1800" dirty="0"/>
              <a:t>Number of bands supported by DUTs in RAN4 data pool [3] is spread up to 38 as represented in picture below</a:t>
            </a:r>
            <a:r>
              <a:rPr lang="en-US" altLang="zh-CN" sz="1800" dirty="0" smtClean="0"/>
              <a:t>.</a:t>
            </a:r>
            <a:endParaRPr lang="en-US" altLang="zh-CN" sz="1800" dirty="0"/>
          </a:p>
        </p:txBody>
      </p:sp>
      <p:sp>
        <p:nvSpPr>
          <p:cNvPr id="3" name="Slide Number Placeholder 2"/>
          <p:cNvSpPr>
            <a:spLocks noGrp="1"/>
          </p:cNvSpPr>
          <p:nvPr>
            <p:ph type="sldNum" sz="quarter" idx="12"/>
          </p:nvPr>
        </p:nvSpPr>
        <p:spPr/>
        <p:txBody>
          <a:bodyPr/>
          <a:lstStyle/>
          <a:p>
            <a:pPr>
              <a:defRPr/>
            </a:pPr>
            <a:fld id="{56DBF5B9-6568-49B3-8312-0AD424538FAB}" type="slidenum">
              <a:rPr lang="zh-CN" altLang="en-US" smtClean="0"/>
              <a:pPr>
                <a:defRPr/>
              </a:pPr>
              <a:t>3</a:t>
            </a:fld>
            <a:endParaRPr lang="zh-CN" alt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8508" y="3429000"/>
            <a:ext cx="5157787"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83986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eaLnBrk="1" hangingPunct="1"/>
            <a:r>
              <a:rPr lang="en-US" altLang="zh-CN" dirty="0" smtClean="0"/>
              <a:t>Requirements derivation (2/4)</a:t>
            </a:r>
            <a:endParaRPr lang="zh-CN" altLang="en-US" dirty="0"/>
          </a:p>
        </p:txBody>
      </p:sp>
      <p:sp>
        <p:nvSpPr>
          <p:cNvPr id="4099" name="内容占位符 2"/>
          <p:cNvSpPr>
            <a:spLocks noGrp="1"/>
          </p:cNvSpPr>
          <p:nvPr>
            <p:ph idx="1"/>
          </p:nvPr>
        </p:nvSpPr>
        <p:spPr>
          <a:xfrm>
            <a:off x="457200" y="1268760"/>
            <a:ext cx="8229600" cy="4896544"/>
          </a:xfrm>
        </p:spPr>
        <p:txBody>
          <a:bodyPr/>
          <a:lstStyle/>
          <a:p>
            <a:pPr eaLnBrk="1" hangingPunct="1">
              <a:spcAft>
                <a:spcPts val="24"/>
              </a:spcAft>
            </a:pPr>
            <a:r>
              <a:rPr lang="en-US" altLang="zh-CN" sz="1700" dirty="0"/>
              <a:t>In [3] </a:t>
            </a:r>
            <a:r>
              <a:rPr lang="en-US" altLang="zh-CN" sz="1700" dirty="0" smtClean="0"/>
              <a:t>number of LTE BHH TRP&amp;TRS </a:t>
            </a:r>
            <a:r>
              <a:rPr lang="en-US" altLang="zh-CN" sz="1700" dirty="0"/>
              <a:t>points across bands </a:t>
            </a:r>
            <a:r>
              <a:rPr lang="en-US" altLang="zh-CN" sz="1700" dirty="0" smtClean="0"/>
              <a:t>are strongly </a:t>
            </a:r>
            <a:r>
              <a:rPr lang="en-US" altLang="zh-CN" sz="1700" dirty="0"/>
              <a:t>variable as depicted in picture below</a:t>
            </a:r>
          </a:p>
          <a:p>
            <a:pPr eaLnBrk="1" hangingPunct="1">
              <a:spcAft>
                <a:spcPts val="24"/>
              </a:spcAft>
            </a:pPr>
            <a:endParaRPr lang="en-US" altLang="zh-CN" sz="1700" dirty="0" smtClean="0"/>
          </a:p>
          <a:p>
            <a:pPr eaLnBrk="1" hangingPunct="1">
              <a:spcAft>
                <a:spcPts val="24"/>
              </a:spcAft>
            </a:pPr>
            <a:endParaRPr lang="en-US" altLang="zh-CN" sz="1700" dirty="0"/>
          </a:p>
          <a:p>
            <a:pPr eaLnBrk="1" hangingPunct="1">
              <a:spcAft>
                <a:spcPts val="24"/>
              </a:spcAft>
            </a:pPr>
            <a:endParaRPr lang="en-US" altLang="zh-CN" sz="1700" dirty="0" smtClean="0"/>
          </a:p>
          <a:p>
            <a:pPr eaLnBrk="1" hangingPunct="1">
              <a:spcAft>
                <a:spcPts val="24"/>
              </a:spcAft>
            </a:pPr>
            <a:endParaRPr lang="en-US" altLang="zh-CN" sz="1700" dirty="0"/>
          </a:p>
          <a:p>
            <a:pPr eaLnBrk="1" hangingPunct="1">
              <a:spcAft>
                <a:spcPts val="24"/>
              </a:spcAft>
            </a:pPr>
            <a:endParaRPr lang="en-US" altLang="zh-CN" sz="1700" dirty="0" smtClean="0"/>
          </a:p>
          <a:p>
            <a:pPr eaLnBrk="1" hangingPunct="1">
              <a:spcAft>
                <a:spcPts val="24"/>
              </a:spcAft>
            </a:pPr>
            <a:endParaRPr lang="en-US" altLang="zh-CN" sz="1700" dirty="0"/>
          </a:p>
          <a:p>
            <a:pPr eaLnBrk="1" hangingPunct="1">
              <a:spcAft>
                <a:spcPts val="24"/>
              </a:spcAft>
            </a:pPr>
            <a:endParaRPr lang="en-US" altLang="zh-CN" sz="1700" dirty="0" smtClean="0"/>
          </a:p>
          <a:p>
            <a:pPr eaLnBrk="1" hangingPunct="1">
              <a:spcAft>
                <a:spcPts val="24"/>
              </a:spcAft>
            </a:pPr>
            <a:endParaRPr lang="en-US" altLang="zh-CN" sz="1700" dirty="0"/>
          </a:p>
          <a:p>
            <a:pPr eaLnBrk="1" hangingPunct="1">
              <a:spcAft>
                <a:spcPts val="24"/>
              </a:spcAft>
            </a:pPr>
            <a:endParaRPr lang="en-US" altLang="zh-CN" sz="1700" dirty="0" smtClean="0"/>
          </a:p>
          <a:p>
            <a:pPr eaLnBrk="1" hangingPunct="1">
              <a:spcAft>
                <a:spcPts val="24"/>
              </a:spcAft>
            </a:pPr>
            <a:endParaRPr lang="en-US" altLang="zh-CN" sz="1700" dirty="0"/>
          </a:p>
          <a:p>
            <a:pPr eaLnBrk="1" hangingPunct="1">
              <a:spcAft>
                <a:spcPts val="24"/>
              </a:spcAft>
            </a:pPr>
            <a:r>
              <a:rPr lang="en-US" altLang="zh-CN" sz="1700" dirty="0" smtClean="0"/>
              <a:t>Bands with </a:t>
            </a:r>
            <a:r>
              <a:rPr lang="en-US" altLang="zh-CN" sz="1700" dirty="0"/>
              <a:t>less TRP&amp;TRS samples than </a:t>
            </a:r>
            <a:r>
              <a:rPr lang="en-US" altLang="zh-CN" sz="1700" dirty="0" smtClean="0"/>
              <a:t>a value taken from range [15-20</a:t>
            </a:r>
            <a:r>
              <a:rPr lang="en-US" altLang="zh-CN" sz="1700" dirty="0"/>
              <a:t>] </a:t>
            </a:r>
            <a:r>
              <a:rPr lang="en-US" altLang="zh-CN" sz="1700" dirty="0" smtClean="0"/>
              <a:t>are </a:t>
            </a:r>
            <a:r>
              <a:rPr lang="en-US" altLang="zh-CN" sz="1700" dirty="0"/>
              <a:t>not considered at this </a:t>
            </a:r>
            <a:r>
              <a:rPr lang="en-US" altLang="zh-CN" sz="1700" dirty="0" smtClean="0"/>
              <a:t>stage. Statistical significance of data in term of number of available samples of considered bands will be taken into account when addressing fine-tuning of requirements. See Step-2 in slide #5.</a:t>
            </a:r>
          </a:p>
          <a:p>
            <a:pPr eaLnBrk="1" hangingPunct="1">
              <a:spcAft>
                <a:spcPts val="24"/>
              </a:spcAft>
            </a:pPr>
            <a:r>
              <a:rPr lang="en-US" altLang="zh-CN" sz="1700" dirty="0"/>
              <a:t>During RAN4#83 it was noted that additional data </a:t>
            </a:r>
            <a:r>
              <a:rPr lang="en-US" altLang="zh-CN" sz="1700" dirty="0" smtClean="0"/>
              <a:t>are desired for </a:t>
            </a:r>
            <a:r>
              <a:rPr lang="en-US" altLang="zh-CN" sz="1700" dirty="0"/>
              <a:t>several bands in order to have more </a:t>
            </a:r>
            <a:r>
              <a:rPr lang="en-US" altLang="zh-CN" sz="1700" dirty="0" smtClean="0"/>
              <a:t>statistically significant data. </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1844824"/>
            <a:ext cx="5256584" cy="311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pPr>
              <a:defRPr/>
            </a:pPr>
            <a:fld id="{56DBF5B9-6568-49B3-8312-0AD424538FAB}" type="slidenum">
              <a:rPr lang="zh-CN" altLang="en-US" smtClean="0"/>
              <a:pPr>
                <a:defRPr/>
              </a:pPr>
              <a:t>4</a:t>
            </a:fld>
            <a:endParaRPr lang="zh-CN" altLang="en-US"/>
          </a:p>
        </p:txBody>
      </p:sp>
    </p:spTree>
    <p:extLst>
      <p:ext uri="{BB962C8B-B14F-4D97-AF65-F5344CB8AC3E}">
        <p14:creationId xmlns:p14="http://schemas.microsoft.com/office/powerpoint/2010/main" val="656438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eaLnBrk="1" hangingPunct="1"/>
            <a:r>
              <a:rPr lang="en-US" altLang="zh-CN" dirty="0" smtClean="0"/>
              <a:t>Requirements derivation (3/4)</a:t>
            </a:r>
            <a:endParaRPr lang="zh-CN" altLang="en-US" dirty="0"/>
          </a:p>
        </p:txBody>
      </p:sp>
      <p:sp>
        <p:nvSpPr>
          <p:cNvPr id="4099" name="内容占位符 2"/>
          <p:cNvSpPr>
            <a:spLocks noGrp="1"/>
          </p:cNvSpPr>
          <p:nvPr>
            <p:ph idx="1"/>
          </p:nvPr>
        </p:nvSpPr>
        <p:spPr>
          <a:xfrm>
            <a:off x="457200" y="1268760"/>
            <a:ext cx="8229600" cy="4896544"/>
          </a:xfrm>
        </p:spPr>
        <p:txBody>
          <a:bodyPr/>
          <a:lstStyle/>
          <a:p>
            <a:pPr eaLnBrk="1" hangingPunct="1">
              <a:spcAft>
                <a:spcPts val="24"/>
              </a:spcAft>
            </a:pPr>
            <a:r>
              <a:rPr lang="en-US" altLang="zh-CN" sz="1800" dirty="0" smtClean="0"/>
              <a:t>During AH session in RAN4#83 [13] an exemplary process for defining requirements was carried out, following steps depicted below.</a:t>
            </a:r>
            <a:endParaRPr lang="en-US" altLang="zh-CN" sz="1800" dirty="0"/>
          </a:p>
          <a:p>
            <a:pPr eaLnBrk="1" hangingPunct="1">
              <a:spcAft>
                <a:spcPts val="24"/>
              </a:spcAft>
            </a:pPr>
            <a:endParaRPr lang="en-US" altLang="zh-CN" sz="1800" dirty="0" smtClean="0"/>
          </a:p>
          <a:p>
            <a:pPr eaLnBrk="1" hangingPunct="1">
              <a:spcAft>
                <a:spcPts val="24"/>
              </a:spcAft>
            </a:pPr>
            <a:endParaRPr lang="en-US" altLang="zh-CN" sz="1800" dirty="0"/>
          </a:p>
          <a:p>
            <a:pPr eaLnBrk="1" hangingPunct="1">
              <a:spcAft>
                <a:spcPts val="24"/>
              </a:spcAft>
            </a:pPr>
            <a:endParaRPr lang="en-US" altLang="zh-CN" sz="1800" dirty="0" smtClean="0"/>
          </a:p>
          <a:p>
            <a:pPr eaLnBrk="1" hangingPunct="1">
              <a:spcAft>
                <a:spcPts val="24"/>
              </a:spcAft>
            </a:pPr>
            <a:endParaRPr lang="en-US" altLang="zh-CN" sz="1800" dirty="0"/>
          </a:p>
          <a:p>
            <a:pPr eaLnBrk="1" hangingPunct="1">
              <a:spcAft>
                <a:spcPts val="24"/>
              </a:spcAft>
            </a:pPr>
            <a:endParaRPr lang="en-US" altLang="zh-CN" sz="1800" dirty="0" smtClean="0"/>
          </a:p>
          <a:p>
            <a:pPr eaLnBrk="1" hangingPunct="1">
              <a:spcAft>
                <a:spcPts val="24"/>
              </a:spcAft>
            </a:pPr>
            <a:endParaRPr lang="en-US" altLang="zh-CN" sz="1800" dirty="0"/>
          </a:p>
          <a:p>
            <a:pPr eaLnBrk="1" hangingPunct="1">
              <a:spcAft>
                <a:spcPts val="24"/>
              </a:spcAft>
            </a:pPr>
            <a:endParaRPr lang="en-US" altLang="zh-CN" sz="1800" dirty="0" smtClean="0"/>
          </a:p>
          <a:p>
            <a:pPr eaLnBrk="1" hangingPunct="1">
              <a:spcAft>
                <a:spcPts val="24"/>
              </a:spcAft>
            </a:pPr>
            <a:endParaRPr lang="en-US" altLang="zh-CN" sz="1800" dirty="0"/>
          </a:p>
          <a:p>
            <a:pPr eaLnBrk="1" hangingPunct="1">
              <a:spcAft>
                <a:spcPts val="24"/>
              </a:spcAft>
            </a:pPr>
            <a:endParaRPr lang="en-US" altLang="zh-CN" sz="1800" dirty="0" smtClean="0"/>
          </a:p>
          <a:p>
            <a:pPr eaLnBrk="1" hangingPunct="1">
              <a:spcAft>
                <a:spcPts val="24"/>
              </a:spcAft>
            </a:pPr>
            <a:endParaRPr lang="en-US" altLang="zh-CN" sz="1800" dirty="0"/>
          </a:p>
          <a:p>
            <a:pPr eaLnBrk="1" hangingPunct="1">
              <a:spcAft>
                <a:spcPts val="24"/>
              </a:spcAft>
            </a:pPr>
            <a:endParaRPr lang="en-US" altLang="zh-CN" sz="1800" dirty="0" smtClean="0"/>
          </a:p>
        </p:txBody>
      </p:sp>
      <p:sp>
        <p:nvSpPr>
          <p:cNvPr id="8" name="TextBox 7"/>
          <p:cNvSpPr txBox="1"/>
          <p:nvPr/>
        </p:nvSpPr>
        <p:spPr>
          <a:xfrm>
            <a:off x="367869" y="6539713"/>
            <a:ext cx="8572475" cy="276999"/>
          </a:xfrm>
          <a:prstGeom prst="rect">
            <a:avLst/>
          </a:prstGeom>
          <a:noFill/>
        </p:spPr>
        <p:txBody>
          <a:bodyPr wrap="none" rtlCol="0">
            <a:spAutoFit/>
          </a:bodyPr>
          <a:lstStyle/>
          <a:p>
            <a:pPr algn="ctr"/>
            <a:r>
              <a:rPr lang="it-IT" sz="1200" dirty="0" smtClean="0"/>
              <a:t>Note: in case </a:t>
            </a:r>
            <a:r>
              <a:rPr lang="it-IT" sz="1200" dirty="0" err="1" smtClean="0"/>
              <a:t>after</a:t>
            </a:r>
            <a:r>
              <a:rPr lang="it-IT" sz="1200" dirty="0" smtClean="0"/>
              <a:t> </a:t>
            </a:r>
            <a:r>
              <a:rPr lang="it-IT" sz="1200" dirty="0" err="1" smtClean="0"/>
              <a:t>Step</a:t>
            </a:r>
            <a:r>
              <a:rPr lang="it-IT" sz="1200" dirty="0" smtClean="0"/>
              <a:t> 5 LTE BHH TRP/TRS </a:t>
            </a:r>
            <a:r>
              <a:rPr lang="it-IT" sz="1200" dirty="0" err="1" smtClean="0"/>
              <a:t>values</a:t>
            </a:r>
            <a:r>
              <a:rPr lang="it-IT" sz="1200" dirty="0"/>
              <a:t> </a:t>
            </a:r>
            <a:r>
              <a:rPr lang="it-IT" sz="1200" dirty="0" err="1"/>
              <a:t>cannot</a:t>
            </a:r>
            <a:r>
              <a:rPr lang="it-IT" sz="1200" dirty="0"/>
              <a:t> </a:t>
            </a:r>
            <a:r>
              <a:rPr lang="it-IT" sz="1200" dirty="0" smtClean="0"/>
              <a:t>be </a:t>
            </a:r>
            <a:r>
              <a:rPr lang="it-IT" sz="1200" dirty="0" err="1" smtClean="0"/>
              <a:t>further</a:t>
            </a:r>
            <a:r>
              <a:rPr lang="it-IT" sz="1200" dirty="0" smtClean="0"/>
              <a:t> fine-</a:t>
            </a:r>
            <a:r>
              <a:rPr lang="it-IT" sz="1200" dirty="0" err="1" smtClean="0"/>
              <a:t>tuned</a:t>
            </a:r>
            <a:r>
              <a:rPr lang="it-IT" sz="1200" dirty="0" smtClean="0"/>
              <a:t>, the </a:t>
            </a:r>
            <a:r>
              <a:rPr lang="it-IT" sz="1200" dirty="0" err="1" smtClean="0"/>
              <a:t>process</a:t>
            </a:r>
            <a:r>
              <a:rPr lang="it-IT" sz="1200" dirty="0" smtClean="0"/>
              <a:t> </a:t>
            </a:r>
            <a:r>
              <a:rPr lang="it-IT" sz="1200" dirty="0" err="1" smtClean="0"/>
              <a:t>may</a:t>
            </a:r>
            <a:r>
              <a:rPr lang="it-IT" sz="1200" dirty="0" smtClean="0"/>
              <a:t> </a:t>
            </a:r>
            <a:r>
              <a:rPr lang="it-IT" sz="1200" dirty="0" err="1" smtClean="0"/>
              <a:t>provide</a:t>
            </a:r>
            <a:r>
              <a:rPr lang="it-IT" sz="1200" dirty="0" smtClean="0"/>
              <a:t> a </a:t>
            </a:r>
            <a:r>
              <a:rPr lang="it-IT" sz="1200" dirty="0" err="1" smtClean="0"/>
              <a:t>basis</a:t>
            </a:r>
            <a:r>
              <a:rPr lang="it-IT" sz="1200" dirty="0" smtClean="0"/>
              <a:t> for </a:t>
            </a:r>
            <a:r>
              <a:rPr lang="it-IT" sz="1200" dirty="0" err="1" smtClean="0"/>
              <a:t>further</a:t>
            </a:r>
            <a:r>
              <a:rPr lang="it-IT" sz="1200" dirty="0" smtClean="0"/>
              <a:t> </a:t>
            </a:r>
            <a:r>
              <a:rPr lang="it-IT" sz="1200" dirty="0" err="1" smtClean="0"/>
              <a:t>discussion</a:t>
            </a:r>
            <a:r>
              <a:rPr lang="it-IT" sz="1200" dirty="0" smtClean="0"/>
              <a:t>.</a:t>
            </a:r>
            <a:endParaRPr lang="it-IT" sz="1200" dirty="0"/>
          </a:p>
        </p:txBody>
      </p:sp>
      <p:sp>
        <p:nvSpPr>
          <p:cNvPr id="3" name="Slide Number Placeholder 2"/>
          <p:cNvSpPr>
            <a:spLocks noGrp="1"/>
          </p:cNvSpPr>
          <p:nvPr>
            <p:ph type="sldNum" sz="quarter" idx="12"/>
          </p:nvPr>
        </p:nvSpPr>
        <p:spPr/>
        <p:txBody>
          <a:bodyPr/>
          <a:lstStyle/>
          <a:p>
            <a:pPr>
              <a:defRPr/>
            </a:pPr>
            <a:fld id="{56DBF5B9-6568-49B3-8312-0AD424538FAB}" type="slidenum">
              <a:rPr lang="zh-CN" altLang="en-US" smtClean="0"/>
              <a:pPr>
                <a:defRPr/>
              </a:pPr>
              <a:t>5</a:t>
            </a:fld>
            <a:endParaRPr lang="zh-CN" alt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5425" y="1916832"/>
            <a:ext cx="6153150" cy="462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58673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pPr eaLnBrk="1" hangingPunct="1"/>
            <a:r>
              <a:rPr lang="en-US" altLang="zh-CN" dirty="0"/>
              <a:t>Requirements </a:t>
            </a:r>
            <a:r>
              <a:rPr lang="en-US" altLang="zh-CN" dirty="0" smtClean="0"/>
              <a:t>derivation (4/4)</a:t>
            </a:r>
            <a:endParaRPr lang="zh-CN" altLang="en-US" dirty="0"/>
          </a:p>
        </p:txBody>
      </p:sp>
      <p:sp>
        <p:nvSpPr>
          <p:cNvPr id="4099" name="内容占位符 2"/>
          <p:cNvSpPr>
            <a:spLocks noGrp="1"/>
          </p:cNvSpPr>
          <p:nvPr>
            <p:ph idx="1"/>
          </p:nvPr>
        </p:nvSpPr>
        <p:spPr>
          <a:xfrm>
            <a:off x="457200" y="1628800"/>
            <a:ext cx="8229600" cy="4536504"/>
          </a:xfrm>
        </p:spPr>
        <p:txBody>
          <a:bodyPr/>
          <a:lstStyle/>
          <a:p>
            <a:pPr eaLnBrk="1" hangingPunct="1">
              <a:spcAft>
                <a:spcPts val="24"/>
              </a:spcAft>
            </a:pPr>
            <a:r>
              <a:rPr lang="en-US" altLang="zh-CN" sz="2400" dirty="0" smtClean="0"/>
              <a:t>During RAN4#83 meeting the possibility to have two LTE BHH TRP/TRS requirement tables respectively for Non-CA and CA cases have been discussed.</a:t>
            </a:r>
          </a:p>
          <a:p>
            <a:pPr eaLnBrk="1" hangingPunct="1">
              <a:spcAft>
                <a:spcPts val="24"/>
              </a:spcAft>
            </a:pPr>
            <a:r>
              <a:rPr lang="en-US" altLang="zh-CN" sz="2400" dirty="0" smtClean="0"/>
              <a:t>Flow-chart in slide #5 is general and applicable to any applicability conditions, e.g. Non-CA and CA cases. This methodology is still in line with WF approved in [2].</a:t>
            </a:r>
          </a:p>
          <a:p>
            <a:pPr eaLnBrk="1" hangingPunct="1">
              <a:spcAft>
                <a:spcPts val="24"/>
              </a:spcAft>
            </a:pPr>
            <a:r>
              <a:rPr lang="en-US" altLang="zh-CN" sz="2400" dirty="0" smtClean="0"/>
              <a:t>Companies are encouraged to carry out analysis based on process in slide #5, in order to target requirement finalization for both Non-CA and CA cases in one meeting.</a:t>
            </a:r>
            <a:endParaRPr lang="en-US" altLang="zh-CN" sz="2400" dirty="0"/>
          </a:p>
          <a:p>
            <a:pPr eaLnBrk="1" hangingPunct="1">
              <a:spcAft>
                <a:spcPts val="24"/>
              </a:spcAft>
            </a:pPr>
            <a:endParaRPr lang="en-US" altLang="zh-CN" sz="2400" dirty="0" smtClean="0"/>
          </a:p>
          <a:p>
            <a:pPr eaLnBrk="1" hangingPunct="1">
              <a:spcAft>
                <a:spcPts val="24"/>
              </a:spcAft>
            </a:pPr>
            <a:endParaRPr lang="en-US" altLang="zh-CN" sz="2400" dirty="0"/>
          </a:p>
          <a:p>
            <a:pPr eaLnBrk="1" hangingPunct="1">
              <a:spcAft>
                <a:spcPts val="24"/>
              </a:spcAft>
            </a:pPr>
            <a:endParaRPr lang="en-US" altLang="zh-CN" sz="2400" dirty="0" smtClean="0"/>
          </a:p>
          <a:p>
            <a:pPr eaLnBrk="1" hangingPunct="1">
              <a:spcAft>
                <a:spcPts val="24"/>
              </a:spcAft>
            </a:pPr>
            <a:endParaRPr lang="en-US" altLang="zh-CN" sz="2400" dirty="0"/>
          </a:p>
          <a:p>
            <a:pPr eaLnBrk="1" hangingPunct="1">
              <a:spcAft>
                <a:spcPts val="24"/>
              </a:spcAft>
            </a:pPr>
            <a:endParaRPr lang="en-US" altLang="zh-CN" sz="2400" dirty="0" smtClean="0"/>
          </a:p>
          <a:p>
            <a:pPr eaLnBrk="1" hangingPunct="1">
              <a:spcAft>
                <a:spcPts val="24"/>
              </a:spcAft>
            </a:pPr>
            <a:endParaRPr lang="en-US" altLang="zh-CN" sz="2400" dirty="0"/>
          </a:p>
          <a:p>
            <a:pPr eaLnBrk="1" hangingPunct="1">
              <a:spcAft>
                <a:spcPts val="24"/>
              </a:spcAft>
            </a:pPr>
            <a:endParaRPr lang="en-US" altLang="zh-CN" sz="2400" dirty="0" smtClean="0"/>
          </a:p>
          <a:p>
            <a:pPr eaLnBrk="1" hangingPunct="1">
              <a:spcAft>
                <a:spcPts val="24"/>
              </a:spcAft>
            </a:pPr>
            <a:endParaRPr lang="en-US" altLang="zh-CN" sz="2400" dirty="0"/>
          </a:p>
          <a:p>
            <a:pPr eaLnBrk="1" hangingPunct="1">
              <a:spcAft>
                <a:spcPts val="24"/>
              </a:spcAft>
            </a:pPr>
            <a:endParaRPr lang="en-US" altLang="zh-CN" sz="2400" dirty="0" smtClean="0"/>
          </a:p>
          <a:p>
            <a:pPr eaLnBrk="1" hangingPunct="1">
              <a:spcAft>
                <a:spcPts val="24"/>
              </a:spcAft>
            </a:pPr>
            <a:endParaRPr lang="en-US" altLang="zh-CN" sz="2400" dirty="0"/>
          </a:p>
          <a:p>
            <a:pPr eaLnBrk="1" hangingPunct="1">
              <a:spcAft>
                <a:spcPts val="24"/>
              </a:spcAft>
            </a:pPr>
            <a:endParaRPr lang="en-US" altLang="zh-CN" sz="2400" dirty="0" smtClean="0"/>
          </a:p>
        </p:txBody>
      </p:sp>
      <p:sp>
        <p:nvSpPr>
          <p:cNvPr id="3" name="Slide Number Placeholder 2"/>
          <p:cNvSpPr>
            <a:spLocks noGrp="1"/>
          </p:cNvSpPr>
          <p:nvPr>
            <p:ph type="sldNum" sz="quarter" idx="12"/>
          </p:nvPr>
        </p:nvSpPr>
        <p:spPr/>
        <p:txBody>
          <a:bodyPr/>
          <a:lstStyle/>
          <a:p>
            <a:pPr>
              <a:defRPr/>
            </a:pPr>
            <a:fld id="{56DBF5B9-6568-49B3-8312-0AD424538FAB}" type="slidenum">
              <a:rPr lang="zh-CN" altLang="en-US" smtClean="0"/>
              <a:pPr>
                <a:defRPr/>
              </a:pPr>
              <a:t>6</a:t>
            </a:fld>
            <a:endParaRPr lang="zh-CN" altLang="en-US"/>
          </a:p>
        </p:txBody>
      </p:sp>
    </p:spTree>
    <p:extLst>
      <p:ext uri="{BB962C8B-B14F-4D97-AF65-F5344CB8AC3E}">
        <p14:creationId xmlns:p14="http://schemas.microsoft.com/office/powerpoint/2010/main" val="2544350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t>Next Steps</a:t>
            </a:r>
            <a:endParaRPr lang="zh-CN" altLang="en-US" dirty="0"/>
          </a:p>
        </p:txBody>
      </p:sp>
      <p:sp>
        <p:nvSpPr>
          <p:cNvPr id="6" name="内容占位符 2"/>
          <p:cNvSpPr>
            <a:spLocks noGrp="1"/>
          </p:cNvSpPr>
          <p:nvPr>
            <p:ph idx="1"/>
          </p:nvPr>
        </p:nvSpPr>
        <p:spPr/>
        <p:txBody>
          <a:bodyPr/>
          <a:lstStyle/>
          <a:p>
            <a:r>
              <a:rPr lang="en-US" altLang="en-US" sz="2400" dirty="0" smtClean="0"/>
              <a:t>It is recommended to consider an extension of the work item to finalize the requirements derivation for LTE BHH handheld scenario following points indicated in slides #4, #5 and #6.</a:t>
            </a:r>
          </a:p>
          <a:p>
            <a:endParaRPr lang="en-US" altLang="en-US" sz="2400" dirty="0" smtClean="0"/>
          </a:p>
          <a:p>
            <a:r>
              <a:rPr lang="en-US" altLang="en-US" sz="2400" dirty="0" smtClean="0"/>
              <a:t>Other evolutions of OTA TRP/TRS activity, e.g. addressing wide phantom hand and other LTE scenarios, are recommended to be kept out of present WI scope in order to focus effort on finalization of LTE BHH handheld scenario.</a:t>
            </a:r>
          </a:p>
          <a:p>
            <a:endParaRPr lang="en-US" altLang="zh-CN" sz="2400" dirty="0" smtClean="0"/>
          </a:p>
          <a:p>
            <a:endParaRPr lang="en-GB" altLang="zh-CN" sz="2400" dirty="0"/>
          </a:p>
        </p:txBody>
      </p:sp>
      <p:sp>
        <p:nvSpPr>
          <p:cNvPr id="3" name="Slide Number Placeholder 2"/>
          <p:cNvSpPr>
            <a:spLocks noGrp="1"/>
          </p:cNvSpPr>
          <p:nvPr>
            <p:ph type="sldNum" sz="quarter" idx="12"/>
          </p:nvPr>
        </p:nvSpPr>
        <p:spPr/>
        <p:txBody>
          <a:bodyPr/>
          <a:lstStyle/>
          <a:p>
            <a:pPr>
              <a:defRPr/>
            </a:pPr>
            <a:fld id="{56DBF5B9-6568-49B3-8312-0AD424538FAB}" type="slidenum">
              <a:rPr lang="zh-CN" altLang="en-US" smtClean="0"/>
              <a:pPr>
                <a:defRPr/>
              </a:pPr>
              <a:t>7</a:t>
            </a:fld>
            <a:endParaRPr lang="zh-CN" altLang="en-US"/>
          </a:p>
        </p:txBody>
      </p:sp>
    </p:spTree>
    <p:extLst>
      <p:ext uri="{BB962C8B-B14F-4D97-AF65-F5344CB8AC3E}">
        <p14:creationId xmlns:p14="http://schemas.microsoft.com/office/powerpoint/2010/main" val="12610815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dirty="0" smtClean="0"/>
              <a:t>References</a:t>
            </a:r>
            <a:endParaRPr lang="zh-CN" altLang="en-US" dirty="0"/>
          </a:p>
        </p:txBody>
      </p:sp>
      <p:sp>
        <p:nvSpPr>
          <p:cNvPr id="6" name="内容占位符 2"/>
          <p:cNvSpPr>
            <a:spLocks noGrp="1"/>
          </p:cNvSpPr>
          <p:nvPr>
            <p:ph idx="1"/>
          </p:nvPr>
        </p:nvSpPr>
        <p:spPr>
          <a:xfrm>
            <a:off x="457200" y="1268760"/>
            <a:ext cx="8229600" cy="5256584"/>
          </a:xfrm>
        </p:spPr>
        <p:txBody>
          <a:bodyPr/>
          <a:lstStyle/>
          <a:p>
            <a:pPr marL="197100" indent="0">
              <a:buNone/>
            </a:pPr>
            <a:r>
              <a:rPr lang="en-US" altLang="zh-CN" sz="1400" dirty="0" smtClean="0"/>
              <a:t>[1] R4-1704066</a:t>
            </a:r>
            <a:r>
              <a:rPr lang="en-US" altLang="zh-CN" sz="1400" dirty="0"/>
              <a:t>, “Finalization of LTE Tablet TRP/TRS for bands 1, 3, 7, 19, 20, 21”, </a:t>
            </a:r>
            <a:r>
              <a:rPr lang="en-US" altLang="zh-CN" sz="1400" dirty="0" smtClean="0"/>
              <a:t>Telecom Italia, 3GPP RAN4#82bis, April 2017</a:t>
            </a:r>
          </a:p>
          <a:p>
            <a:pPr marL="197100" indent="0">
              <a:buNone/>
            </a:pPr>
            <a:r>
              <a:rPr lang="en-US" altLang="zh-CN" sz="1400" dirty="0" smtClean="0"/>
              <a:t>[2] R4-1704065, </a:t>
            </a:r>
            <a:r>
              <a:rPr lang="en-US" altLang="zh-CN" sz="1400" dirty="0"/>
              <a:t>“WF on Framework improvement for LTE BHH OTA”, </a:t>
            </a:r>
            <a:r>
              <a:rPr lang="en-US" altLang="zh-CN" sz="1400" dirty="0" smtClean="0"/>
              <a:t>Telecom Italia, </a:t>
            </a:r>
            <a:r>
              <a:rPr lang="it-IT" altLang="zh-CN" sz="1400" dirty="0"/>
              <a:t>Intel, </a:t>
            </a:r>
            <a:r>
              <a:rPr lang="it-IT" altLang="zh-CN" sz="1400" dirty="0" err="1"/>
              <a:t>Xiaomi</a:t>
            </a:r>
            <a:r>
              <a:rPr lang="it-IT" altLang="zh-CN" sz="1400" dirty="0"/>
              <a:t>, Sony Mobile, NTT </a:t>
            </a:r>
            <a:r>
              <a:rPr lang="it-IT" altLang="zh-CN" sz="1400" dirty="0" err="1"/>
              <a:t>DoCoMo</a:t>
            </a:r>
            <a:r>
              <a:rPr lang="it-IT" altLang="zh-CN" sz="1400" dirty="0"/>
              <a:t>, </a:t>
            </a:r>
            <a:r>
              <a:rPr lang="it-IT" altLang="zh-CN" sz="1400" dirty="0" smtClean="0"/>
              <a:t>OPPO, </a:t>
            </a:r>
            <a:r>
              <a:rPr lang="en-US" altLang="zh-CN" sz="1400" dirty="0" smtClean="0"/>
              <a:t>3GPP RAN4#82bis, April 2017</a:t>
            </a:r>
          </a:p>
          <a:p>
            <a:pPr marL="197100" indent="0">
              <a:buNone/>
            </a:pPr>
            <a:r>
              <a:rPr lang="en-US" altLang="zh-CN" sz="1400" dirty="0" smtClean="0"/>
              <a:t>[3] R4-1706093, </a:t>
            </a:r>
            <a:r>
              <a:rPr lang="en-US" altLang="zh-CN" sz="1400" dirty="0"/>
              <a:t>“TRP/TRS data pool and joint band passing rate worksheet”, </a:t>
            </a:r>
            <a:r>
              <a:rPr lang="en-US" altLang="zh-CN" sz="1400" dirty="0" smtClean="0"/>
              <a:t>Intel, </a:t>
            </a:r>
            <a:r>
              <a:rPr lang="en-US" altLang="zh-CN" sz="1400" dirty="0"/>
              <a:t>3GPP </a:t>
            </a:r>
            <a:r>
              <a:rPr lang="en-US" altLang="zh-CN" sz="1400" dirty="0" smtClean="0"/>
              <a:t>RAN4#83</a:t>
            </a:r>
            <a:r>
              <a:rPr lang="en-US" altLang="zh-CN" sz="1400" dirty="0"/>
              <a:t>, May </a:t>
            </a:r>
            <a:r>
              <a:rPr lang="en-US" altLang="zh-CN" sz="1400" dirty="0" smtClean="0"/>
              <a:t>2017</a:t>
            </a:r>
          </a:p>
          <a:p>
            <a:pPr marL="197100" indent="0">
              <a:buNone/>
            </a:pPr>
            <a:r>
              <a:rPr lang="en-US" altLang="zh-CN" sz="1400" dirty="0" smtClean="0"/>
              <a:t>[4] R4-1704755</a:t>
            </a:r>
            <a:r>
              <a:rPr lang="en-US" altLang="zh-CN" sz="1400" dirty="0"/>
              <a:t>, “Discussion on Framework Improvement for LTE BHH OTA”, </a:t>
            </a:r>
            <a:r>
              <a:rPr lang="it-IT" altLang="zh-CN" sz="1400" dirty="0" smtClean="0"/>
              <a:t>Samsung, </a:t>
            </a:r>
            <a:r>
              <a:rPr lang="en-US" altLang="zh-CN" sz="1400" dirty="0"/>
              <a:t>3GPP </a:t>
            </a:r>
            <a:r>
              <a:rPr lang="en-US" altLang="zh-CN" sz="1400" dirty="0" smtClean="0"/>
              <a:t>RAN4#83, May 2017</a:t>
            </a:r>
            <a:endParaRPr lang="en-US" altLang="zh-CN" sz="1400" dirty="0"/>
          </a:p>
          <a:p>
            <a:pPr marL="197100" indent="0">
              <a:buNone/>
            </a:pPr>
            <a:r>
              <a:rPr lang="en-US" altLang="zh-CN" sz="1400" dirty="0" smtClean="0"/>
              <a:t>[5] R4-1705164, </a:t>
            </a:r>
            <a:r>
              <a:rPr lang="en-US" altLang="zh-CN" sz="1400" dirty="0"/>
              <a:t>“Further discussion on the framework of LTE BHH OTA”, </a:t>
            </a:r>
            <a:r>
              <a:rPr lang="it-IT" altLang="zh-CN" sz="1400" dirty="0" smtClean="0"/>
              <a:t>OPPO, </a:t>
            </a:r>
            <a:r>
              <a:rPr lang="en-US" altLang="zh-CN" sz="1400" dirty="0"/>
              <a:t>3GPP </a:t>
            </a:r>
            <a:r>
              <a:rPr lang="en-US" altLang="zh-CN" sz="1400" dirty="0" smtClean="0"/>
              <a:t>RAN4#83</a:t>
            </a:r>
            <a:r>
              <a:rPr lang="en-US" altLang="zh-CN" sz="1400" dirty="0"/>
              <a:t>, </a:t>
            </a:r>
            <a:r>
              <a:rPr lang="en-US" altLang="zh-CN" sz="1400" dirty="0" smtClean="0"/>
              <a:t>May 2017</a:t>
            </a:r>
            <a:endParaRPr lang="en-US" altLang="zh-CN" sz="1400" dirty="0"/>
          </a:p>
          <a:p>
            <a:pPr marL="197100" indent="0">
              <a:buNone/>
            </a:pPr>
            <a:r>
              <a:rPr lang="en-US" altLang="zh-CN" sz="1400" dirty="0" smtClean="0"/>
              <a:t>[6] R4-1705227, </a:t>
            </a:r>
            <a:r>
              <a:rPr lang="en-US" altLang="zh-CN" sz="1400" dirty="0"/>
              <a:t>“Further Consideration on E-UTRA TRP/TRS Requirements”, </a:t>
            </a:r>
            <a:r>
              <a:rPr lang="it-IT" altLang="zh-CN" sz="1400" dirty="0" err="1" smtClean="0"/>
              <a:t>Xiaomi</a:t>
            </a:r>
            <a:r>
              <a:rPr lang="it-IT" altLang="zh-CN" sz="1400" dirty="0" smtClean="0"/>
              <a:t>, </a:t>
            </a:r>
            <a:r>
              <a:rPr lang="en-US" altLang="zh-CN" sz="1400" dirty="0"/>
              <a:t>3GPP </a:t>
            </a:r>
            <a:r>
              <a:rPr lang="en-US" altLang="zh-CN" sz="1400" dirty="0" smtClean="0"/>
              <a:t>RAN4#83</a:t>
            </a:r>
            <a:r>
              <a:rPr lang="en-US" altLang="zh-CN" sz="1400" dirty="0"/>
              <a:t>, </a:t>
            </a:r>
            <a:r>
              <a:rPr lang="en-US" altLang="zh-CN" sz="1400" dirty="0" smtClean="0"/>
              <a:t>May 2017</a:t>
            </a:r>
            <a:endParaRPr lang="en-US" altLang="zh-CN" sz="1400" dirty="0"/>
          </a:p>
          <a:p>
            <a:pPr marL="197100" indent="0">
              <a:buNone/>
            </a:pPr>
            <a:r>
              <a:rPr lang="en-US" altLang="zh-CN" sz="1400" dirty="0" smtClean="0"/>
              <a:t>[7] R4-1705780</a:t>
            </a:r>
            <a:r>
              <a:rPr lang="en-US" altLang="zh-CN" sz="1400" dirty="0"/>
              <a:t>, “LTE TRP and TRS BHH measurement further analysis”, </a:t>
            </a:r>
            <a:r>
              <a:rPr lang="it-IT" altLang="zh-CN" sz="1400" dirty="0" smtClean="0"/>
              <a:t>Vodafone, </a:t>
            </a:r>
            <a:r>
              <a:rPr lang="en-US" altLang="zh-CN" sz="1400" dirty="0"/>
              <a:t>3GPP </a:t>
            </a:r>
            <a:r>
              <a:rPr lang="en-US" altLang="zh-CN" sz="1400" dirty="0" smtClean="0"/>
              <a:t>RAN4#83</a:t>
            </a:r>
            <a:r>
              <a:rPr lang="en-US" altLang="zh-CN" sz="1400" dirty="0"/>
              <a:t>, </a:t>
            </a:r>
            <a:r>
              <a:rPr lang="en-US" altLang="zh-CN" sz="1400" dirty="0" smtClean="0"/>
              <a:t>May 2017</a:t>
            </a:r>
            <a:endParaRPr lang="en-US" altLang="zh-CN" sz="1400" dirty="0"/>
          </a:p>
          <a:p>
            <a:pPr marL="197100" indent="0">
              <a:buNone/>
            </a:pPr>
            <a:r>
              <a:rPr lang="en-US" altLang="zh-CN" sz="1400" dirty="0" smtClean="0"/>
              <a:t>[8] R4-1704527</a:t>
            </a:r>
            <a:r>
              <a:rPr lang="en-US" altLang="zh-CN" sz="1400" dirty="0"/>
              <a:t>, “Additional information of LTE BHH TRPTRS measurement results”, </a:t>
            </a:r>
            <a:r>
              <a:rPr lang="it-IT" altLang="zh-CN" sz="1400" dirty="0" smtClean="0"/>
              <a:t>NTT </a:t>
            </a:r>
            <a:r>
              <a:rPr lang="it-IT" altLang="zh-CN" sz="1400" dirty="0" err="1" smtClean="0"/>
              <a:t>DoCoMo</a:t>
            </a:r>
            <a:r>
              <a:rPr lang="it-IT" altLang="zh-CN" sz="1400" dirty="0" smtClean="0"/>
              <a:t>, </a:t>
            </a:r>
            <a:r>
              <a:rPr lang="en-US" altLang="zh-CN" sz="1400" dirty="0"/>
              <a:t>3GPP </a:t>
            </a:r>
            <a:r>
              <a:rPr lang="en-US" altLang="zh-CN" sz="1400" dirty="0" smtClean="0"/>
              <a:t>RAN4#83</a:t>
            </a:r>
            <a:r>
              <a:rPr lang="en-US" altLang="zh-CN" sz="1400" dirty="0"/>
              <a:t>, </a:t>
            </a:r>
            <a:r>
              <a:rPr lang="en-US" altLang="zh-CN" sz="1400" dirty="0" smtClean="0"/>
              <a:t>May 2017</a:t>
            </a:r>
            <a:endParaRPr lang="en-US" altLang="zh-CN" sz="1400" dirty="0"/>
          </a:p>
          <a:p>
            <a:pPr marL="197100" indent="0">
              <a:buNone/>
            </a:pPr>
            <a:r>
              <a:rPr lang="en-US" altLang="zh-CN" sz="1400" dirty="0" smtClean="0"/>
              <a:t>[9] R4-1704654</a:t>
            </a:r>
            <a:r>
              <a:rPr lang="en-US" altLang="zh-CN" sz="1400" dirty="0"/>
              <a:t>, “LTE handset TRP/TRS measurements”, </a:t>
            </a:r>
            <a:r>
              <a:rPr lang="it-IT" altLang="zh-CN" sz="1400" dirty="0" smtClean="0"/>
              <a:t>Intel, </a:t>
            </a:r>
            <a:r>
              <a:rPr lang="en-US" altLang="zh-CN" sz="1400" dirty="0"/>
              <a:t>3GPP </a:t>
            </a:r>
            <a:r>
              <a:rPr lang="en-US" altLang="zh-CN" sz="1400" dirty="0" smtClean="0"/>
              <a:t>RAN4#83</a:t>
            </a:r>
            <a:r>
              <a:rPr lang="en-US" altLang="zh-CN" sz="1400" dirty="0"/>
              <a:t>, </a:t>
            </a:r>
            <a:r>
              <a:rPr lang="en-US" altLang="zh-CN" sz="1400" dirty="0" smtClean="0"/>
              <a:t>May 2017</a:t>
            </a:r>
          </a:p>
          <a:p>
            <a:pPr marL="197100" indent="0">
              <a:buNone/>
            </a:pPr>
            <a:r>
              <a:rPr lang="en-US" altLang="zh-CN" sz="1400" dirty="0" smtClean="0"/>
              <a:t>[10] R4-1704656</a:t>
            </a:r>
            <a:r>
              <a:rPr lang="en-US" altLang="zh-CN" sz="1400" dirty="0"/>
              <a:t>, “LTE handset BHH TRP/TRS requirement analysis”, </a:t>
            </a:r>
            <a:r>
              <a:rPr lang="it-IT" altLang="zh-CN" sz="1400" dirty="0"/>
              <a:t>Intel, </a:t>
            </a:r>
            <a:r>
              <a:rPr lang="en-US" altLang="zh-CN" sz="1400" dirty="0"/>
              <a:t>3GPP </a:t>
            </a:r>
            <a:r>
              <a:rPr lang="en-US" altLang="zh-CN" sz="1400" dirty="0" smtClean="0"/>
              <a:t>RAN4#83</a:t>
            </a:r>
            <a:r>
              <a:rPr lang="en-US" altLang="zh-CN" sz="1400" dirty="0"/>
              <a:t>, </a:t>
            </a:r>
            <a:r>
              <a:rPr lang="en-US" altLang="zh-CN" sz="1400" dirty="0" smtClean="0"/>
              <a:t>May 2017</a:t>
            </a:r>
          </a:p>
          <a:p>
            <a:pPr marL="197100" indent="0">
              <a:buNone/>
            </a:pPr>
            <a:r>
              <a:rPr lang="en-US" altLang="zh-CN" sz="1400" dirty="0"/>
              <a:t>[</a:t>
            </a:r>
            <a:r>
              <a:rPr lang="en-US" altLang="zh-CN" sz="1400" dirty="0" smtClean="0"/>
              <a:t>11] R4-1705309, </a:t>
            </a:r>
            <a:r>
              <a:rPr lang="en-US" altLang="zh-CN" sz="1400" dirty="0"/>
              <a:t>“Framework parameters for multi-band support”, </a:t>
            </a:r>
            <a:r>
              <a:rPr lang="it-IT" altLang="zh-CN" sz="1400" dirty="0" smtClean="0"/>
              <a:t>Telecom Italia, </a:t>
            </a:r>
            <a:r>
              <a:rPr lang="en-US" altLang="zh-CN" sz="1400" dirty="0"/>
              <a:t>3GPP </a:t>
            </a:r>
            <a:r>
              <a:rPr lang="en-US" altLang="zh-CN" sz="1400" dirty="0" smtClean="0"/>
              <a:t>RAN4#83</a:t>
            </a:r>
            <a:r>
              <a:rPr lang="en-US" altLang="zh-CN" sz="1400" dirty="0"/>
              <a:t>, </a:t>
            </a:r>
            <a:r>
              <a:rPr lang="en-US" altLang="zh-CN" sz="1400" dirty="0" smtClean="0"/>
              <a:t>May 2017</a:t>
            </a:r>
            <a:endParaRPr lang="en-US" altLang="zh-CN" sz="1400" dirty="0"/>
          </a:p>
          <a:p>
            <a:pPr marL="197100" indent="0">
              <a:buNone/>
            </a:pPr>
            <a:r>
              <a:rPr lang="en-US" altLang="zh-CN" sz="1400" dirty="0"/>
              <a:t>[</a:t>
            </a:r>
            <a:r>
              <a:rPr lang="en-US" altLang="zh-CN" sz="1400" dirty="0" smtClean="0"/>
              <a:t>12] R4-1705471</a:t>
            </a:r>
            <a:r>
              <a:rPr lang="en-US" altLang="zh-CN" sz="1400" dirty="0"/>
              <a:t>, “Link-budget coverage analysis of TRP/TRS requirements on network”, </a:t>
            </a:r>
            <a:r>
              <a:rPr lang="it-IT" altLang="zh-CN" sz="1400" dirty="0" smtClean="0"/>
              <a:t>Telecom Italia, </a:t>
            </a:r>
            <a:r>
              <a:rPr lang="en-US" altLang="zh-CN" sz="1400" dirty="0"/>
              <a:t>3GPP </a:t>
            </a:r>
            <a:r>
              <a:rPr lang="en-US" altLang="zh-CN" sz="1400" dirty="0" smtClean="0"/>
              <a:t>RAN4#83</a:t>
            </a:r>
            <a:r>
              <a:rPr lang="en-US" altLang="zh-CN" sz="1400" dirty="0"/>
              <a:t>, </a:t>
            </a:r>
            <a:r>
              <a:rPr lang="en-US" altLang="zh-CN" sz="1400" dirty="0" smtClean="0"/>
              <a:t>May 2017</a:t>
            </a:r>
          </a:p>
          <a:p>
            <a:pPr marL="197100" indent="0">
              <a:buNone/>
            </a:pPr>
            <a:r>
              <a:rPr lang="en-US" altLang="zh-CN" sz="1400" dirty="0"/>
              <a:t>[13] R4-1706102, “LTE OTA TRP-TRS AH meeting </a:t>
            </a:r>
            <a:r>
              <a:rPr lang="en-US" altLang="zh-CN" sz="1400" dirty="0" smtClean="0"/>
              <a:t>minutes”, Telecom Italia, 3GPP RAN4#83, May 2017</a:t>
            </a:r>
            <a:endParaRPr lang="en-US" altLang="zh-CN" sz="1400" dirty="0"/>
          </a:p>
          <a:p>
            <a:pPr marL="197100" indent="0">
              <a:buNone/>
            </a:pPr>
            <a:endParaRPr lang="en-US" altLang="zh-CN" sz="1400" dirty="0"/>
          </a:p>
          <a:p>
            <a:pPr marL="197100" indent="0">
              <a:buNone/>
            </a:pPr>
            <a:endParaRPr lang="en-US" altLang="zh-CN" sz="1400" dirty="0"/>
          </a:p>
          <a:p>
            <a:pPr marL="197100" indent="0">
              <a:buNone/>
            </a:pPr>
            <a:endParaRPr lang="en-US" altLang="zh-CN" sz="1400" dirty="0"/>
          </a:p>
        </p:txBody>
      </p:sp>
      <p:sp>
        <p:nvSpPr>
          <p:cNvPr id="3" name="Slide Number Placeholder 2"/>
          <p:cNvSpPr>
            <a:spLocks noGrp="1"/>
          </p:cNvSpPr>
          <p:nvPr>
            <p:ph type="sldNum" sz="quarter" idx="12"/>
          </p:nvPr>
        </p:nvSpPr>
        <p:spPr/>
        <p:txBody>
          <a:bodyPr/>
          <a:lstStyle/>
          <a:p>
            <a:pPr>
              <a:defRPr/>
            </a:pPr>
            <a:fld id="{56DBF5B9-6568-49B3-8312-0AD424538FAB}" type="slidenum">
              <a:rPr lang="zh-CN" altLang="en-US" smtClean="0"/>
              <a:pPr>
                <a:defRPr/>
              </a:pPr>
              <a:t>8</a:t>
            </a:fld>
            <a:endParaRPr lang="zh-CN" altLang="en-US"/>
          </a:p>
        </p:txBody>
      </p:sp>
    </p:spTree>
    <p:extLst>
      <p:ext uri="{BB962C8B-B14F-4D97-AF65-F5344CB8AC3E}">
        <p14:creationId xmlns:p14="http://schemas.microsoft.com/office/powerpoint/2010/main" val="168879721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15553</TotalTime>
  <Words>811</Words>
  <Application>Microsoft Office PowerPoint</Application>
  <PresentationFormat>On-screen Show (4:3)</PresentationFormat>
  <Paragraphs>93</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主题</vt:lpstr>
      <vt:lpstr>Proposals on completion of OTA TRP/TRS WI</vt:lpstr>
      <vt:lpstr>Background</vt:lpstr>
      <vt:lpstr>Requirements derivation (1/4)</vt:lpstr>
      <vt:lpstr>Requirements derivation (2/4)</vt:lpstr>
      <vt:lpstr>Requirements derivation (3/4)</vt:lpstr>
      <vt:lpstr>Requirements derivation (4/4)</vt:lpstr>
      <vt:lpstr>Next Steps</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simulation assumption for eMTC downlink demodulation performance</dc:title>
  <dc:creator>bxj (AG)</dc:creator>
  <cp:keywords>CTPClassification=CTP_PUBLIC:VisualMarkings=</cp:keywords>
  <cp:lastModifiedBy>Paolo Goria</cp:lastModifiedBy>
  <cp:revision>553</cp:revision>
  <dcterms:created xsi:type="dcterms:W3CDTF">2016-04-12T20:58:18Z</dcterms:created>
  <dcterms:modified xsi:type="dcterms:W3CDTF">2017-05-19T04:50:41Z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(3)DLo9HkvC3yY/Xy8r03PqJp9TX88XxETegBF9ewcX5jPQtbYUbRtHsCX7h/BCuCUtIEIZ0iPe
0LMW/oV7eAPGqTTYi6ddNaF6clMTU/HlAc/fHHy7XOTgVhBZTEUJxohQTLzhanWXhu2WCf8x
qmOeNVSimdcIybobjArl3LxYVXTyLMZZUq/rYsMIsWvCujsBKk45MWyfZ6/tc/XM30n/yZBo
aizk8TlCdSzRGisPI7</vt:lpwstr>
  </property>
  <property fmtid="{D5CDD505-2E9C-101B-9397-08002B2CF9AE}" pid="3" name="_2015_ms_pID_7253431">
    <vt:lpwstr>RP7bxxUd00Cblz5xBlm4xnRLyH6mjuLJVfOxwd9rzff1l0B6JM8Geu
gAwSdpi8tbNxmROQcYseKdGlB44hI2/JZmdIDlw/jBhaVqixsZ7C7e2fEABtJLRcrW2Mw8vA
zhQ2PbnAd6jmUkjQ2VOT6nEZksQC90wKEQCjzWvx1549EWlHBnpw6SBKRVhGcTTZL+ZsXFad
PPqFWT3i09fimpuZT3LG1f7/QtBh0IWpWAl3</vt:lpwstr>
  </property>
  <property fmtid="{D5CDD505-2E9C-101B-9397-08002B2CF9AE}" pid="4" name="_2015_ms_pID_7253432">
    <vt:lpwstr>UCnXK11tINg2/enhd63zDopqkKr4je24vhQZ
FENOiF9z3D5E48p3E3faj6j+BaZ2pktVmOkHLaS/nqAVuFEulc5k6FxkM0gHR8gjT/Elz5I5
Y+cv2eJ2pyasjOkg5K+mGg==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y fmtid="{D5CDD505-2E9C-101B-9397-08002B2CF9AE}" pid="9" name="TitusGUID">
    <vt:lpwstr>7ae9abdc-947a-4699-bc5a-913cc8dc90e2</vt:lpwstr>
  </property>
  <property fmtid="{D5CDD505-2E9C-101B-9397-08002B2CF9AE}" pid="10" name="CTP_TimeStamp">
    <vt:lpwstr>2016-11-19 00:27:52Z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CTP_PUBLIC</vt:lpwstr>
  </property>
</Properties>
</file>