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6" r:id="rId3"/>
    <p:sldId id="267" r:id="rId4"/>
    <p:sldId id="265" r:id="rId5"/>
    <p:sldId id="26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445492-F328-421D-997C-FD8F09562045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741148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altLang="ja-JP" b="1" dirty="0"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b="1" dirty="0" smtClean="0">
                <a:ea typeface="Meiryo UI" pitchFamily="50" charset="-128"/>
                <a:cs typeface="Meiryo UI" pitchFamily="50" charset="-128"/>
              </a:rPr>
              <a:t>on high power UE for 3.5GHz</a:t>
            </a:r>
            <a:endParaRPr lang="ja-JP" altLang="en-US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Skyworks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</a:t>
            </a:r>
            <a:r>
              <a:rPr lang="en-US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r>
              <a:rPr lang="en-US" altLang="zh-CN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Broadcom, </a:t>
            </a:r>
            <a:r>
              <a:rPr lang="en-GB" altLang="zh-CN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MediaTek</a:t>
            </a:r>
            <a:r>
              <a:rPr lang="en-US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Vodafone, CATT, </a:t>
            </a:r>
            <a:r>
              <a:rPr lang="en-GB" altLang="zh-CN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HiSilicon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ZTE </a:t>
            </a:r>
            <a:endParaRPr lang="en-US" altLang="ja-JP" b="1" dirty="0" smtClean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6" name="正方形/長方形 4"/>
          <p:cNvSpPr/>
          <p:nvPr/>
        </p:nvSpPr>
        <p:spPr>
          <a:xfrm>
            <a:off x="5796136" y="332656"/>
            <a:ext cx="30673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R4-1706068</a:t>
            </a:r>
            <a:endParaRPr lang="en-US" altLang="ja-JP" b="1" dirty="0"/>
          </a:p>
          <a:p>
            <a:r>
              <a:rPr lang="en-US" altLang="ja-JP" b="1" dirty="0"/>
              <a:t>Agenda : </a:t>
            </a:r>
            <a:r>
              <a:rPr lang="en-US" altLang="ja-JP" b="1" dirty="0" smtClean="0"/>
              <a:t>10.4.3.1 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7" name="テキスト ボックス 3"/>
          <p:cNvSpPr txBox="1"/>
          <p:nvPr/>
        </p:nvSpPr>
        <p:spPr>
          <a:xfrm>
            <a:off x="229520" y="548680"/>
            <a:ext cx="37664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TSG-RAN WG4 RAN4 #83</a:t>
            </a:r>
          </a:p>
          <a:p>
            <a:r>
              <a:rPr lang="en-GB" b="1" dirty="0"/>
              <a:t>Hangzhou, China, May </a:t>
            </a:r>
            <a:r>
              <a:rPr lang="en-GB" b="1" dirty="0" smtClean="0"/>
              <a:t>15</a:t>
            </a:r>
            <a:r>
              <a:rPr lang="en-GB" b="1" baseline="30000" dirty="0" smtClean="0"/>
              <a:t>th</a:t>
            </a:r>
            <a:r>
              <a:rPr lang="en-GB" b="1" dirty="0" smtClean="0"/>
              <a:t>-19</a:t>
            </a:r>
            <a:r>
              <a:rPr lang="en-GB" b="1" baseline="30000" dirty="0" smtClean="0"/>
              <a:t>th</a:t>
            </a:r>
            <a:r>
              <a:rPr lang="en-GB" b="1" dirty="0"/>
              <a:t>, 2017</a:t>
            </a:r>
            <a:endParaRPr lang="en-US" b="1" i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Background 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>
              <a:buNone/>
            </a:pPr>
            <a:r>
              <a:rPr lang="en-GB" altLang="zh-CN" sz="2800" dirty="0" smtClean="0"/>
              <a:t>    Operators </a:t>
            </a:r>
            <a:r>
              <a:rPr lang="en-GB" altLang="zh-CN" sz="2800" dirty="0" smtClean="0"/>
              <a:t>have a clear and high priority to use power class 2 (PC2) UE for 3.5GHz NR in Rel-15</a:t>
            </a:r>
          </a:p>
          <a:p>
            <a:pPr algn="just">
              <a:buNone/>
            </a:pPr>
            <a:r>
              <a:rPr lang="en-GB" altLang="zh-CN" sz="2800" dirty="0" smtClean="0"/>
              <a:t>    Additionally, it is recognised that some countries have </a:t>
            </a:r>
            <a:r>
              <a:rPr lang="en-US" altLang="zh-CN" sz="2800" dirty="0" smtClean="0"/>
              <a:t>regulatory </a:t>
            </a:r>
            <a:r>
              <a:rPr lang="en-GB" altLang="zh-CN" sz="2800" dirty="0" smtClean="0"/>
              <a:t>limit on using PC2 UE</a:t>
            </a:r>
          </a:p>
          <a:p>
            <a:pPr algn="just">
              <a:buNone/>
            </a:pPr>
            <a:r>
              <a:rPr lang="en-US" altLang="zh-CN" sz="2800" dirty="0" smtClean="0"/>
              <a:t>    In light of the above two considerations, this WF aims to accommodate different operator demands </a:t>
            </a:r>
            <a:endParaRPr lang="en-US" altLang="zh-CN" sz="28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sz="2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Agreements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251520" y="1412776"/>
            <a:ext cx="8301608" cy="51167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GB" altLang="zh-CN" sz="2800" b="1" i="1" dirty="0" smtClean="0"/>
              <a:t>It </a:t>
            </a:r>
            <a:r>
              <a:rPr lang="en-GB" altLang="zh-CN" sz="2800" b="1" i="1" dirty="0"/>
              <a:t>is proposed to specify both PC2 and PC3 UE for 3.5GHz </a:t>
            </a:r>
            <a:r>
              <a:rPr lang="en-GB" altLang="zh-CN" sz="2800" b="1" i="1" dirty="0" smtClean="0"/>
              <a:t>NR frequency </a:t>
            </a:r>
            <a:r>
              <a:rPr lang="en-GB" altLang="zh-CN" sz="2800" b="1" i="1" dirty="0"/>
              <a:t>range in Rel-15 to accommodate different operator demands</a:t>
            </a:r>
            <a:endParaRPr lang="zh-CN" altLang="zh-CN" sz="2800" b="1" i="1" dirty="0"/>
          </a:p>
          <a:p>
            <a:pPr marL="342900" indent="-342900" algn="just">
              <a:spcBef>
                <a:spcPct val="20000"/>
              </a:spcBef>
              <a:buFont typeface="Arial" pitchFamily="34" charset="0"/>
              <a:buChar char="•"/>
            </a:pPr>
            <a:endParaRPr lang="en-GB" altLang="zh-CN" sz="2800" b="1" i="1" dirty="0" smtClean="0"/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endParaRPr lang="en-US" altLang="ja-JP" sz="2800" dirty="0" smtClean="0"/>
          </a:p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</a:pPr>
            <a:r>
              <a:rPr lang="en-US" altLang="ja-JP" sz="2800" b="1" i="1" dirty="0" smtClean="0"/>
              <a:t>The high power UE (PC2 UE) specific work plan in Rel-15 is</a:t>
            </a:r>
            <a:r>
              <a:rPr lang="en-US" altLang="zh-CN" sz="2800" b="1" i="1" dirty="0" smtClean="0"/>
              <a:t> shown</a:t>
            </a:r>
            <a:r>
              <a:rPr lang="en-US" altLang="ja-JP" sz="2800" b="1" i="1" dirty="0" smtClean="0"/>
              <a:t> in slide 3</a:t>
            </a:r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sz="4000" dirty="0" smtClean="0"/>
              <a:t>Work plan for 3.5GHz HPUE 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12" name="流程图: 摘录 11"/>
          <p:cNvSpPr/>
          <p:nvPr/>
        </p:nvSpPr>
        <p:spPr>
          <a:xfrm>
            <a:off x="503040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431032" y="182154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83</a:t>
            </a:r>
            <a:endParaRPr lang="zh-CN" altLang="en-US" dirty="0"/>
          </a:p>
        </p:txBody>
      </p:sp>
      <p:sp>
        <p:nvSpPr>
          <p:cNvPr id="15" name="流程图: 摘录 14"/>
          <p:cNvSpPr/>
          <p:nvPr/>
        </p:nvSpPr>
        <p:spPr>
          <a:xfrm>
            <a:off x="1727176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367136" y="182154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 </a:t>
            </a:r>
            <a:r>
              <a:rPr lang="en-US" altLang="zh-CN" b="1" dirty="0" smtClean="0">
                <a:solidFill>
                  <a:srgbClr val="C00000"/>
                </a:solidFill>
              </a:rPr>
              <a:t>NR#2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17" name="流程图: 摘录 16"/>
          <p:cNvSpPr/>
          <p:nvPr/>
        </p:nvSpPr>
        <p:spPr>
          <a:xfrm>
            <a:off x="3527376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3455368" y="1821542"/>
            <a:ext cx="5760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84</a:t>
            </a:r>
            <a:endParaRPr lang="zh-CN" altLang="en-US" sz="1600" dirty="0"/>
          </a:p>
        </p:txBody>
      </p:sp>
      <p:sp>
        <p:nvSpPr>
          <p:cNvPr id="20" name="TextBox 19"/>
          <p:cNvSpPr txBox="1"/>
          <p:nvPr/>
        </p:nvSpPr>
        <p:spPr>
          <a:xfrm>
            <a:off x="4103440" y="1821542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NR#3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21" name="流程图: 摘录 20"/>
          <p:cNvSpPr/>
          <p:nvPr/>
        </p:nvSpPr>
        <p:spPr>
          <a:xfrm>
            <a:off x="4319464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TextBox 21"/>
          <p:cNvSpPr txBox="1"/>
          <p:nvPr/>
        </p:nvSpPr>
        <p:spPr>
          <a:xfrm>
            <a:off x="5327576" y="1812250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84bis</a:t>
            </a:r>
            <a:endParaRPr lang="zh-CN" altLang="en-US" sz="1600" dirty="0"/>
          </a:p>
        </p:txBody>
      </p:sp>
      <p:sp>
        <p:nvSpPr>
          <p:cNvPr id="23" name="流程图: 摘录 22"/>
          <p:cNvSpPr/>
          <p:nvPr/>
        </p:nvSpPr>
        <p:spPr>
          <a:xfrm>
            <a:off x="5543600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流程图: 摘录 23"/>
          <p:cNvSpPr/>
          <p:nvPr/>
        </p:nvSpPr>
        <p:spPr>
          <a:xfrm>
            <a:off x="6263680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6047656" y="1812250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NR#4</a:t>
            </a:r>
            <a:endParaRPr lang="zh-CN" altLang="en-US" sz="1600" dirty="0"/>
          </a:p>
        </p:txBody>
      </p:sp>
      <p:sp>
        <p:nvSpPr>
          <p:cNvPr id="26" name="流程图: 摘录 25"/>
          <p:cNvSpPr/>
          <p:nvPr/>
        </p:nvSpPr>
        <p:spPr>
          <a:xfrm>
            <a:off x="6911752" y="1677526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6839744" y="1812250"/>
            <a:ext cx="648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85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29" name="燕尾形 28"/>
          <p:cNvSpPr/>
          <p:nvPr/>
        </p:nvSpPr>
        <p:spPr>
          <a:xfrm>
            <a:off x="-36512" y="2262882"/>
            <a:ext cx="1872208" cy="576064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79512" y="2334890"/>
            <a:ext cx="2052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Band Definition  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1" name="燕尾形 30"/>
          <p:cNvSpPr/>
          <p:nvPr/>
        </p:nvSpPr>
        <p:spPr>
          <a:xfrm>
            <a:off x="1943200" y="2838946"/>
            <a:ext cx="2592288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59224" y="283894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Deployment Scenarios &amp; Co-existence 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-180528" y="2190874"/>
            <a:ext cx="13681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6" name="燕尾形 35"/>
          <p:cNvSpPr/>
          <p:nvPr/>
        </p:nvSpPr>
        <p:spPr>
          <a:xfrm>
            <a:off x="4535488" y="3847058"/>
            <a:ext cx="2579944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23520" y="3848799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ACLR /MPR&amp; BS Blocking</a:t>
            </a:r>
            <a:r>
              <a:rPr lang="zh-CN" altLang="en-US" b="1" dirty="0" smtClean="0">
                <a:solidFill>
                  <a:schemeClr val="bg1"/>
                </a:solidFill>
              </a:rPr>
              <a:t> </a:t>
            </a:r>
            <a:r>
              <a:rPr lang="en-US" altLang="zh-CN" b="1" dirty="0" smtClean="0">
                <a:solidFill>
                  <a:schemeClr val="bg1"/>
                </a:solidFill>
              </a:rPr>
              <a:t>requirements</a:t>
            </a:r>
          </a:p>
        </p:txBody>
      </p:sp>
      <p:sp>
        <p:nvSpPr>
          <p:cNvPr id="45" name="燕尾形 44"/>
          <p:cNvSpPr/>
          <p:nvPr/>
        </p:nvSpPr>
        <p:spPr>
          <a:xfrm>
            <a:off x="5508104" y="4567138"/>
            <a:ext cx="2483768" cy="648072"/>
          </a:xfrm>
          <a:prstGeom prst="chevr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5868144" y="470186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</a:rPr>
              <a:t>SAR </a:t>
            </a:r>
            <a:r>
              <a:rPr lang="en-US" altLang="zh-CN" b="1" dirty="0" smtClean="0">
                <a:solidFill>
                  <a:schemeClr val="bg1"/>
                </a:solidFill>
              </a:rPr>
              <a:t>related issues</a:t>
            </a:r>
          </a:p>
        </p:txBody>
      </p:sp>
      <p:sp>
        <p:nvSpPr>
          <p:cNvPr id="49" name="Line 15"/>
          <p:cNvSpPr>
            <a:spLocks noChangeShapeType="1"/>
          </p:cNvSpPr>
          <p:nvPr/>
        </p:nvSpPr>
        <p:spPr bwMode="auto">
          <a:xfrm>
            <a:off x="1871191" y="1515418"/>
            <a:ext cx="1" cy="5112568"/>
          </a:xfrm>
          <a:prstGeom prst="line">
            <a:avLst/>
          </a:prstGeom>
          <a:noFill/>
          <a:ln w="317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/>
          </a:ln>
        </p:spPr>
        <p:txBody>
          <a:bodyPr wrap="none" lIns="28026" tIns="14013" rIns="28026" bIns="14013" anchor="ctr"/>
          <a:lstStyle/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+mn-lt"/>
              <a:ea typeface="宋体" charset="0"/>
            </a:endParaRPr>
          </a:p>
        </p:txBody>
      </p:sp>
      <p:sp>
        <p:nvSpPr>
          <p:cNvPr id="50" name="Line 15"/>
          <p:cNvSpPr>
            <a:spLocks noChangeShapeType="1"/>
          </p:cNvSpPr>
          <p:nvPr/>
        </p:nvSpPr>
        <p:spPr bwMode="auto">
          <a:xfrm flipH="1">
            <a:off x="4463480" y="1614810"/>
            <a:ext cx="0" cy="4968552"/>
          </a:xfrm>
          <a:prstGeom prst="line">
            <a:avLst/>
          </a:prstGeom>
          <a:noFill/>
          <a:ln w="317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/>
          </a:ln>
        </p:spPr>
        <p:txBody>
          <a:bodyPr wrap="none" lIns="28026" tIns="14013" rIns="28026" bIns="14013" anchor="ctr"/>
          <a:lstStyle/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+mn-lt"/>
              <a:ea typeface="宋体" charset="0"/>
            </a:endParaRPr>
          </a:p>
        </p:txBody>
      </p:sp>
      <p:sp>
        <p:nvSpPr>
          <p:cNvPr id="52" name="Line 15"/>
          <p:cNvSpPr>
            <a:spLocks noChangeShapeType="1"/>
          </p:cNvSpPr>
          <p:nvPr/>
        </p:nvSpPr>
        <p:spPr bwMode="auto">
          <a:xfrm flipH="1">
            <a:off x="7055768" y="1830834"/>
            <a:ext cx="1563" cy="4824536"/>
          </a:xfrm>
          <a:prstGeom prst="line">
            <a:avLst/>
          </a:prstGeom>
          <a:noFill/>
          <a:ln w="317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/>
          </a:ln>
        </p:spPr>
        <p:txBody>
          <a:bodyPr wrap="none" lIns="28026" tIns="14013" rIns="28026" bIns="14013" anchor="ctr"/>
          <a:lstStyle/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+mn-lt"/>
              <a:ea typeface="宋体" charset="0"/>
            </a:endParaRPr>
          </a:p>
        </p:txBody>
      </p:sp>
      <p:sp>
        <p:nvSpPr>
          <p:cNvPr id="53" name="Line 15"/>
          <p:cNvSpPr>
            <a:spLocks noChangeShapeType="1"/>
          </p:cNvSpPr>
          <p:nvPr/>
        </p:nvSpPr>
        <p:spPr bwMode="auto">
          <a:xfrm flipH="1">
            <a:off x="7991872" y="1758826"/>
            <a:ext cx="1563" cy="4824536"/>
          </a:xfrm>
          <a:prstGeom prst="line">
            <a:avLst/>
          </a:prstGeom>
          <a:noFill/>
          <a:ln w="317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/>
          </a:ln>
        </p:spPr>
        <p:txBody>
          <a:bodyPr wrap="none" lIns="28026" tIns="14013" rIns="28026" bIns="14013" anchor="ctr"/>
          <a:lstStyle/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+mn-lt"/>
              <a:ea typeface="宋体" charset="0"/>
            </a:endParaRPr>
          </a:p>
        </p:txBody>
      </p:sp>
      <p:graphicFrame>
        <p:nvGraphicFramePr>
          <p:cNvPr id="35" name="Table 1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48126596"/>
              </p:ext>
            </p:extLst>
          </p:nvPr>
        </p:nvGraphicFramePr>
        <p:xfrm>
          <a:off x="72008" y="1038746"/>
          <a:ext cx="8999984" cy="50405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0160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016000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  <a:gridCol w="871984"/>
              </a:tblGrid>
              <a:tr h="504056"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2017.05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2017.06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2017.07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2017.08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2017.09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2017.10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2017.11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2017.12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600" dirty="0" smtClean="0">
                          <a:solidFill>
                            <a:schemeClr val="bg1"/>
                          </a:solidFill>
                        </a:rPr>
                        <a:t>2018.03</a:t>
                      </a:r>
                      <a:endParaRPr lang="zh-CN" alt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 marT="60960" marB="60960"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8" name="流程图: 摘录 37"/>
          <p:cNvSpPr/>
          <p:nvPr/>
        </p:nvSpPr>
        <p:spPr>
          <a:xfrm>
            <a:off x="7847856" y="1686818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7380312" y="1821542"/>
            <a:ext cx="12241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RAN#78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-108520" y="3054970"/>
            <a:ext cx="233975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 3.5GHz Band Definition</a:t>
            </a:r>
          </a:p>
          <a:p>
            <a:r>
              <a:rPr lang="en-US" altLang="zh-CN" sz="1600" dirty="0" smtClean="0"/>
              <a:t>  (RAN4#83) </a:t>
            </a:r>
          </a:p>
          <a:p>
            <a:endParaRPr lang="en-US" altLang="zh-CN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 UE Ref architecture</a:t>
            </a:r>
          </a:p>
          <a:p>
            <a:r>
              <a:rPr lang="en-US" altLang="zh-CN" sz="1600" dirty="0" smtClean="0"/>
              <a:t>  (RAN4#83-NR #2) </a:t>
            </a:r>
            <a:endParaRPr lang="zh-CN" altLang="en-US" sz="1600" dirty="0"/>
          </a:p>
        </p:txBody>
      </p:sp>
      <p:sp>
        <p:nvSpPr>
          <p:cNvPr id="41" name="TextBox 40"/>
          <p:cNvSpPr txBox="1"/>
          <p:nvPr/>
        </p:nvSpPr>
        <p:spPr>
          <a:xfrm>
            <a:off x="1907704" y="3415010"/>
            <a:ext cx="266429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 Discuss the feasibility to reuse LTE B41 PC2 co-existence results</a:t>
            </a:r>
          </a:p>
          <a:p>
            <a:pPr>
              <a:buFont typeface="Arial" pitchFamily="34" charset="0"/>
              <a:buChar char="•"/>
            </a:pPr>
            <a:endParaRPr lang="en-US" altLang="zh-CN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If it is reused, the discussion could be completed in RAN4#84</a:t>
            </a:r>
          </a:p>
          <a:p>
            <a:pPr>
              <a:buFont typeface="Arial" pitchFamily="34" charset="0"/>
              <a:buChar char="•"/>
            </a:pPr>
            <a:endParaRPr lang="en-US" altLang="zh-CN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The completion time depends on RAN4 progress/agreement. (Potential completion time: (NR#2-NR#3 or NR#2-#84))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4751512" y="2550914"/>
            <a:ext cx="25202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ALCR/MPR  requirements</a:t>
            </a:r>
          </a:p>
          <a:p>
            <a:pPr>
              <a:buFont typeface="Arial" pitchFamily="34" charset="0"/>
              <a:buChar char="•"/>
            </a:pPr>
            <a:endParaRPr lang="en-US" altLang="zh-CN" sz="1600" dirty="0" smtClean="0"/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BS Blocking requirements</a:t>
            </a:r>
          </a:p>
          <a:p>
            <a:r>
              <a:rPr lang="en-US" altLang="zh-CN" sz="1600" dirty="0" smtClean="0"/>
              <a:t> (NR#3-RAN4#85)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652120" y="5143202"/>
            <a:ext cx="3491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Discuss constraints on the applicable frame structure considering UL duty cycle 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600" dirty="0" smtClean="0"/>
              <a:t>Depend </a:t>
            </a:r>
            <a:r>
              <a:rPr lang="en-US" altLang="zh-CN" sz="1600" dirty="0" smtClean="0"/>
              <a:t>on RAN1 frame structure progress</a:t>
            </a:r>
          </a:p>
          <a:p>
            <a:r>
              <a:rPr lang="en-US" altLang="zh-CN" sz="1600" dirty="0" smtClean="0"/>
              <a:t>  (RAN4#84b-RAN#78 or RAN#79)</a:t>
            </a:r>
          </a:p>
        </p:txBody>
      </p:sp>
      <p:sp>
        <p:nvSpPr>
          <p:cNvPr id="47" name="燕尾形 46"/>
          <p:cNvSpPr/>
          <p:nvPr/>
        </p:nvSpPr>
        <p:spPr>
          <a:xfrm>
            <a:off x="7775848" y="4567138"/>
            <a:ext cx="1080120" cy="648072"/>
          </a:xfrm>
          <a:prstGeom prst="chevron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316416" y="1830834"/>
            <a:ext cx="9557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</a:rPr>
              <a:t>RAN#79</a:t>
            </a:r>
            <a:endParaRPr lang="zh-CN" altLang="en-US" sz="1600" b="1" dirty="0">
              <a:solidFill>
                <a:srgbClr val="C00000"/>
              </a:solidFill>
            </a:endParaRPr>
          </a:p>
        </p:txBody>
      </p:sp>
      <p:sp>
        <p:nvSpPr>
          <p:cNvPr id="48" name="流程图: 摘录 47"/>
          <p:cNvSpPr/>
          <p:nvPr/>
        </p:nvSpPr>
        <p:spPr>
          <a:xfrm>
            <a:off x="8748464" y="1686818"/>
            <a:ext cx="216024" cy="144016"/>
          </a:xfrm>
          <a:prstGeom prst="flowChartExtra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Line 15"/>
          <p:cNvSpPr>
            <a:spLocks noChangeShapeType="1"/>
          </p:cNvSpPr>
          <p:nvPr/>
        </p:nvSpPr>
        <p:spPr bwMode="auto">
          <a:xfrm flipH="1">
            <a:off x="8890917" y="1803450"/>
            <a:ext cx="1563" cy="4824536"/>
          </a:xfrm>
          <a:prstGeom prst="line">
            <a:avLst/>
          </a:prstGeom>
          <a:noFill/>
          <a:ln w="31750" cap="rnd">
            <a:solidFill>
              <a:schemeClr val="tx1">
                <a:lumMod val="50000"/>
                <a:lumOff val="50000"/>
              </a:schemeClr>
            </a:solidFill>
            <a:prstDash val="sysDot"/>
            <a:round/>
            <a:headEnd/>
            <a:tailEnd/>
          </a:ln>
        </p:spPr>
        <p:txBody>
          <a:bodyPr wrap="none" lIns="28026" tIns="14013" rIns="28026" bIns="14013" anchor="ctr"/>
          <a:lstStyle/>
          <a:p>
            <a:pPr>
              <a:defRPr/>
            </a:pPr>
            <a:endParaRPr lang="zh-CN" altLang="en-US" sz="1400" dirty="0">
              <a:solidFill>
                <a:schemeClr val="bg1"/>
              </a:solidFill>
              <a:latin typeface="+mn-lt"/>
              <a:ea typeface="宋体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404664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References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395536" y="1916832"/>
            <a:ext cx="8352928" cy="4032447"/>
          </a:xfrm>
        </p:spPr>
        <p:txBody>
          <a:bodyPr>
            <a:normAutofit/>
          </a:bodyPr>
          <a:lstStyle/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[1] R4-</a:t>
            </a:r>
            <a:r>
              <a:rPr lang="en-GB" altLang="zh-CN" sz="1600" b="1" dirty="0" smtClean="0"/>
              <a:t>1700977</a:t>
            </a:r>
            <a:r>
              <a:rPr lang="en-US" altLang="ja-JP" sz="1600" b="1" dirty="0" smtClean="0"/>
              <a:t> </a:t>
            </a:r>
            <a:r>
              <a:rPr lang="en-GB" altLang="zh-CN" sz="1600" dirty="0" smtClean="0"/>
              <a:t>Discussion on High power UE for 3.5GHz 5G NR</a:t>
            </a:r>
            <a:r>
              <a:rPr lang="en-US" altLang="zh-CN" sz="1600" dirty="0" smtClean="0"/>
              <a:t>         </a:t>
            </a:r>
            <a:r>
              <a:rPr lang="en-US" altLang="ja-JP" sz="1600" dirty="0" smtClean="0"/>
              <a:t>CMCC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[2] R4-</a:t>
            </a:r>
            <a:r>
              <a:rPr lang="en-GB" altLang="zh-CN" sz="1600" b="1" dirty="0" smtClean="0"/>
              <a:t>1700978</a:t>
            </a:r>
            <a:r>
              <a:rPr lang="en-US" altLang="ja-JP" sz="1600" b="1" dirty="0" smtClean="0"/>
              <a:t> </a:t>
            </a:r>
            <a:r>
              <a:rPr lang="en-GB" altLang="zh-CN" sz="1600" dirty="0" smtClean="0"/>
              <a:t>Feasibility of harmonized TDD band in 3.3-4.2 GHz    CMCC</a:t>
            </a:r>
            <a:r>
              <a:rPr lang="en-US" altLang="ja-JP" sz="1600" b="1" dirty="0" smtClean="0"/>
              <a:t>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[3] R4-1703312 </a:t>
            </a:r>
            <a:r>
              <a:rPr lang="zh-CN" altLang="zh-CN" sz="1600" dirty="0" smtClean="0"/>
              <a:t> </a:t>
            </a:r>
            <a:r>
              <a:rPr lang="en-GB" altLang="zh-CN" sz="1600" dirty="0" smtClean="0"/>
              <a:t>UE enhancement for 5G NR in 3.5GHz                         CMCC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[4] </a:t>
            </a:r>
            <a:r>
              <a:rPr lang="en-US" altLang="zh-CN" sz="1600" b="1" dirty="0" smtClean="0"/>
              <a:t>R4-1703337 </a:t>
            </a:r>
            <a:r>
              <a:rPr lang="en-US" altLang="zh-CN" sz="1600" dirty="0" smtClean="0"/>
              <a:t>Discussion on feasibility of NR band in 3.3-4.2GHz     CMCC</a:t>
            </a:r>
            <a:endParaRPr lang="en-US" altLang="ja-JP" sz="1600" dirty="0" smtClean="0"/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[5] R4-1703336 </a:t>
            </a:r>
            <a:r>
              <a:rPr lang="en-GB" altLang="zh-CN" sz="1600" dirty="0" smtClean="0"/>
              <a:t>Discussion on the potential solutions for 3.5GHz 5G NR HPUE</a:t>
            </a:r>
            <a:r>
              <a:rPr lang="en-US" altLang="ja-JP" sz="1600" dirty="0" smtClean="0"/>
              <a:t>	CMCC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[6] R4-1705235 </a:t>
            </a:r>
            <a:r>
              <a:rPr lang="en-GB" altLang="zh-CN" sz="1600" dirty="0" smtClean="0"/>
              <a:t>Discussion on NR band definition for 3.3-4.2 GHz</a:t>
            </a:r>
            <a:r>
              <a:rPr lang="en-US" altLang="ja-JP" sz="1600" dirty="0" smtClean="0"/>
              <a:t>	CMCC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[7] R4-</a:t>
            </a:r>
            <a:r>
              <a:rPr lang="en-GB" altLang="zh-CN" sz="1600" b="1" dirty="0" smtClean="0"/>
              <a:t>1705244</a:t>
            </a:r>
            <a:r>
              <a:rPr lang="en-US" altLang="ja-JP" sz="1600" b="1" dirty="0" smtClean="0"/>
              <a:t> </a:t>
            </a:r>
            <a:r>
              <a:rPr lang="en-GB" altLang="zh-CN" sz="1600" dirty="0" smtClean="0"/>
              <a:t>Considerations on 3.5GHz NR RF issues</a:t>
            </a:r>
            <a:r>
              <a:rPr lang="en-US" altLang="ja-JP" sz="1600" dirty="0" smtClean="0"/>
              <a:t>	                    CMCC</a:t>
            </a:r>
            <a:endParaRPr lang="en-GB" altLang="zh-CN" sz="1600" dirty="0" smtClean="0"/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GB" altLang="ja-JP" sz="1600" b="1" dirty="0" smtClean="0"/>
              <a:t>[8] </a:t>
            </a:r>
            <a:r>
              <a:rPr lang="en-US" altLang="zh-CN" sz="1600" b="1" dirty="0" smtClean="0"/>
              <a:t>R4-1705167 </a:t>
            </a:r>
            <a:r>
              <a:rPr lang="en-US" altLang="zh-CN" sz="1600" dirty="0" smtClean="0"/>
              <a:t>Consideration on power class 2 UE for 3.5GHz China Telecom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zh-CN" sz="1600" b="1" dirty="0" smtClean="0"/>
              <a:t>[9] R4-1705166 </a:t>
            </a:r>
            <a:r>
              <a:rPr lang="en-US" altLang="zh-CN" sz="1600" dirty="0" smtClean="0"/>
              <a:t>Consideration on NR band definition for 3.3-4.2GHz China Telecom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1600" b="1" dirty="0" smtClean="0"/>
              <a:t>[10]</a:t>
            </a:r>
            <a:r>
              <a:rPr lang="en-GB" altLang="zh-CN" sz="1600" b="1" dirty="0" smtClean="0"/>
              <a:t> R4-1705509 </a:t>
            </a:r>
            <a:r>
              <a:rPr lang="en-GB" altLang="zh-CN" sz="1600" dirty="0" smtClean="0"/>
              <a:t>Power Class Definition for Sub-6GHz NR       Skyworks Solutions, Inc.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GB" altLang="ja-JP" sz="1600" b="1" dirty="0" smtClean="0"/>
              <a:t>[11] </a:t>
            </a:r>
            <a:r>
              <a:rPr lang="en-GB" altLang="zh-CN" sz="1600" b="1" dirty="0" smtClean="0"/>
              <a:t>R4-1705670 </a:t>
            </a:r>
            <a:r>
              <a:rPr lang="en-GB" altLang="zh-CN" sz="1600" dirty="0" smtClean="0"/>
              <a:t>Justification for Two Sub-band Approach for 3.3-4.2GHz NR Frequency Range                                                                                                  Skyworks Solutions, Inc.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GB" altLang="ja-JP" sz="1600" b="1" dirty="0" smtClean="0"/>
              <a:t>[12] R4-1703489</a:t>
            </a:r>
            <a:r>
              <a:rPr lang="en-GB" altLang="ja-JP" sz="1600" dirty="0" smtClean="0"/>
              <a:t> </a:t>
            </a:r>
            <a:r>
              <a:rPr lang="en-US" altLang="zh-CN" sz="1600" dirty="0" smtClean="0"/>
              <a:t>Consideration of UL coverage enhancement for NR UE   </a:t>
            </a:r>
            <a:r>
              <a:rPr lang="en-GB" altLang="zh-CN" sz="1600" dirty="0" err="1" smtClean="0"/>
              <a:t>MediaTek</a:t>
            </a:r>
            <a:r>
              <a:rPr lang="en-GB" altLang="zh-CN" sz="1600" dirty="0" smtClean="0"/>
              <a:t> Inc.</a:t>
            </a:r>
            <a:endParaRPr lang="en-US" altLang="ja-JP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323064738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585</TotalTime>
  <Words>275</Words>
  <Application>Microsoft Office PowerPoint</Application>
  <PresentationFormat>全屏显示(4:3)</PresentationFormat>
  <Paragraphs>72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WF on high power UE for 3.5GHz</vt:lpstr>
      <vt:lpstr>Background </vt:lpstr>
      <vt:lpstr>Agreements</vt:lpstr>
      <vt:lpstr>Work plan for 3.5GHz HPUE 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cmri</cp:lastModifiedBy>
  <cp:revision>82</cp:revision>
  <dcterms:created xsi:type="dcterms:W3CDTF">2017-05-16T10:48:23Z</dcterms:created>
  <dcterms:modified xsi:type="dcterms:W3CDTF">2017-05-19T03:57:03Z</dcterms:modified>
</cp:coreProperties>
</file>