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mmW</a:t>
            </a:r>
            <a:r>
              <a:rPr lang="en-US" dirty="0"/>
              <a:t> ACLR and ACS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Qualcomm Incorporated, Huawei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R4-1706063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#83</a:t>
            </a:r>
          </a:p>
          <a:p>
            <a:r>
              <a:rPr lang="en-GB" b="1" dirty="0"/>
              <a:t>Hangzhou, China, May 25</a:t>
            </a:r>
            <a:r>
              <a:rPr lang="en-GB" b="1" baseline="30000" dirty="0"/>
              <a:t>th</a:t>
            </a:r>
            <a:r>
              <a:rPr lang="en-GB" b="1" dirty="0"/>
              <a:t>-19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NR SI, RAN4 conducted adjacent channel coexistence study for NR </a:t>
            </a:r>
            <a:r>
              <a:rPr lang="en-US" dirty="0" err="1"/>
              <a:t>mmW</a:t>
            </a:r>
            <a:r>
              <a:rPr lang="en-US" dirty="0"/>
              <a:t> with the following conclusions captured in TR 38.802: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37550"/>
              </p:ext>
            </p:extLst>
          </p:nvPr>
        </p:nvGraphicFramePr>
        <p:xfrm>
          <a:off x="2922103" y="3193077"/>
          <a:ext cx="5504621" cy="2506980"/>
        </p:xfrm>
        <a:graphic>
          <a:graphicData uri="http://schemas.openxmlformats.org/drawingml/2006/table">
            <a:tbl>
              <a:tblPr/>
              <a:tblGrid>
                <a:gridCol w="1992824">
                  <a:extLst>
                    <a:ext uri="{9D8B030D-6E8A-4147-A177-3AD203B41FA5}">
                      <a16:colId xmlns:a16="http://schemas.microsoft.com/office/drawing/2014/main" val="2932216047"/>
                    </a:ext>
                  </a:extLst>
                </a:gridCol>
                <a:gridCol w="1170599">
                  <a:extLst>
                    <a:ext uri="{9D8B030D-6E8A-4147-A177-3AD203B41FA5}">
                      <a16:colId xmlns:a16="http://schemas.microsoft.com/office/drawing/2014/main" val="508597040"/>
                    </a:ext>
                  </a:extLst>
                </a:gridCol>
                <a:gridCol w="1170599">
                  <a:extLst>
                    <a:ext uri="{9D8B030D-6E8A-4147-A177-3AD203B41FA5}">
                      <a16:colId xmlns:a16="http://schemas.microsoft.com/office/drawing/2014/main" val="1100680042"/>
                    </a:ext>
                  </a:extLst>
                </a:gridCol>
                <a:gridCol w="1170599">
                  <a:extLst>
                    <a:ext uri="{9D8B030D-6E8A-4147-A177-3AD203B41FA5}">
                      <a16:colId xmlns:a16="http://schemas.microsoft.com/office/drawing/2014/main" val="8607106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9486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30GHz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45GHz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70GHz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33226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 ACLR [dBc]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27.5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14730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 ACS [dBc]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35953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ACLR [dBc]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7704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ACS [dBc]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22.5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20.5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347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27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main assumptions under which the requirements were derived are the following:</a:t>
            </a:r>
          </a:p>
          <a:p>
            <a:pPr lvl="1"/>
            <a:r>
              <a:rPr lang="en-US" dirty="0"/>
              <a:t>Base Station operating in Indoor, Dense Urban and Urban Macro deployments with corresponding powers and antenna configurations</a:t>
            </a:r>
          </a:p>
          <a:p>
            <a:pPr lvl="1"/>
            <a:r>
              <a:rPr lang="en-US" dirty="0"/>
              <a:t>User Equipment (UE):</a:t>
            </a:r>
          </a:p>
          <a:p>
            <a:pPr lvl="2"/>
            <a:r>
              <a:rPr lang="en-US" sz="2400" dirty="0"/>
              <a:t>Conducted power: 23dBm</a:t>
            </a:r>
          </a:p>
          <a:p>
            <a:pPr lvl="2"/>
            <a:r>
              <a:rPr lang="en-US" sz="2400" dirty="0"/>
              <a:t>Maximum EIRP: 34dBm</a:t>
            </a:r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and UE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/>
              <a:t>BS ACLR</a:t>
            </a:r>
          </a:p>
          <a:p>
            <a:pPr lvl="1"/>
            <a:r>
              <a:rPr lang="en-US" b="1" dirty="0"/>
              <a:t>28dBc</a:t>
            </a:r>
            <a:r>
              <a:rPr lang="en-US" dirty="0"/>
              <a:t> for 30GHz frequency range</a:t>
            </a:r>
          </a:p>
          <a:p>
            <a:pPr lvl="1"/>
            <a:r>
              <a:rPr lang="en-US" b="1" dirty="0"/>
              <a:t>26dBc</a:t>
            </a:r>
            <a:r>
              <a:rPr lang="en-US" dirty="0"/>
              <a:t> for 45GHz frequency range</a:t>
            </a:r>
          </a:p>
          <a:p>
            <a:pPr lvl="1"/>
            <a:r>
              <a:rPr lang="en-US" dirty="0"/>
              <a:t>The </a:t>
            </a:r>
            <a:r>
              <a:rPr lang="en-US" b="1" dirty="0"/>
              <a:t>absolute limits for ACLR values </a:t>
            </a:r>
            <a:r>
              <a:rPr lang="en-US" dirty="0"/>
              <a:t>corresponding to different BS classes are FFS</a:t>
            </a:r>
          </a:p>
          <a:p>
            <a:r>
              <a:rPr lang="en-US" sz="3200" dirty="0"/>
              <a:t>UE ACLR</a:t>
            </a:r>
          </a:p>
          <a:p>
            <a:pPr lvl="1"/>
            <a:r>
              <a:rPr lang="en-US" b="1" dirty="0"/>
              <a:t>17dBc</a:t>
            </a:r>
            <a:r>
              <a:rPr lang="en-US" dirty="0"/>
              <a:t> for 30GHz frequency range</a:t>
            </a:r>
          </a:p>
          <a:p>
            <a:pPr lvl="1"/>
            <a:r>
              <a:rPr lang="en-US" b="1" dirty="0"/>
              <a:t>16dBc</a:t>
            </a:r>
            <a:r>
              <a:rPr lang="en-US" dirty="0"/>
              <a:t> for 45GHz frequency range</a:t>
            </a:r>
          </a:p>
          <a:p>
            <a:pPr lvl="1"/>
            <a:r>
              <a:rPr lang="en-US" dirty="0"/>
              <a:t>The above ACLR are meant for a UE power class corresponding to the UE assumptions described in slide 3</a:t>
            </a:r>
          </a:p>
          <a:p>
            <a:pPr lvl="1"/>
            <a:r>
              <a:rPr lang="en-US" dirty="0"/>
              <a:t>The </a:t>
            </a:r>
            <a:r>
              <a:rPr lang="en-US" b="1" dirty="0"/>
              <a:t>absolute limits for ACLR values </a:t>
            </a:r>
            <a:r>
              <a:rPr lang="en-US" dirty="0"/>
              <a:t>corresponding to low output power are FFS</a:t>
            </a:r>
          </a:p>
        </p:txBody>
      </p:sp>
    </p:spTree>
    <p:extLst>
      <p:ext uri="{BB962C8B-B14F-4D97-AF65-F5344CB8AC3E}">
        <p14:creationId xmlns:p14="http://schemas.microsoft.com/office/powerpoint/2010/main" val="52145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and UE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</a:t>
            </a:r>
            <a:r>
              <a:rPr lang="en-US" dirty="0" err="1"/>
              <a:t>mmW</a:t>
            </a:r>
            <a:r>
              <a:rPr lang="en-US" dirty="0"/>
              <a:t> specifications the bandwidths of wanted and unwanted signals are assumed to be the same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BS ACS:</a:t>
            </a:r>
          </a:p>
          <a:p>
            <a:pPr lvl="1"/>
            <a:r>
              <a:rPr lang="en-US" b="1" dirty="0"/>
              <a:t>24dBc</a:t>
            </a:r>
            <a:r>
              <a:rPr lang="en-US" dirty="0"/>
              <a:t> for 30GHz frequency range</a:t>
            </a:r>
          </a:p>
          <a:p>
            <a:pPr lvl="1"/>
            <a:r>
              <a:rPr lang="en-US" b="1" dirty="0"/>
              <a:t>23dBc</a:t>
            </a:r>
            <a:r>
              <a:rPr lang="en-US" dirty="0"/>
              <a:t> for 45GHz frequency range</a:t>
            </a:r>
          </a:p>
          <a:p>
            <a:pPr lvl="1"/>
            <a:endParaRPr lang="en-US" dirty="0"/>
          </a:p>
          <a:p>
            <a:r>
              <a:rPr lang="en-US" dirty="0"/>
              <a:t>UE ACS</a:t>
            </a:r>
          </a:p>
          <a:p>
            <a:pPr lvl="1"/>
            <a:r>
              <a:rPr lang="en-US" b="1" dirty="0"/>
              <a:t>23dBc</a:t>
            </a:r>
            <a:r>
              <a:rPr lang="en-US" dirty="0"/>
              <a:t> for 30GHz frequency range</a:t>
            </a:r>
          </a:p>
          <a:p>
            <a:pPr lvl="1"/>
            <a:r>
              <a:rPr lang="en-US" b="1" dirty="0"/>
              <a:t>22dBc</a:t>
            </a:r>
            <a:r>
              <a:rPr lang="en-US" dirty="0"/>
              <a:t> for 45GHz frequency range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28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260</Words>
  <Application>Microsoft Office PowerPoint</Application>
  <PresentationFormat>Widescreen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mmW ACLR and ACS</vt:lpstr>
      <vt:lpstr>Background information - 1</vt:lpstr>
      <vt:lpstr>Background information - 2</vt:lpstr>
      <vt:lpstr>Way forward on BS and UE ACLR</vt:lpstr>
      <vt:lpstr>Way forward on BS and UE ACS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mmW ACLR and ACS</dc:title>
  <dc:creator>Marco Papaleo</dc:creator>
  <cp:lastModifiedBy>Marco Papaleo</cp:lastModifiedBy>
  <cp:revision>20</cp:revision>
  <dcterms:created xsi:type="dcterms:W3CDTF">2017-05-16T04:27:47Z</dcterms:created>
  <dcterms:modified xsi:type="dcterms:W3CDTF">2017-05-19T02:11:21Z</dcterms:modified>
</cp:coreProperties>
</file>