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5" r:id="rId2"/>
    <p:sldMasterId id="2147484910" r:id="rId3"/>
  </p:sldMasterIdLst>
  <p:notesMasterIdLst>
    <p:notesMasterId r:id="rId8"/>
  </p:notesMasterIdLst>
  <p:sldIdLst>
    <p:sldId id="336" r:id="rId4"/>
    <p:sldId id="341" r:id="rId5"/>
    <p:sldId id="345" r:id="rId6"/>
    <p:sldId id="346" r:id="rId7"/>
  </p:sldIdLst>
  <p:sldSz cx="9144000" cy="6858000" type="screen4x3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FF"/>
    <a:srgbClr val="0000FF"/>
    <a:srgbClr val="FF0000"/>
    <a:srgbClr val="CCFFCC"/>
    <a:srgbClr val="FFCCFF"/>
    <a:srgbClr val="FFFFCC"/>
    <a:srgbClr val="FF99FF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14" autoAdjust="0"/>
    <p:restoredTop sz="94082" autoAdjust="0"/>
  </p:normalViewPr>
  <p:slideViewPr>
    <p:cSldViewPr>
      <p:cViewPr varScale="1">
        <p:scale>
          <a:sx n="87" d="100"/>
          <a:sy n="87" d="100"/>
        </p:scale>
        <p:origin x="-81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wrap="square" lIns="92236" tIns="46118" rIns="92236" bIns="46118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54450" y="0"/>
            <a:ext cx="2951163" cy="496888"/>
          </a:xfrm>
          <a:prstGeom prst="rect">
            <a:avLst/>
          </a:prstGeom>
        </p:spPr>
        <p:txBody>
          <a:bodyPr vert="horz" wrap="square" lIns="92236" tIns="46118" rIns="92236" bIns="46118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C1A25E89-462D-472B-9E08-313B36AEF70C}" type="datetimeFigureOut">
              <a:rPr lang="ja-JP" altLang="en-US"/>
              <a:pPr>
                <a:defRPr/>
              </a:pPr>
              <a:t>2017/5/19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72050" cy="37290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36" tIns="46118" rIns="92236" bIns="46118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9450" y="4721225"/>
            <a:ext cx="5448300" cy="4473575"/>
          </a:xfrm>
          <a:prstGeom prst="rect">
            <a:avLst/>
          </a:prstGeom>
        </p:spPr>
        <p:txBody>
          <a:bodyPr vert="horz" wrap="square" lIns="92236" tIns="46118" rIns="92236" bIns="46118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51163" cy="496887"/>
          </a:xfrm>
          <a:prstGeom prst="rect">
            <a:avLst/>
          </a:prstGeom>
        </p:spPr>
        <p:txBody>
          <a:bodyPr vert="horz" wrap="square" lIns="92236" tIns="46118" rIns="92236" bIns="46118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54450" y="9440863"/>
            <a:ext cx="2951163" cy="496887"/>
          </a:xfrm>
          <a:prstGeom prst="rect">
            <a:avLst/>
          </a:prstGeom>
        </p:spPr>
        <p:txBody>
          <a:bodyPr vert="horz" wrap="square" lIns="92236" tIns="46118" rIns="92236" bIns="46118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83640ABE-E120-4453-BF7D-003F9E28740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594973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01_corp_brandlogo_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07975"/>
            <a:ext cx="176371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107950" y="981075"/>
            <a:ext cx="8893175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6988" y="6591300"/>
            <a:ext cx="4124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1200">
                <a:solidFill>
                  <a:srgbClr val="808080"/>
                </a:solidFill>
              </a:rPr>
              <a:t>NTT DOCOMO, INC., Copyright 2017, All rights reserved.</a:t>
            </a:r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8805863" y="6597650"/>
            <a:ext cx="4460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fld id="{7C07F762-5C02-4C75-903E-C56DCE1CC5D1}" type="slidenum">
              <a:rPr lang="ja-JP" altLang="en-GB" sz="1200" smtClean="0">
                <a:solidFill>
                  <a:srgbClr val="808080"/>
                </a:solidFill>
              </a:rPr>
              <a:pPr eaLnBrk="1" hangingPunct="1">
                <a:defRPr/>
              </a:pPr>
              <a:t>‹#›</a:t>
            </a:fld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7405688" y="82550"/>
            <a:ext cx="1508125" cy="190500"/>
          </a:xfrm>
          <a:prstGeom prst="rect">
            <a:avLst/>
          </a:prstGeom>
          <a:noFill/>
          <a:ln w="127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ja-JP" sz="800" b="1">
                <a:solidFill>
                  <a:srgbClr val="C00000"/>
                </a:solidFill>
              </a:rPr>
              <a:t>NTT DOCOMO Confidential</a:t>
            </a:r>
            <a:endParaRPr lang="ja-JP" altLang="en-US" sz="800" b="1">
              <a:solidFill>
                <a:srgbClr val="C00000"/>
              </a:solidFill>
            </a:endParaRPr>
          </a:p>
        </p:txBody>
      </p:sp>
      <p:sp>
        <p:nvSpPr>
          <p:cNvPr id="81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HGP創英角ｺﾞｼｯｸUB" panose="020B0900000000000000" pitchFamily="50" charset="-128"/>
                <a:ea typeface="HGP創英角ｺﾞｼｯｸUB" panose="020B0900000000000000" pitchFamily="50" charset="-128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81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495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98715391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664534868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715125" y="115888"/>
            <a:ext cx="2178050" cy="6408737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79388" y="115888"/>
            <a:ext cx="6383337" cy="6408737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459325409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94025241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108380381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86120546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250825" y="1268413"/>
            <a:ext cx="4244975" cy="5256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244975" cy="5256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51403954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752221815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639118685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3750704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61448103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HGP創英角ｺﾞｼｯｸUB" panose="020B0900000000000000" pitchFamily="50" charset="-128"/>
                <a:ea typeface="HGP創英角ｺﾞｼｯｸUB" panose="020B0900000000000000" pitchFamily="50" charset="-128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1pPr>
            <a:lvl2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2pPr>
            <a:lvl3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3pPr>
            <a:lvl4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4pPr>
            <a:lvl5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52749182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846426052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836986160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715125" y="115888"/>
            <a:ext cx="2178050" cy="6408737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79388" y="115888"/>
            <a:ext cx="6383337" cy="6408737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286687042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388" y="115888"/>
            <a:ext cx="7129462" cy="865187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250825" y="1268413"/>
            <a:ext cx="4244975" cy="5256212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244975" cy="5256212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035675034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3C319-5131-43AF-A2A5-7AFB15C1AB41}" type="datetimeFigureOut">
              <a:rPr lang="ja-JP" altLang="en-US"/>
              <a:pPr>
                <a:defRPr/>
              </a:pPr>
              <a:t>2017/5/19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E51FE-B885-4FB0-83CA-B459FB27078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722687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F8E2A-FBAA-4895-A1B4-FDEE1DD8B3B7}" type="datetimeFigureOut">
              <a:rPr lang="ja-JP" altLang="en-US"/>
              <a:pPr>
                <a:defRPr/>
              </a:pPr>
              <a:t>2017/5/19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45B53-DDA0-4883-8366-7DFCDBEE0E5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749080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750E8-5919-41D8-8B5E-32D3A383FE4F}" type="datetimeFigureOut">
              <a:rPr lang="ja-JP" altLang="en-US"/>
              <a:pPr>
                <a:defRPr/>
              </a:pPr>
              <a:t>2017/5/19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23A95-ED18-4D21-B69A-4E90B33D1E5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1205658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37D06-D09D-43CE-8DE0-1CBD56B94E08}" type="datetimeFigureOut">
              <a:rPr lang="ja-JP" altLang="en-US"/>
              <a:pPr>
                <a:defRPr/>
              </a:pPr>
              <a:t>2017/5/19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6A4DD-1E3D-4050-A69B-DE4D9E2BAF95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275445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B014C-7FBB-4A5E-81CD-05806459EDEA}" type="datetimeFigureOut">
              <a:rPr lang="ja-JP" altLang="en-US"/>
              <a:pPr>
                <a:defRPr/>
              </a:pPr>
              <a:t>2017/5/19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142ED-093D-4885-8CDF-2008D6B0FF7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8685876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71EC4-A199-4576-B7A6-8BB65657304B}" type="datetimeFigureOut">
              <a:rPr lang="ja-JP" altLang="en-US"/>
              <a:pPr>
                <a:defRPr/>
              </a:pPr>
              <a:t>2017/5/19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A1611-351B-49F4-977A-904EF27ACFA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22246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33945866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D6434-AD2F-4505-BF0B-1786DD2B17F3}" type="datetimeFigureOut">
              <a:rPr lang="ja-JP" altLang="en-US"/>
              <a:pPr>
                <a:defRPr/>
              </a:pPr>
              <a:t>2017/5/19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1C771-36D0-46A7-B042-06B9FCE7075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0716641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E7656-4761-46C7-87A2-B26DC34E2FCB}" type="datetimeFigureOut">
              <a:rPr lang="ja-JP" altLang="en-US"/>
              <a:pPr>
                <a:defRPr/>
              </a:pPr>
              <a:t>2017/5/19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04B11-BF88-450B-8B33-00EDF30FC8E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0867601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354D2-E51F-4236-9C24-E2EE099AB305}" type="datetimeFigureOut">
              <a:rPr lang="ja-JP" altLang="en-US"/>
              <a:pPr>
                <a:defRPr/>
              </a:pPr>
              <a:t>2017/5/19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20E9B-23CC-4459-B3BC-5E0060772FC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141441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5BD83-12D1-4991-BE2E-C374316375FA}" type="datetimeFigureOut">
              <a:rPr lang="ja-JP" altLang="en-US"/>
              <a:pPr>
                <a:defRPr/>
              </a:pPr>
              <a:t>2017/5/19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257A3-8BD0-47F1-818B-47E880E70AF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9612464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7C0FA-E4F4-436C-B69A-DFFC17A25DD6}" type="datetimeFigureOut">
              <a:rPr lang="ja-JP" altLang="en-US"/>
              <a:pPr>
                <a:defRPr/>
              </a:pPr>
              <a:t>2017/5/19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5A9F9-3DC2-48D9-B203-FE1D5BB5C8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94794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250825" y="1143000"/>
            <a:ext cx="4244975" cy="5381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4244975" cy="5381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2160273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071833385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44596208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9486605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06812508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192347317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 descr="01_corp_brandlogo_S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07975"/>
            <a:ext cx="176371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Line 5"/>
          <p:cNvSpPr>
            <a:spLocks noChangeShapeType="1"/>
          </p:cNvSpPr>
          <p:nvPr/>
        </p:nvSpPr>
        <p:spPr bwMode="auto">
          <a:xfrm>
            <a:off x="107950" y="981075"/>
            <a:ext cx="8893175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028" name="Text Box 6"/>
          <p:cNvSpPr txBox="1">
            <a:spLocks noChangeArrowheads="1"/>
          </p:cNvSpPr>
          <p:nvPr/>
        </p:nvSpPr>
        <p:spPr bwMode="auto">
          <a:xfrm>
            <a:off x="26988" y="6591300"/>
            <a:ext cx="40767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1200">
                <a:solidFill>
                  <a:srgbClr val="808080"/>
                </a:solidFill>
              </a:rPr>
              <a:t>NTT DOCOMO, INC., Copyright 2017, All rights reserved.</a:t>
            </a:r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1029" name="Text Box 7"/>
          <p:cNvSpPr txBox="1">
            <a:spLocks noChangeArrowheads="1"/>
          </p:cNvSpPr>
          <p:nvPr/>
        </p:nvSpPr>
        <p:spPr bwMode="auto">
          <a:xfrm>
            <a:off x="8805863" y="6597650"/>
            <a:ext cx="4460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fld id="{2098DC62-1C1F-4BA1-B076-32DC2309346D}" type="slidenum">
              <a:rPr lang="ja-JP" altLang="en-GB" sz="1200" smtClean="0">
                <a:solidFill>
                  <a:srgbClr val="808080"/>
                </a:solidFill>
              </a:rPr>
              <a:pPr eaLnBrk="1" hangingPunct="1">
                <a:defRPr/>
              </a:pPr>
              <a:t>‹#›</a:t>
            </a:fld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10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115888"/>
            <a:ext cx="7129462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143000"/>
            <a:ext cx="8642350" cy="538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テキストの書式設定</a:t>
            </a:r>
          </a:p>
          <a:p>
            <a:pPr lvl="1"/>
            <a:r>
              <a:rPr lang="ja-JP" altLang="en-GB"/>
              <a:t>第 </a:t>
            </a:r>
            <a:r>
              <a:rPr lang="en-GB" altLang="ja-JP"/>
              <a:t>2 </a:t>
            </a:r>
            <a:r>
              <a:rPr lang="ja-JP" altLang="en-GB"/>
              <a:t>レベル</a:t>
            </a:r>
          </a:p>
          <a:p>
            <a:pPr lvl="2"/>
            <a:r>
              <a:rPr lang="ja-JP" altLang="en-GB"/>
              <a:t>第 </a:t>
            </a:r>
            <a:r>
              <a:rPr lang="en-GB" altLang="ja-JP"/>
              <a:t>3 </a:t>
            </a:r>
            <a:r>
              <a:rPr lang="ja-JP" altLang="en-GB"/>
              <a:t>レベル</a:t>
            </a:r>
          </a:p>
          <a:p>
            <a:pPr lvl="3"/>
            <a:r>
              <a:rPr lang="ja-JP" altLang="en-GB"/>
              <a:t>第 </a:t>
            </a:r>
            <a:r>
              <a:rPr lang="en-GB" altLang="ja-JP"/>
              <a:t>4 </a:t>
            </a:r>
            <a:r>
              <a:rPr lang="ja-JP" altLang="en-GB"/>
              <a:t>レベル</a:t>
            </a:r>
          </a:p>
          <a:p>
            <a:pPr lvl="4"/>
            <a:r>
              <a:rPr lang="ja-JP" altLang="en-GB"/>
              <a:t>第 </a:t>
            </a:r>
            <a:r>
              <a:rPr lang="en-GB" altLang="ja-JP"/>
              <a:t>5 </a:t>
            </a:r>
            <a:r>
              <a:rPr lang="ja-JP" altLang="en-GB"/>
              <a:t>レベル</a:t>
            </a:r>
          </a:p>
        </p:txBody>
      </p:sp>
      <p:sp>
        <p:nvSpPr>
          <p:cNvPr id="1032" name="Text Box 15"/>
          <p:cNvSpPr txBox="1">
            <a:spLocks noChangeArrowheads="1"/>
          </p:cNvSpPr>
          <p:nvPr/>
        </p:nvSpPr>
        <p:spPr bwMode="auto">
          <a:xfrm>
            <a:off x="7405688" y="88900"/>
            <a:ext cx="1508125" cy="190500"/>
          </a:xfrm>
          <a:prstGeom prst="rect">
            <a:avLst/>
          </a:prstGeom>
          <a:noFill/>
          <a:ln w="127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ja-JP" sz="800" b="1">
                <a:solidFill>
                  <a:srgbClr val="C00000"/>
                </a:solidFill>
              </a:rPr>
              <a:t>NTT DOCOMO Confidential</a:t>
            </a:r>
            <a:endParaRPr lang="ja-JP" altLang="en-US" sz="800" b="1">
              <a:solidFill>
                <a:srgbClr val="C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01" r:id="rId1"/>
    <p:sldLayoutId id="2147485168" r:id="rId2"/>
    <p:sldLayoutId id="2147485169" r:id="rId3"/>
    <p:sldLayoutId id="2147485170" r:id="rId4"/>
    <p:sldLayoutId id="2147485171" r:id="rId5"/>
    <p:sldLayoutId id="2147485172" r:id="rId6"/>
    <p:sldLayoutId id="2147485173" r:id="rId7"/>
    <p:sldLayoutId id="2147485174" r:id="rId8"/>
    <p:sldLayoutId id="2147485175" r:id="rId9"/>
    <p:sldLayoutId id="2147485176" r:id="rId10"/>
    <p:sldLayoutId id="2147485177" r:id="rId11"/>
  </p:sldLayoutIdLst>
  <p:transition spd="med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anose="020B0900000000000000" pitchFamily="50" charset="-128"/>
          <a:ea typeface="HGP創英角ｺﾞｼｯｸUB" panose="020B0900000000000000" pitchFamily="50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28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01_corp_brandlogo_S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07975"/>
            <a:ext cx="176371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Line 5"/>
          <p:cNvSpPr>
            <a:spLocks noChangeShapeType="1"/>
          </p:cNvSpPr>
          <p:nvPr/>
        </p:nvSpPr>
        <p:spPr bwMode="auto">
          <a:xfrm>
            <a:off x="107950" y="981075"/>
            <a:ext cx="8893175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26988" y="6591300"/>
            <a:ext cx="42100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1200">
                <a:solidFill>
                  <a:srgbClr val="808080"/>
                </a:solidFill>
              </a:rPr>
              <a:t>NTT DOCOMO, INC., Copyright 2011, All rights reserved.</a:t>
            </a:r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2053" name="Text Box 7"/>
          <p:cNvSpPr txBox="1">
            <a:spLocks noChangeArrowheads="1"/>
          </p:cNvSpPr>
          <p:nvPr/>
        </p:nvSpPr>
        <p:spPr bwMode="auto">
          <a:xfrm>
            <a:off x="8805863" y="6597650"/>
            <a:ext cx="4460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fld id="{4FEF9541-5778-4D09-A96D-95B93C3C123D}" type="slidenum">
              <a:rPr lang="ja-JP" altLang="en-GB" sz="1200" smtClean="0">
                <a:solidFill>
                  <a:srgbClr val="808080"/>
                </a:solidFill>
              </a:rPr>
              <a:pPr eaLnBrk="1" hangingPunct="1">
                <a:defRPr/>
              </a:pPr>
              <a:t>‹#›</a:t>
            </a:fld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20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115888"/>
            <a:ext cx="7129462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20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268413"/>
            <a:ext cx="8642350" cy="525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テキストの書式設定</a:t>
            </a:r>
          </a:p>
          <a:p>
            <a:pPr lvl="1"/>
            <a:r>
              <a:rPr lang="ja-JP" altLang="en-GB"/>
              <a:t>第 </a:t>
            </a:r>
            <a:r>
              <a:rPr lang="en-GB" altLang="ja-JP"/>
              <a:t>2 </a:t>
            </a:r>
            <a:r>
              <a:rPr lang="ja-JP" altLang="en-GB"/>
              <a:t>レベル</a:t>
            </a:r>
          </a:p>
          <a:p>
            <a:pPr lvl="2"/>
            <a:r>
              <a:rPr lang="ja-JP" altLang="en-GB"/>
              <a:t>第 </a:t>
            </a:r>
            <a:r>
              <a:rPr lang="en-GB" altLang="ja-JP"/>
              <a:t>3 </a:t>
            </a:r>
            <a:r>
              <a:rPr lang="ja-JP" altLang="en-GB"/>
              <a:t>レベル</a:t>
            </a:r>
          </a:p>
          <a:p>
            <a:pPr lvl="3"/>
            <a:r>
              <a:rPr lang="ja-JP" altLang="en-GB"/>
              <a:t>第 </a:t>
            </a:r>
            <a:r>
              <a:rPr lang="en-GB" altLang="ja-JP"/>
              <a:t>4 </a:t>
            </a:r>
            <a:r>
              <a:rPr lang="ja-JP" altLang="en-GB"/>
              <a:t>レベル</a:t>
            </a:r>
          </a:p>
          <a:p>
            <a:pPr lvl="4"/>
            <a:r>
              <a:rPr lang="ja-JP" altLang="en-GB"/>
              <a:t>第 </a:t>
            </a:r>
            <a:r>
              <a:rPr lang="en-GB" altLang="ja-JP"/>
              <a:t>5 </a:t>
            </a:r>
            <a:r>
              <a:rPr lang="ja-JP" altLang="en-GB"/>
              <a:t>レベル</a:t>
            </a:r>
          </a:p>
        </p:txBody>
      </p:sp>
      <p:sp>
        <p:nvSpPr>
          <p:cNvPr id="2056" name="Text Box 15"/>
          <p:cNvSpPr txBox="1">
            <a:spLocks noChangeArrowheads="1"/>
          </p:cNvSpPr>
          <p:nvPr/>
        </p:nvSpPr>
        <p:spPr bwMode="auto">
          <a:xfrm>
            <a:off x="7175500" y="7938"/>
            <a:ext cx="1968500" cy="314325"/>
          </a:xfrm>
          <a:prstGeom prst="rect">
            <a:avLst/>
          </a:prstGeom>
          <a:noFill/>
          <a:ln w="127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ja-JP" sz="800" b="1">
                <a:solidFill>
                  <a:srgbClr val="C00000"/>
                </a:solidFill>
              </a:rPr>
              <a:t>NTT DOCOMO Confidential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ja-JP" altLang="en-US" sz="800" b="1">
                <a:solidFill>
                  <a:srgbClr val="C00000"/>
                </a:solidFill>
              </a:rPr>
              <a:t>営業上・技術上の秘密が含まれています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78" r:id="rId1"/>
    <p:sldLayoutId id="2147485179" r:id="rId2"/>
    <p:sldLayoutId id="2147485180" r:id="rId3"/>
    <p:sldLayoutId id="2147485181" r:id="rId4"/>
    <p:sldLayoutId id="2147485182" r:id="rId5"/>
    <p:sldLayoutId id="2147485183" r:id="rId6"/>
    <p:sldLayoutId id="2147485184" r:id="rId7"/>
    <p:sldLayoutId id="2147485185" r:id="rId8"/>
    <p:sldLayoutId id="2147485186" r:id="rId9"/>
    <p:sldLayoutId id="2147485187" r:id="rId10"/>
    <p:sldLayoutId id="2147485188" r:id="rId11"/>
    <p:sldLayoutId id="2147485189" r:id="rId12"/>
  </p:sldLayoutIdLst>
  <p:transition spd="med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+mj-lt"/>
          <a:ea typeface="ＭＳ Ｐゴシック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charset="-128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28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タイトルの書式設定</a:t>
            </a:r>
          </a:p>
        </p:txBody>
      </p:sp>
      <p:sp>
        <p:nvSpPr>
          <p:cNvPr id="3075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09063C2-16F2-4FFF-9061-5BC1F4921078}" type="datetimeFigureOut">
              <a:rPr lang="ja-JP" altLang="en-US"/>
              <a:pPr>
                <a:defRPr/>
              </a:pPr>
              <a:t>2017/5/19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69BBDC-9B35-4864-BD16-4BFCC36C9D2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90" r:id="rId1"/>
    <p:sldLayoutId id="2147485191" r:id="rId2"/>
    <p:sldLayoutId id="2147485192" r:id="rId3"/>
    <p:sldLayoutId id="2147485193" r:id="rId4"/>
    <p:sldLayoutId id="2147485194" r:id="rId5"/>
    <p:sldLayoutId id="2147485195" r:id="rId6"/>
    <p:sldLayoutId id="2147485196" r:id="rId7"/>
    <p:sldLayoutId id="2147485197" r:id="rId8"/>
    <p:sldLayoutId id="2147485198" r:id="rId9"/>
    <p:sldLayoutId id="2147485199" r:id="rId10"/>
    <p:sldLayoutId id="214748520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ＭＳ Ｐゴシック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on band definition for 3.3-4.2 GHz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ja-JP" b="1" dirty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NTT DOCOMO, INC</a:t>
            </a:r>
            <a:r>
              <a:rPr lang="en-US" altLang="ja-JP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., Softbank, Intel, </a:t>
            </a:r>
            <a:r>
              <a:rPr lang="en-US" altLang="ja-JP" b="1" dirty="0" err="1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Qorvo</a:t>
            </a:r>
            <a:r>
              <a:rPr lang="en-US" altLang="ja-JP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, </a:t>
            </a:r>
            <a:r>
              <a:rPr lang="en-US" altLang="ja-JP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KDDI, Nokia, NEC</a:t>
            </a:r>
            <a:endParaRPr lang="ja-JP" altLang="en-US" b="1" dirty="0">
              <a:solidFill>
                <a:schemeClr val="tx1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88" y="188913"/>
            <a:ext cx="81756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3GPP TSG-RAN WG4 #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83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Meeting				 Hangzhou, China, 15 – 19 May, 2017</a:t>
            </a:r>
            <a:endParaRPr lang="ja-JP" altLang="en-US" sz="1800" dirty="0">
              <a:latin typeface="Arial" charset="0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308850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R4-1706053</a:t>
            </a:r>
            <a:endParaRPr lang="ja-JP" altLang="en-US" sz="1800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タイトル 1"/>
          <p:cNvSpPr>
            <a:spLocks noGrp="1"/>
          </p:cNvSpPr>
          <p:nvPr>
            <p:ph type="title"/>
          </p:nvPr>
        </p:nvSpPr>
        <p:spPr>
          <a:xfrm>
            <a:off x="107504" y="197768"/>
            <a:ext cx="8928992" cy="1143000"/>
          </a:xfrm>
        </p:spPr>
        <p:txBody>
          <a:bodyPr/>
          <a:lstStyle/>
          <a:p>
            <a:pPr eaLnBrk="1" hangingPunct="1"/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Background on 3.3-4.2</a:t>
            </a:r>
            <a:r>
              <a:rPr lang="ja-JP" altLang="en-US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GHz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7171" name="コンテンツ プレースホルダ 2"/>
          <p:cNvSpPr>
            <a:spLocks noGrp="1"/>
          </p:cNvSpPr>
          <p:nvPr>
            <p:ph idx="1"/>
          </p:nvPr>
        </p:nvSpPr>
        <p:spPr>
          <a:xfrm>
            <a:off x="132904" y="1235389"/>
            <a:ext cx="8903592" cy="4505325"/>
          </a:xfrm>
        </p:spPr>
        <p:txBody>
          <a:bodyPr/>
          <a:lstStyle/>
          <a:p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There is an agreement of three options for the band definition of 3.3-4.2 GHz [1]</a:t>
            </a:r>
            <a:endParaRPr lang="en-US" altLang="ja-JP" sz="2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Option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1: To specify two different bands below with a note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indicating that “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 UE supporting Band X shall also support Band Y and vice versa”.</a:t>
            </a:r>
          </a:p>
          <a:p>
            <a:pPr lvl="2"/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Band X: 3.3-3.8 GHz</a:t>
            </a:r>
          </a:p>
          <a:p>
            <a:pPr lvl="2"/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Band Y: 3.6-4.2 GHz</a:t>
            </a:r>
            <a:b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</a:br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*No additional switch loss is assumed. </a:t>
            </a:r>
          </a:p>
          <a:p>
            <a:pPr lvl="2"/>
            <a:endParaRPr lang="en-US" altLang="ja-JP" sz="6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Option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2: To specify 3.3-4.2 GHz as a single band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.</a:t>
            </a:r>
          </a:p>
          <a:p>
            <a:pPr lvl="1"/>
            <a:endParaRPr lang="en-US" altLang="ja-JP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endParaRPr lang="en-US" altLang="ja-JP" sz="11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Option 3: Option 1+2</a:t>
            </a:r>
          </a:p>
          <a:p>
            <a:pPr lvl="1"/>
            <a:endParaRPr lang="en-US" altLang="ja-JP" sz="12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It is understood that the band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definition (Option 1 or 2) itself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doesn’t impact UE implementation. </a:t>
            </a:r>
            <a:endParaRPr lang="en-US" altLang="ja-JP" sz="20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More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specifically,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for example, even with Option 1,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one PA implementation is still possible. Conversely, even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with Option 2,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two PA’s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implementation is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still allowed in some UE’s. 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4642924" y="2905199"/>
            <a:ext cx="1584176" cy="2160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/>
              <a:t>Band X</a:t>
            </a:r>
            <a:endParaRPr kumimoji="1" lang="ja-JP" altLang="en-US" b="1" dirty="0"/>
          </a:p>
        </p:txBody>
      </p:sp>
      <p:sp>
        <p:nvSpPr>
          <p:cNvPr id="7" name="正方形/長方形 6"/>
          <p:cNvSpPr/>
          <p:nvPr/>
        </p:nvSpPr>
        <p:spPr>
          <a:xfrm>
            <a:off x="5642393" y="3121223"/>
            <a:ext cx="1872208" cy="21602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/>
              <a:t>Band Y</a:t>
            </a:r>
            <a:endParaRPr kumimoji="1" lang="ja-JP" altLang="en-US" b="1" dirty="0"/>
          </a:p>
        </p:txBody>
      </p:sp>
      <p:sp>
        <p:nvSpPr>
          <p:cNvPr id="9" name="正方形/長方形 8"/>
          <p:cNvSpPr/>
          <p:nvPr/>
        </p:nvSpPr>
        <p:spPr>
          <a:xfrm>
            <a:off x="4642924" y="4201343"/>
            <a:ext cx="2871677" cy="21602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/>
              <a:t>Band Z</a:t>
            </a:r>
            <a:endParaRPr kumimoji="1" lang="ja-JP" altLang="en-US" b="1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426518" y="2643693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3.3</a:t>
            </a:r>
            <a:endParaRPr kumimoji="1" lang="ja-JP" altLang="en-US" sz="1400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6010534" y="2643693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3.8</a:t>
            </a:r>
            <a:endParaRPr kumimoji="1" lang="ja-JP" altLang="en-US" sz="1400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5425487" y="3327027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3.6</a:t>
            </a:r>
            <a:endParaRPr kumimoji="1" lang="ja-JP" altLang="en-US" sz="1400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7298035" y="3327027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4.2</a:t>
            </a:r>
            <a:endParaRPr kumimoji="1" lang="ja-JP" altLang="en-US" sz="1400" dirty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7307220" y="4410322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4.2</a:t>
            </a:r>
            <a:endParaRPr kumimoji="1" lang="ja-JP" altLang="en-US" sz="1400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441758" y="4417367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3.3</a:t>
            </a:r>
            <a:endParaRPr kumimoji="1" lang="ja-JP" altLang="en-US" sz="14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1143000"/>
          </a:xfrm>
        </p:spPr>
        <p:txBody>
          <a:bodyPr/>
          <a:lstStyle/>
          <a:p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Way forward</a:t>
            </a:r>
            <a:endParaRPr lang="sv-SE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Specify a single band of 3.3-4.2 GHz i.e., Option 2</a:t>
            </a:r>
            <a:r>
              <a:rPr lang="ja-JP" altLang="en-US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for simpler specification</a:t>
            </a:r>
          </a:p>
          <a:p>
            <a:r>
              <a:rPr lang="en-US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No limitation should be specified for DL side in the entire band including intra-band non-contiguous DL CA</a:t>
            </a:r>
          </a:p>
          <a:p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How t</a:t>
            </a:r>
            <a:r>
              <a:rPr lang="en-US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 address implementation challenges for UL side is FFS for the next meeting</a:t>
            </a:r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03909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1143000"/>
          </a:xfrm>
        </p:spPr>
        <p:txBody>
          <a:bodyPr/>
          <a:lstStyle/>
          <a:p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References</a:t>
            </a:r>
            <a:endParaRPr lang="sv-SE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[1] R4-1704218, “WF on 3.3-4.2</a:t>
            </a:r>
            <a:r>
              <a:rPr lang="ja-JP" altLang="en-US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GHz and 4.4-4.99 GHz NR spectrum”, NTT DOCOMO, INC., Intel, Qualcomm, </a:t>
            </a:r>
            <a:r>
              <a:rPr lang="en-US" altLang="ja-JP" sz="2000" b="1" dirty="0" err="1">
                <a:latin typeface="Meiryo UI" pitchFamily="50" charset="-128"/>
                <a:ea typeface="Meiryo UI" pitchFamily="50" charset="-128"/>
                <a:cs typeface="Meiryo UI" pitchFamily="50" charset="-128"/>
              </a:rPr>
              <a:t>Qorvo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, Skyworks, Ericsson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573185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CM_200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_DCM_200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1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  <a:ea typeface="HGP創英角ｺﾞｼｯｸUB" pitchFamily="50" charset="-128"/>
          </a:defRPr>
        </a:defPPr>
      </a:lstStyle>
    </a:spDef>
    <a:lnDef>
      <a:spPr bwMode="auto"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</a:objectDefaults>
  <a:extraClrSchemeLst>
    <a:extraClrScheme>
      <a:clrScheme name="1_DCM_200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CM_2009">
  <a:themeElements>
    <a:clrScheme name="1_DCM_200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CM_200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rgbClr val="CC00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1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  <a:ea typeface="HGP創英角ｺﾞｼｯｸUB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rgbClr val="CC00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1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  <a:ea typeface="HGP創英角ｺﾞｼｯｸUB" pitchFamily="50" charset="-128"/>
          </a:defRPr>
        </a:defPPr>
      </a:lstStyle>
    </a:lnDef>
  </a:objectDefaults>
  <a:extraClrSchemeLst>
    <a:extraClrScheme>
      <a:clrScheme name="1_DCM_200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8542</TotalTime>
  <Words>180</Words>
  <Application>Microsoft Office PowerPoint</Application>
  <PresentationFormat>画面に合わせる (4:3)</PresentationFormat>
  <Paragraphs>32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3</vt:i4>
      </vt:variant>
      <vt:variant>
        <vt:lpstr>スライド タイトル</vt:lpstr>
      </vt:variant>
      <vt:variant>
        <vt:i4>4</vt:i4>
      </vt:variant>
    </vt:vector>
  </HeadingPairs>
  <TitlesOfParts>
    <vt:vector size="7" baseType="lpstr">
      <vt:lpstr>1_DCM_2009</vt:lpstr>
      <vt:lpstr>2_DCM_2009</vt:lpstr>
      <vt:lpstr>Office ​​テーマ</vt:lpstr>
      <vt:lpstr>WF on band definition for 3.3-4.2 GHz</vt:lpstr>
      <vt:lpstr>Background on 3.3-4.2 GHz</vt:lpstr>
      <vt:lpstr>Way forward</vt:lpstr>
      <vt:lpstr>References</vt:lpstr>
    </vt:vector>
  </TitlesOfParts>
  <Company>株式会社　NTTドコモ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Inter-band CA利用時における Insertion loss の影響評価に関するご相談</dc:title>
  <dc:creator>DCM</dc:creator>
  <cp:lastModifiedBy>DCM3</cp:lastModifiedBy>
  <cp:revision>970</cp:revision>
  <dcterms:created xsi:type="dcterms:W3CDTF">2011-09-29T05:26:00Z</dcterms:created>
  <dcterms:modified xsi:type="dcterms:W3CDTF">2017-05-19T04:29:44Z</dcterms:modified>
</cp:coreProperties>
</file>