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3" r:id="rId2"/>
    <p:sldId id="269" r:id="rId3"/>
    <p:sldId id="272" r:id="rId4"/>
    <p:sldId id="265" r:id="rId5"/>
    <p:sldId id="271" r:id="rId6"/>
    <p:sldId id="273" r:id="rId7"/>
    <p:sldId id="274" r:id="rId8"/>
    <p:sldId id="275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68" autoAdjust="0"/>
    <p:restoredTop sz="93467" autoAdjust="0"/>
  </p:normalViewPr>
  <p:slideViewPr>
    <p:cSldViewPr>
      <p:cViewPr varScale="1">
        <p:scale>
          <a:sx n="68" d="100"/>
          <a:sy n="68" d="100"/>
        </p:scale>
        <p:origin x="16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 dirty="0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for test scenario for performance requirement for FeMBMS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8071048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Qualcomm, [Huawei], [Intel]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4516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#83				             R4-1706035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zh-CN" sz="1800" b="1" dirty="0">
                <a:cs typeface="Arial" panose="020B0604020202020204" pitchFamily="34" charset="0"/>
              </a:rPr>
              <a:t>Hangzhou</a:t>
            </a:r>
            <a:r>
              <a:rPr lang="en-US" altLang="en-US" sz="1800" b="1" dirty="0">
                <a:cs typeface="Arial" panose="020B0604020202020204" pitchFamily="34" charset="0"/>
              </a:rPr>
              <a:t>, China, 15th-19th May, 2017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Document Type: Approval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781"/>
            <a:ext cx="8229600" cy="4525963"/>
          </a:xfrm>
        </p:spPr>
        <p:txBody>
          <a:bodyPr/>
          <a:lstStyle/>
          <a:p>
            <a:r>
              <a:rPr lang="en-US" sz="2400" dirty="0"/>
              <a:t>It’s proposed that</a:t>
            </a:r>
            <a:r>
              <a:rPr lang="en-GB" sz="2400" dirty="0"/>
              <a:t> subcarrier spacing 15kHz and 7.5kHz tests reuse the existing MBMS channel model </a:t>
            </a:r>
            <a:r>
              <a:rPr lang="fr-FR" sz="2400" dirty="0" err="1"/>
              <a:t>defined</a:t>
            </a:r>
            <a:r>
              <a:rPr lang="fr-FR" sz="2400" dirty="0"/>
              <a:t> in TS 36.101 </a:t>
            </a:r>
            <a:r>
              <a:rPr lang="en-GB" sz="2400" dirty="0"/>
              <a:t>Table B.2.6-1. For subcarrier spacing 1.25kHz it’s proposed to define a new channel model as following.</a:t>
            </a:r>
            <a:endParaRPr lang="sv-SE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951843"/>
              </p:ext>
            </p:extLst>
          </p:nvPr>
        </p:nvGraphicFramePr>
        <p:xfrm>
          <a:off x="863587" y="2996952"/>
          <a:ext cx="7416825" cy="365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3727">
                  <a:extLst>
                    <a:ext uri="{9D8B030D-6E8A-4147-A177-3AD203B41FA5}">
                      <a16:colId xmlns:a16="http://schemas.microsoft.com/office/drawing/2014/main" val="4283538011"/>
                    </a:ext>
                  </a:extLst>
                </a:gridCol>
                <a:gridCol w="2568385">
                  <a:extLst>
                    <a:ext uri="{9D8B030D-6E8A-4147-A177-3AD203B41FA5}">
                      <a16:colId xmlns:a16="http://schemas.microsoft.com/office/drawing/2014/main" val="2156257183"/>
                    </a:ext>
                  </a:extLst>
                </a:gridCol>
                <a:gridCol w="2424713">
                  <a:extLst>
                    <a:ext uri="{9D8B030D-6E8A-4147-A177-3AD203B41FA5}">
                      <a16:colId xmlns:a16="http://schemas.microsoft.com/office/drawing/2014/main" val="3106836463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Maximum Doppler frequency [5Hz]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926886"/>
                  </a:ext>
                </a:extLst>
              </a:tr>
              <a:tr h="23268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Relative Delay [ns]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Relative Mean Power [dB]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(1.25k/7.5k/15kHz numerology)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069738318"/>
                  </a:ext>
                </a:extLst>
              </a:tr>
              <a:tr h="498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Extended 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Delay Spread [2]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(7.5k/15kHz numerology)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Further Extended 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Delay Spread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(1.25kHz numerology)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936315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033638928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30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2106378694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792533830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-3.6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473512150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370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370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-0.6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039828738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1090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-7.0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739852500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12490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49960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787651096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12520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49990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-11.5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2969456601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12640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50110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-11.4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377362842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12800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50270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-13.6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579184481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12860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50330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-10.6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387854575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13580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51050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-17.0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870911024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27490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109960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263282434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27520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109990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-21.5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944482607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27640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110110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-21.4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934900703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27800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110270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-23.6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225833691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27860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110330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-20.6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970521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28580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111050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-27.0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742819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955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proposals for PMCH demodulation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8848"/>
            <a:ext cx="8579296" cy="4525963"/>
          </a:xfrm>
        </p:spPr>
        <p:txBody>
          <a:bodyPr/>
          <a:lstStyle/>
          <a:p>
            <a:r>
              <a:rPr lang="sv-SE" sz="2800" dirty="0"/>
              <a:t>Define the following tests for </a:t>
            </a:r>
            <a:r>
              <a:rPr lang="sv-SE" sz="2800" dirty="0" err="1"/>
              <a:t>FeMBMS</a:t>
            </a:r>
            <a:r>
              <a:rPr lang="sv-SE" sz="2800" dirty="0"/>
              <a:t>/</a:t>
            </a:r>
            <a:r>
              <a:rPr lang="sv-SE" sz="2800" dirty="0" err="1"/>
              <a:t>Unicast</a:t>
            </a:r>
            <a:r>
              <a:rPr lang="sv-SE" sz="2800" dirty="0"/>
              <a:t>-mixed cell for PMCH demodulation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87109"/>
              </p:ext>
            </p:extLst>
          </p:nvPr>
        </p:nvGraphicFramePr>
        <p:xfrm>
          <a:off x="817241" y="2348880"/>
          <a:ext cx="7859214" cy="415988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0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39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592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2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82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46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60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32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26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8266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1969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Cell type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Test number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Bandwidth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FRC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PMCH Reference Channel 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MBSFN </a:t>
                      </a:r>
                      <a:r>
                        <a:rPr lang="en-GB" sz="1100" dirty="0" err="1">
                          <a:solidFill>
                            <a:schemeClr val="tx1"/>
                          </a:solidFill>
                          <a:effectLst/>
                        </a:rPr>
                        <a:t>Subframe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 Subcarrier Spacing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Propagation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condition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Correlation Matrix and antenna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No. </a:t>
                      </a:r>
                      <a:r>
                        <a:rPr lang="en-GB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en-GB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FeMBMS 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Reference value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MBMS UE Category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0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BLER (%)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SNR(dB)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0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Pcell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10 MHz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No PDSCH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No PMCH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N/A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EPA5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N/A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N/A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N/A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335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FeMBMS/Unicast-mixed </a:t>
                      </a:r>
                      <a:r>
                        <a:rPr lang="en-GB" sz="1100" strike="sngStrike" dirty="0" err="1">
                          <a:solidFill>
                            <a:schemeClr val="tx1"/>
                          </a:solidFill>
                          <a:effectLst/>
                        </a:rPr>
                        <a:t>SCel</a:t>
                      </a:r>
                      <a:r>
                        <a:rPr lang="en-GB" sz="1100" dirty="0" err="1">
                          <a:solidFill>
                            <a:schemeClr val="tx1"/>
                          </a:solidFill>
                          <a:effectLst/>
                        </a:rPr>
                        <a:t>l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 Non-</a:t>
                      </a:r>
                      <a:r>
                        <a:rPr lang="en-GB" sz="1100" dirty="0" err="1">
                          <a:solidFill>
                            <a:schemeClr val="tx1"/>
                          </a:solidFill>
                          <a:effectLst/>
                        </a:rPr>
                        <a:t>PCell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 (Note 1)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>
                            <a:glow rad="12700">
                              <a:schemeClr val="accent1">
                                <a:alpha val="40000"/>
                              </a:schemeClr>
                            </a:glow>
                          </a:effectLst>
                        </a:rPr>
                        <a:t>10 MHz</a:t>
                      </a:r>
                      <a:endParaRPr lang="en-US" sz="1100" dirty="0">
                        <a:solidFill>
                          <a:schemeClr val="tx1"/>
                        </a:solidFill>
                        <a:effectLst>
                          <a:glow rad="12700">
                            <a:schemeClr val="accent1">
                              <a:alpha val="40000"/>
                            </a:schemeClr>
                          </a:glow>
                        </a:effectLst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R.81-1 FDD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16QAM 1/2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1.25 kHz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New MBSFN Channel w/ &gt;100us delay spread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≥1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02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10 MHz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R.81-2 FDD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64QAM 2/3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1.25 kHz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</a:rPr>
                        <a:t>≥2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3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10 MHz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R.81-3 FDD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16QAM 1/2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7.5 kHz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MBSFN channel model (Table B.2.6-1)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≥1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028">
                <a:tc gridSpan="1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strike="noStrike" dirty="0">
                          <a:solidFill>
                            <a:schemeClr val="tx1"/>
                          </a:solidFill>
                          <a:effectLst/>
                        </a:rPr>
                        <a:t>Note 1: </a:t>
                      </a:r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Non-</a:t>
                      </a:r>
                      <a:r>
                        <a:rPr lang="en-GB" sz="11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PCell</a:t>
                      </a:r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refers to </a:t>
                      </a:r>
                      <a:r>
                        <a:rPr lang="en-GB" sz="11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SCell</a:t>
                      </a:r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for a</a:t>
                      </a:r>
                      <a:r>
                        <a:rPr lang="en-GB" sz="110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UE supporting both PMCH and unicast PDSCH reception from the FeMBMS/Unicast-mixed cell.  Otherwise, Non-</a:t>
                      </a:r>
                      <a:r>
                        <a:rPr lang="en-GB" sz="1100" u="none" strike="noStrike" baseline="0" dirty="0" err="1">
                          <a:solidFill>
                            <a:schemeClr val="tx1"/>
                          </a:solidFill>
                          <a:effectLst/>
                        </a:rPr>
                        <a:t>Pcell</a:t>
                      </a:r>
                      <a:r>
                        <a:rPr lang="en-GB" sz="110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refers to non-serving cell.</a:t>
                      </a:r>
                      <a:endParaRPr lang="en-US" sz="110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778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proposals for PMCH demodulation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8848"/>
            <a:ext cx="8579296" cy="4525963"/>
          </a:xfrm>
        </p:spPr>
        <p:txBody>
          <a:bodyPr/>
          <a:lstStyle/>
          <a:p>
            <a:r>
              <a:rPr lang="sv-SE" sz="2800" dirty="0"/>
              <a:t>Define the following tests for MBMS-</a:t>
            </a:r>
            <a:r>
              <a:rPr lang="sv-SE" sz="2800" dirty="0" err="1"/>
              <a:t>dedicated</a:t>
            </a:r>
            <a:r>
              <a:rPr lang="sv-SE" sz="2800" dirty="0"/>
              <a:t> cell for PMCH demodulation</a:t>
            </a:r>
          </a:p>
          <a:p>
            <a:r>
              <a:rPr lang="sv-SE" sz="2800" dirty="0"/>
              <a:t>Applicability rule for </a:t>
            </a:r>
            <a:r>
              <a:rPr lang="sv-SE" sz="2800"/>
              <a:t>test 5 and 6 </a:t>
            </a:r>
            <a:r>
              <a:rPr lang="sv-SE" sz="2800" dirty="0"/>
              <a:t>is FFS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274418"/>
              </p:ext>
            </p:extLst>
          </p:nvPr>
        </p:nvGraphicFramePr>
        <p:xfrm>
          <a:off x="791579" y="2852936"/>
          <a:ext cx="8028892" cy="369777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77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9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793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34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43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43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9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60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53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52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524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76006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Cell type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Test number</a:t>
                      </a:r>
                      <a:endParaRPr lang="en-US" sz="105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Bandwidth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FRC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PMCH Reference Channel </a:t>
                      </a:r>
                      <a:endParaRPr lang="en-US" sz="105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MBSFN Subframe Subcarrier Spacing</a:t>
                      </a:r>
                      <a:endParaRPr lang="en-US" sz="105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Propagation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condition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Correlation Matrix and antenna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No. </a:t>
                      </a:r>
                      <a:r>
                        <a:rPr lang="en-GB" sz="105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en-GB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FeMBMS </a:t>
                      </a:r>
                      <a:endParaRPr lang="en-US" sz="105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Reference value</a:t>
                      </a:r>
                      <a:endParaRPr lang="en-US" sz="105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MBMS UE Category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BLER (%)</a:t>
                      </a:r>
                      <a:endParaRPr lang="en-US" sz="105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SNR(dB)</a:t>
                      </a:r>
                      <a:endParaRPr lang="en-US" sz="105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2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Pcell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10 MHz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No PMCH, No PDSCH</a:t>
                      </a: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N/A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EPA5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N/A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N/A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N/A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639"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MBMS-dedicated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</a:rPr>
                        <a:t> cell</a:t>
                      </a:r>
                      <a:endParaRPr lang="en-US" sz="105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10 MHz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R.82-1 FDD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16QAM 1/2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1.25 kHz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New MBSFN Channel w/ &gt;100us delay spread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/>
                </a:tc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≥1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8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10 MHz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R.82-2 FDD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64QAM 2/3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1.25 kHz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≥2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8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10 MHz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R.82-3 FDD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16QAM 1/2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7.5 kHz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MBSFN channel model (Table B.2.6-1)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≥1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32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(Note 1)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10 MHz 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R.82-6 FDD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16QAM 1/2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15 kHz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≥1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0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(Note 1)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5 MHz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R.82-5 FDD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16QAM 1/2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15 kHz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≥1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0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6 </a:t>
                      </a:r>
                      <a:endParaRPr lang="en-US" sz="1050" strike="noStrike" baseline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(Note 1)</a:t>
                      </a:r>
                      <a:endParaRPr lang="en-US" sz="1050" strike="noStrike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3 MHz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R.82-4</a:t>
                      </a:r>
                      <a:r>
                        <a:rPr lang="en-GB" sz="105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FDD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QPSK 1/3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15 kHz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≥1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6159">
                <a:tc gridSpan="1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Note 1:  UEs passing the legacy MBMS/Unicast-mixed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</a:rPr>
                        <a:t> cell related cases defined in TS 36.101 section 10 can skip these tests.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183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proposal for PDSCH unicast demodulation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unicast PDSCH demodulation test with MBSFN awareness, extend the existing single carrier single PRB allocation test 8.2.1.1.4 in TS36.101 to the CA scenario with the increased MBSFN </a:t>
            </a:r>
            <a:r>
              <a:rPr lang="en-US" dirty="0" err="1"/>
              <a:t>subframe</a:t>
            </a:r>
            <a:r>
              <a:rPr lang="en-US" dirty="0"/>
              <a:t> allocation of 80%, where </a:t>
            </a:r>
            <a:r>
              <a:rPr lang="en-US" dirty="0" err="1"/>
              <a:t>SCell</a:t>
            </a:r>
            <a:r>
              <a:rPr lang="en-US" dirty="0"/>
              <a:t> is </a:t>
            </a:r>
            <a:r>
              <a:rPr lang="en-US" dirty="0" err="1"/>
              <a:t>FeMBMS</a:t>
            </a:r>
            <a:r>
              <a:rPr lang="en-US" dirty="0"/>
              <a:t>/Unicast-mixed cell. A UE passing the new test can skip existing 8.2.1.1.4 test.</a:t>
            </a:r>
          </a:p>
          <a:p>
            <a:r>
              <a:rPr lang="en-US" dirty="0"/>
              <a:t>To use FRC </a:t>
            </a:r>
            <a:r>
              <a:rPr lang="en-GB" dirty="0"/>
              <a:t>R.29-1 FDD in the next pages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138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FRCs for </a:t>
            </a:r>
            <a:r>
              <a:rPr lang="en-US" dirty="0" err="1"/>
              <a:t>FeMBMS</a:t>
            </a:r>
            <a:r>
              <a:rPr lang="en-US" dirty="0"/>
              <a:t>/</a:t>
            </a:r>
            <a:r>
              <a:rPr lang="en-US" dirty="0" err="1"/>
              <a:t>Unicast</a:t>
            </a:r>
            <a:r>
              <a:rPr lang="en-US" dirty="0"/>
              <a:t>-mixed cell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0034573"/>
              </p:ext>
            </p:extLst>
          </p:nvPr>
        </p:nvGraphicFramePr>
        <p:xfrm>
          <a:off x="1403648" y="2204864"/>
          <a:ext cx="6057898" cy="3562350"/>
        </p:xfrm>
        <a:graphic>
          <a:graphicData uri="http://schemas.openxmlformats.org/drawingml/2006/table">
            <a:tbl>
              <a:tblPr/>
              <a:tblGrid>
                <a:gridCol w="2206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68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69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58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Parameter</a:t>
                      </a:r>
                      <a:endParaRPr lang="en-US" sz="900" b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PMCH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Unit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Value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Reference channel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R.81-1 FDD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R.81-2 FDD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R.81-3 FDD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Subcarrier spacing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KHz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1.25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1.25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7.5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Channel bandwidth 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46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Allocated resource blocks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3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Allocated 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subframes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 per Radio Frame(Note1)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Modulation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16QAM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64QAM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16QAM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Target Coding Rate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1/2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2/3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1/2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Information Bit Payload (Note 2)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For Sub-Frames 1,2,3,4,6,7,8,9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Bits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11448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25456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12960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For Sub-Frames 0,5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Number of Code Blocks per Sub-Frame (Note 3)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Binary Channel Bits Per Subframe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For Sub-Frames 1,2,3,4,6,7,8,9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Bits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24000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36000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25200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For Sub-Frames 0,5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58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MBMS UE Category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≥ 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≥ 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≥ 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3815">
                <a:tc gridSpan="5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Note 1:	For FDD mode, up to 8 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subframes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 (#1/2/3/4/6/7/8/9) are available for MBMS, in line with TS 36.331.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Note 2:	Zero OFDM symbols are reserved for PDCCH; and no CRS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MS PGothic"/>
                          <a:cs typeface="Arial"/>
                        </a:rPr>
                        <a:t> allocated as per TS 36.211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.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Note 3:	If more than one Code Block is present, an additional CRC sequence of L = 24 Bits is attached to each Code Block (otherwise L = 0 Bit).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57200" y="1558533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MBSFN RS EPRE is 3dB and 10.8dB lower than CRS EPRE for 7.5kHz and 1.25kHz subcarrier spacing, respectively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FRCs for MBMS-dedicated cell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6652356"/>
              </p:ext>
            </p:extLst>
          </p:nvPr>
        </p:nvGraphicFramePr>
        <p:xfrm>
          <a:off x="1115616" y="1692276"/>
          <a:ext cx="6447234" cy="4237828"/>
        </p:xfrm>
        <a:graphic>
          <a:graphicData uri="http://schemas.openxmlformats.org/drawingml/2006/table">
            <a:tbl>
              <a:tblPr/>
              <a:tblGrid>
                <a:gridCol w="207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7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87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72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56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40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40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674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Parameter</a:t>
                      </a:r>
                      <a:endParaRPr lang="en-US" sz="900" b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PMCH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Unit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Value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48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Reference channel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R.82-1 FDD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R.82-2 FDD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R.82-3 FDD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R.82-4 FDD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R.82-5 FDD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R.82-6 FDD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6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Subcarrier spacing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KHz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1.25(Note 2)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1.25(Note 2)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7.5(Note 2)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15(Note 3)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15(Note 3)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15(Note 3)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7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Channel bandwidth 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67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Allocated resource blocks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348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Allocated subframes per Radio Frame(Note1)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348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Modulation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16QAM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64QAM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16QAM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QPSK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16QAM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64QAM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22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Target Coding Rate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1/2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2/3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1/2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1/3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1/2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2/3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22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Information Bit Payload (Note 2)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76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For Sub-Frames 0,1,2,3,4,5,6,7,8,9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Bits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11448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25456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12960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1064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4968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19848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348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Number of Code Blocks per Sub-Frame (Note 4)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45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Binary Channel Bits Per Subframe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99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For Sub-Frames 0,1,2,3,4,5,6,7,8,9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Bits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24000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36000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25200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3060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10200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30600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38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MBMS UE Category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≥ 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≥ 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≥ 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≥ 1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≥ 1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≥ 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666966">
                <a:tc gridSpan="8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Note 1:	For FDD mode, all 10 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subframes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 are available for MBMS, in line with TS 36.331.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Note 2:	Zero OFDM symbols are reserved for PDCCH; and no CRS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MS PGothic"/>
                          <a:cs typeface="Arial"/>
                        </a:rPr>
                        <a:t> allocated as per TS 36.211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.</a:t>
                      </a:r>
                    </a:p>
                    <a:p>
                      <a:pPr marL="540385" marR="0" indent="-54038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Note 3:	2 OFDM symbols are reserved for PDCCH; and reference signal allocated as per TS 36.211.</a:t>
                      </a:r>
                      <a:endParaRPr lang="en-US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Note 4:	If more than one Code Block is present, an additional CRC sequence of L = 24 Bits is attached to each Code Block (otherwise L = 0 Bit).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48469" y="1094472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MBSFN RS EPRE is 0dB, 3dB and 10.8dB lower than CRS EPRE for 15kHz, 7.5kHz and 1.25kHz subcarrier spacing, respectively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FRC for PDSCH </a:t>
            </a:r>
            <a:r>
              <a:rPr lang="en-US" dirty="0" err="1"/>
              <a:t>demod</a:t>
            </a:r>
            <a:r>
              <a:rPr lang="en-US" dirty="0"/>
              <a:t> with 8 MBSFN </a:t>
            </a:r>
            <a:r>
              <a:rPr lang="en-US" dirty="0" err="1"/>
              <a:t>subframes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129017" y="1600204"/>
          <a:ext cx="2885965" cy="4525955"/>
        </p:xfrm>
        <a:graphic>
          <a:graphicData uri="http://schemas.openxmlformats.org/drawingml/2006/table">
            <a:tbl>
              <a:tblPr/>
              <a:tblGrid>
                <a:gridCol w="1833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03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 dirty="0">
                          <a:latin typeface="Arial"/>
                          <a:ea typeface="MS Mincho"/>
                          <a:cs typeface="Arial"/>
                        </a:rPr>
                        <a:t>Parameter</a:t>
                      </a:r>
                      <a:endParaRPr lang="en-US" sz="700" b="1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MS Mincho"/>
                          <a:cs typeface="Arial"/>
                        </a:rPr>
                        <a:t>Unit</a:t>
                      </a:r>
                      <a:endParaRPr lang="en-US" sz="700" b="1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MS Mincho"/>
                          <a:cs typeface="Arial"/>
                        </a:rPr>
                        <a:t>Value</a:t>
                      </a:r>
                      <a:endParaRPr lang="en-US" sz="700" b="1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77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Reference channel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R.29-1 FDD (MBSFN)</a:t>
                      </a:r>
                      <a:endParaRPr lang="en-US" sz="7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Channel bandwidth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MHz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10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Allocated resource blocks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1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MBSFN Configuration</a:t>
                      </a:r>
                      <a:r>
                        <a:rPr lang="en-GB" sz="700" kern="100">
                          <a:latin typeface="Arial"/>
                          <a:ea typeface="MS Mincho"/>
                          <a:cs typeface="Arial"/>
                        </a:rPr>
                        <a:t> (Note 4)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MS Mincho"/>
                          <a:cs typeface="Arial"/>
                        </a:rPr>
                        <a:t>111111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MBSFN Configuration-r14 (Note 5)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highlight>
                          <a:srgbClr val="FFFF00"/>
                        </a:highlight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11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Allocated subframes per Radio Frame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highlight>
                          <a:srgbClr val="FFFF00"/>
                        </a:highlight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1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Modulation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16QAM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Target Coding Rate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1/2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Information Bit Payload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Sub-Frames 4,9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Bits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0 (MBSFN)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 5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Bits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N/A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 0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Bits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256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 1,2,3,6,7,8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Bits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0 (MBSFN)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077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Number of Code Blocks per Sub-Frame</a:t>
                      </a:r>
                      <a:br>
                        <a:rPr lang="en-GB" sz="700">
                          <a:latin typeface="Arial"/>
                          <a:ea typeface="MS Mincho"/>
                          <a:cs typeface="Arial"/>
                        </a:rPr>
                      </a:b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(Note 3)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Sub-Frames 4,9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0 (MBSFN)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 5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N/A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 0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1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 1,2,3,6,7,8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0 (MBSFN)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Binary Channel Bits Per Sub-Frame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Sub-Frames 4,9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Bits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0 (MBSFN)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 5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Bits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N/A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 0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Bits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552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  For Sub-Frame 1,2,3,6,7,8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Bits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0 (MBSFN)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Max. Throughput averaged over 1 frame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kbps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25.6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103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MS Mincho"/>
                          <a:cs typeface="Arial"/>
                        </a:rPr>
                        <a:t>UE Category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MS Mincho"/>
                        <a:cs typeface="Arial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Osaka"/>
                          <a:cs typeface="Arial"/>
                        </a:rPr>
                        <a:t>≥ 1</a:t>
                      </a:r>
                      <a:endParaRPr lang="en-US" sz="7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35061">
                <a:tc gridSpan="3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Note 1:	</a:t>
                      </a:r>
                      <a:r>
                        <a:rPr lang="en-GB" sz="700" dirty="0">
                          <a:latin typeface="Arial"/>
                          <a:ea typeface="MS PGothic"/>
                          <a:cs typeface="Arial"/>
                        </a:rPr>
                        <a:t>2 symbols allocated to PDCCH in non-MBSFN </a:t>
                      </a:r>
                      <a:r>
                        <a:rPr lang="en-GB" sz="700" dirty="0" err="1">
                          <a:latin typeface="Arial"/>
                          <a:ea typeface="MS PGothic"/>
                          <a:cs typeface="Arial"/>
                        </a:rPr>
                        <a:t>subframes</a:t>
                      </a:r>
                      <a:endParaRPr lang="en-US" sz="700" dirty="0">
                        <a:latin typeface="Arial"/>
                        <a:ea typeface="MS Mincho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Note 2:	</a:t>
                      </a:r>
                      <a:r>
                        <a:rPr lang="en-GB" sz="700" dirty="0">
                          <a:latin typeface="Arial"/>
                          <a:ea typeface="MS PGothic"/>
                          <a:cs typeface="Arial"/>
                        </a:rPr>
                        <a:t>Reference signal, synchronization signals and PBCH allocated as per TS 36.211 [4].</a:t>
                      </a:r>
                      <a:endParaRPr lang="en-US" sz="700" dirty="0">
                        <a:latin typeface="Arial"/>
                        <a:ea typeface="MS Mincho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Note 3:	If more than one Code Block is present, an additional CRC sequence of L = 24 Bits is attached to each Code Block (otherwise L = 0 Bit).</a:t>
                      </a:r>
                      <a:endParaRPr lang="en-US" sz="700" dirty="0">
                        <a:latin typeface="Arial"/>
                        <a:ea typeface="MS Mincho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Note 4:	MBSFN </a:t>
                      </a:r>
                      <a:r>
                        <a:rPr lang="en-GB" sz="700" dirty="0" err="1">
                          <a:latin typeface="Arial"/>
                          <a:ea typeface="MS Mincho"/>
                          <a:cs typeface="Arial"/>
                        </a:rPr>
                        <a:t>Subframe</a:t>
                      </a: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 Allocation as defined as </a:t>
                      </a:r>
                      <a:r>
                        <a:rPr lang="en-GB" sz="700" i="1" dirty="0">
                          <a:latin typeface="Arial"/>
                          <a:ea typeface="MS Mincho"/>
                          <a:cs typeface="Times New Roman"/>
                        </a:rPr>
                        <a:t>MBSFN-</a:t>
                      </a:r>
                      <a:r>
                        <a:rPr lang="en-GB" sz="700" i="1" dirty="0" err="1">
                          <a:latin typeface="Arial"/>
                          <a:ea typeface="MS Mincho"/>
                          <a:cs typeface="Times New Roman"/>
                        </a:rPr>
                        <a:t>SubframeConfig</a:t>
                      </a:r>
                      <a:r>
                        <a:rPr lang="en-GB" sz="700" i="1" dirty="0">
                          <a:latin typeface="Arial"/>
                          <a:ea typeface="MS Mincho"/>
                          <a:cs typeface="Times New Roman"/>
                        </a:rPr>
                        <a:t> IE</a:t>
                      </a:r>
                      <a:r>
                        <a:rPr lang="en-GB" sz="700" i="1" dirty="0">
                          <a:latin typeface="Arial"/>
                          <a:ea typeface="MS Mincho"/>
                          <a:cs typeface="Arial"/>
                        </a:rPr>
                        <a:t> </a:t>
                      </a: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in [7], one frame with 6 bits is chosen for MBSFN </a:t>
                      </a:r>
                      <a:r>
                        <a:rPr lang="en-GB" sz="700" dirty="0" err="1">
                          <a:latin typeface="Arial"/>
                          <a:ea typeface="MS Mincho"/>
                          <a:cs typeface="Arial"/>
                        </a:rPr>
                        <a:t>subframe</a:t>
                      </a: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 allocation</a:t>
                      </a:r>
                      <a:endParaRPr lang="en-US" sz="700" dirty="0">
                        <a:latin typeface="Arial"/>
                        <a:ea typeface="MS Mincho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Note 5:     MBSFN </a:t>
                      </a:r>
                      <a:r>
                        <a:rPr lang="en-GB" sz="700" dirty="0" err="1">
                          <a:latin typeface="Arial"/>
                          <a:ea typeface="MS Mincho"/>
                          <a:cs typeface="Arial"/>
                        </a:rPr>
                        <a:t>Subframe</a:t>
                      </a: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 Allocation as defined as </a:t>
                      </a:r>
                      <a:r>
                        <a:rPr lang="en-GB" sz="700" i="1" dirty="0">
                          <a:latin typeface="Arial"/>
                          <a:ea typeface="MS Mincho"/>
                          <a:cs typeface="Times New Roman"/>
                        </a:rPr>
                        <a:t>MBSFN-SubframeConfig-v14xy IE</a:t>
                      </a:r>
                      <a:r>
                        <a:rPr lang="en-GB" sz="700" i="1" dirty="0">
                          <a:latin typeface="Arial"/>
                          <a:ea typeface="MS Mincho"/>
                          <a:cs typeface="Arial"/>
                        </a:rPr>
                        <a:t> </a:t>
                      </a: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in [7], one frame with 2 bits is chosen for MBSFN </a:t>
                      </a:r>
                      <a:r>
                        <a:rPr lang="en-GB" sz="700" dirty="0" err="1">
                          <a:latin typeface="Arial"/>
                          <a:ea typeface="MS Mincho"/>
                          <a:cs typeface="Arial"/>
                        </a:rPr>
                        <a:t>subframe</a:t>
                      </a:r>
                      <a:r>
                        <a:rPr lang="en-GB" sz="700" dirty="0">
                          <a:latin typeface="Arial"/>
                          <a:ea typeface="MS Mincho"/>
                          <a:cs typeface="Arial"/>
                        </a:rPr>
                        <a:t> allocation</a:t>
                      </a:r>
                      <a:r>
                        <a:rPr lang="en-GB" sz="700" dirty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endParaRPr lang="en-US" sz="7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55195" marR="55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17138</TotalTime>
  <Words>1078</Words>
  <Application>Microsoft Office PowerPoint</Application>
  <PresentationFormat>On-screen Show (4:3)</PresentationFormat>
  <Paragraphs>438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MS Mincho</vt:lpstr>
      <vt:lpstr>MS PGothic</vt:lpstr>
      <vt:lpstr>Osaka</vt:lpstr>
      <vt:lpstr>宋体</vt:lpstr>
      <vt:lpstr>宋体</vt:lpstr>
      <vt:lpstr>Arial</vt:lpstr>
      <vt:lpstr>Calibri</vt:lpstr>
      <vt:lpstr>Times New Roman</vt:lpstr>
      <vt:lpstr>Office 主题</vt:lpstr>
      <vt:lpstr>WF for test scenario for performance requirement for FeMBMS</vt:lpstr>
      <vt:lpstr>Channel model</vt:lpstr>
      <vt:lpstr>Test proposals for PMCH demodulation</vt:lpstr>
      <vt:lpstr>Test proposals for PMCH demodulation</vt:lpstr>
      <vt:lpstr>Test proposal for PDSCH unicast demodulation </vt:lpstr>
      <vt:lpstr>FRCs for FeMBMS/Unicast-mixed cell</vt:lpstr>
      <vt:lpstr>FRCs for MBMS-dedicated cell</vt:lpstr>
      <vt:lpstr>FRC for PDSCH demod with 8 MBSFN subframes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267</cp:revision>
  <dcterms:created xsi:type="dcterms:W3CDTF">2014-03-20T14:32:54Z</dcterms:created>
  <dcterms:modified xsi:type="dcterms:W3CDTF">2017-05-18T10:16:41Z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1494812179</vt:lpwstr>
  </property>
</Properties>
</file>