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5" r:id="rId3"/>
    <p:sldId id="274" r:id="rId4"/>
    <p:sldId id="278" r:id="rId5"/>
    <p:sldId id="276" r:id="rId6"/>
    <p:sldId id="277" r:id="rId7"/>
    <p:sldId id="279" r:id="rId8"/>
    <p:sldId id="275" r:id="rId9"/>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2" d="100"/>
          <a:sy n="92" d="100"/>
        </p:scale>
        <p:origin x="134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52A44C0-4679-45EA-917A-5A42CCD58AE5}" type="datetimeFigureOut">
              <a:rPr lang="en-US"/>
              <a:pPr>
                <a:defRPr/>
              </a:pPr>
              <a:t>5/17/2017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3005257B-5D90-4E7F-8BDE-EB245DF1B938}" type="slidenum">
              <a:rPr lang="en-US"/>
              <a:pPr>
                <a:defRPr/>
              </a:pPr>
              <a:t>‹#›</a:t>
            </a:fld>
            <a:endParaRPr lang="en-US"/>
          </a:p>
        </p:txBody>
      </p:sp>
    </p:spTree>
    <p:extLst>
      <p:ext uri="{BB962C8B-B14F-4D97-AF65-F5344CB8AC3E}">
        <p14:creationId xmlns:p14="http://schemas.microsoft.com/office/powerpoint/2010/main" val="31654505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2</a:t>
            </a:fld>
            <a:endParaRPr lang="en-US"/>
          </a:p>
        </p:txBody>
      </p:sp>
    </p:spTree>
    <p:extLst>
      <p:ext uri="{BB962C8B-B14F-4D97-AF65-F5344CB8AC3E}">
        <p14:creationId xmlns:p14="http://schemas.microsoft.com/office/powerpoint/2010/main" val="3204141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3</a:t>
            </a:fld>
            <a:endParaRPr lang="en-US"/>
          </a:p>
        </p:txBody>
      </p:sp>
    </p:spTree>
    <p:extLst>
      <p:ext uri="{BB962C8B-B14F-4D97-AF65-F5344CB8AC3E}">
        <p14:creationId xmlns:p14="http://schemas.microsoft.com/office/powerpoint/2010/main" val="2660280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4</a:t>
            </a:fld>
            <a:endParaRPr lang="en-US"/>
          </a:p>
        </p:txBody>
      </p:sp>
    </p:spTree>
    <p:extLst>
      <p:ext uri="{BB962C8B-B14F-4D97-AF65-F5344CB8AC3E}">
        <p14:creationId xmlns:p14="http://schemas.microsoft.com/office/powerpoint/2010/main" val="4225500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5</a:t>
            </a:fld>
            <a:endParaRPr lang="en-US"/>
          </a:p>
        </p:txBody>
      </p:sp>
    </p:spTree>
    <p:extLst>
      <p:ext uri="{BB962C8B-B14F-4D97-AF65-F5344CB8AC3E}">
        <p14:creationId xmlns:p14="http://schemas.microsoft.com/office/powerpoint/2010/main" val="3739629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6</a:t>
            </a:fld>
            <a:endParaRPr lang="en-US"/>
          </a:p>
        </p:txBody>
      </p:sp>
    </p:spTree>
    <p:extLst>
      <p:ext uri="{BB962C8B-B14F-4D97-AF65-F5344CB8AC3E}">
        <p14:creationId xmlns:p14="http://schemas.microsoft.com/office/powerpoint/2010/main" val="1089575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7</a:t>
            </a:fld>
            <a:endParaRPr lang="en-US"/>
          </a:p>
        </p:txBody>
      </p:sp>
    </p:spTree>
    <p:extLst>
      <p:ext uri="{BB962C8B-B14F-4D97-AF65-F5344CB8AC3E}">
        <p14:creationId xmlns:p14="http://schemas.microsoft.com/office/powerpoint/2010/main" val="1059452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8</a:t>
            </a:fld>
            <a:endParaRPr lang="en-US"/>
          </a:p>
        </p:txBody>
      </p:sp>
    </p:spTree>
    <p:extLst>
      <p:ext uri="{BB962C8B-B14F-4D97-AF65-F5344CB8AC3E}">
        <p14:creationId xmlns:p14="http://schemas.microsoft.com/office/powerpoint/2010/main" val="3870179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C446A152-21A8-4B23-8938-264CDDD209BB}" type="datetimeFigureOut">
              <a:rPr lang="zh-CN" altLang="en-US"/>
              <a:pPr>
                <a:defRPr/>
              </a:pPr>
              <a:t>2017/5/17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5A845F-6455-484F-A297-7811B5B1ABA0}" type="slidenum">
              <a:rPr lang="zh-CN" altLang="en-US"/>
              <a:pPr>
                <a:defRPr/>
              </a:pPr>
              <a:t>‹#›</a:t>
            </a:fld>
            <a:endParaRPr lang="zh-CN" altLang="en-US"/>
          </a:p>
        </p:txBody>
      </p:sp>
    </p:spTree>
    <p:extLst>
      <p:ext uri="{BB962C8B-B14F-4D97-AF65-F5344CB8AC3E}">
        <p14:creationId xmlns:p14="http://schemas.microsoft.com/office/powerpoint/2010/main" val="2898310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CE1C953-3DEB-4085-8B36-F394993EF815}" type="datetimeFigureOut">
              <a:rPr lang="zh-CN" altLang="en-US"/>
              <a:pPr>
                <a:defRPr/>
              </a:pPr>
              <a:t>2017/5/17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346AFB-B1EC-468C-A3E4-7207DD14269A}" type="slidenum">
              <a:rPr lang="zh-CN" altLang="en-US"/>
              <a:pPr>
                <a:defRPr/>
              </a:pPr>
              <a:t>‹#›</a:t>
            </a:fld>
            <a:endParaRPr lang="zh-CN" altLang="en-US"/>
          </a:p>
        </p:txBody>
      </p:sp>
    </p:spTree>
    <p:extLst>
      <p:ext uri="{BB962C8B-B14F-4D97-AF65-F5344CB8AC3E}">
        <p14:creationId xmlns:p14="http://schemas.microsoft.com/office/powerpoint/2010/main" val="2819168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76F0821-8D2E-4737-903C-74EFEFAAA750}" type="datetimeFigureOut">
              <a:rPr lang="zh-CN" altLang="en-US"/>
              <a:pPr>
                <a:defRPr/>
              </a:pPr>
              <a:t>2017/5/17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36C46B-869B-447D-94FD-CADEB08E28E1}" type="slidenum">
              <a:rPr lang="zh-CN" altLang="en-US"/>
              <a:pPr>
                <a:defRPr/>
              </a:pPr>
              <a:t>‹#›</a:t>
            </a:fld>
            <a:endParaRPr lang="zh-CN" altLang="en-US"/>
          </a:p>
        </p:txBody>
      </p:sp>
    </p:spTree>
    <p:extLst>
      <p:ext uri="{BB962C8B-B14F-4D97-AF65-F5344CB8AC3E}">
        <p14:creationId xmlns:p14="http://schemas.microsoft.com/office/powerpoint/2010/main" val="3403151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AE03A3E-58EA-44D2-8968-B8B5B3FFFA99}" type="datetimeFigureOut">
              <a:rPr lang="zh-CN" altLang="en-US"/>
              <a:pPr>
                <a:defRPr/>
              </a:pPr>
              <a:t>2017/5/17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BF5B9-6568-49B3-8312-0AD424538FAB}" type="slidenum">
              <a:rPr lang="zh-CN" altLang="en-US"/>
              <a:pPr>
                <a:defRPr/>
              </a:pPr>
              <a:t>‹#›</a:t>
            </a:fld>
            <a:endParaRPr lang="zh-CN" altLang="en-US"/>
          </a:p>
        </p:txBody>
      </p:sp>
    </p:spTree>
    <p:extLst>
      <p:ext uri="{BB962C8B-B14F-4D97-AF65-F5344CB8AC3E}">
        <p14:creationId xmlns:p14="http://schemas.microsoft.com/office/powerpoint/2010/main" val="535059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F592667-A61F-4AAF-BFDD-198583104BFC}" type="datetimeFigureOut">
              <a:rPr lang="zh-CN" altLang="en-US"/>
              <a:pPr>
                <a:defRPr/>
              </a:pPr>
              <a:t>2017/5/17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405271-7825-4D56-8FD0-E41A073676AD}" type="slidenum">
              <a:rPr lang="zh-CN" altLang="en-US"/>
              <a:pPr>
                <a:defRPr/>
              </a:pPr>
              <a:t>‹#›</a:t>
            </a:fld>
            <a:endParaRPr lang="zh-CN" altLang="en-US"/>
          </a:p>
        </p:txBody>
      </p:sp>
    </p:spTree>
    <p:extLst>
      <p:ext uri="{BB962C8B-B14F-4D97-AF65-F5344CB8AC3E}">
        <p14:creationId xmlns:p14="http://schemas.microsoft.com/office/powerpoint/2010/main" val="3243504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01A9641-AAE3-4BF4-9ACB-29BF3E0989AA}" type="datetimeFigureOut">
              <a:rPr lang="zh-CN" altLang="en-US"/>
              <a:pPr>
                <a:defRPr/>
              </a:pPr>
              <a:t>2017/5/17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B71753-0D64-42F1-B138-ABE891DAE8C7}" type="slidenum">
              <a:rPr lang="zh-CN" altLang="en-US"/>
              <a:pPr>
                <a:defRPr/>
              </a:pPr>
              <a:t>‹#›</a:t>
            </a:fld>
            <a:endParaRPr lang="zh-CN" altLang="en-US"/>
          </a:p>
        </p:txBody>
      </p:sp>
    </p:spTree>
    <p:extLst>
      <p:ext uri="{BB962C8B-B14F-4D97-AF65-F5344CB8AC3E}">
        <p14:creationId xmlns:p14="http://schemas.microsoft.com/office/powerpoint/2010/main" val="2684647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4A556C25-E921-4EDA-ABD4-DC774CDC6C8D}" type="datetimeFigureOut">
              <a:rPr lang="zh-CN" altLang="en-US"/>
              <a:pPr>
                <a:defRPr/>
              </a:pPr>
              <a:t>2017/5/17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8EF488A-459D-4167-99E3-2F034CE9C354}" type="slidenum">
              <a:rPr lang="zh-CN" altLang="en-US"/>
              <a:pPr>
                <a:defRPr/>
              </a:pPr>
              <a:t>‹#›</a:t>
            </a:fld>
            <a:endParaRPr lang="zh-CN" altLang="en-US"/>
          </a:p>
        </p:txBody>
      </p:sp>
    </p:spTree>
    <p:extLst>
      <p:ext uri="{BB962C8B-B14F-4D97-AF65-F5344CB8AC3E}">
        <p14:creationId xmlns:p14="http://schemas.microsoft.com/office/powerpoint/2010/main" val="248622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CDD47461-D668-47BB-9E39-1448001554E4}" type="datetimeFigureOut">
              <a:rPr lang="zh-CN" altLang="en-US"/>
              <a:pPr>
                <a:defRPr/>
              </a:pPr>
              <a:t>2017/5/17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6B33DE8-CD03-407E-96DB-47547C6FD818}" type="slidenum">
              <a:rPr lang="zh-CN" altLang="en-US"/>
              <a:pPr>
                <a:defRPr/>
              </a:pPr>
              <a:t>‹#›</a:t>
            </a:fld>
            <a:endParaRPr lang="zh-CN" altLang="en-US"/>
          </a:p>
        </p:txBody>
      </p:sp>
    </p:spTree>
    <p:extLst>
      <p:ext uri="{BB962C8B-B14F-4D97-AF65-F5344CB8AC3E}">
        <p14:creationId xmlns:p14="http://schemas.microsoft.com/office/powerpoint/2010/main" val="677821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2A8C1A7-97FB-4A11-A61D-B1FAD2AD8D05}" type="datetimeFigureOut">
              <a:rPr lang="zh-CN" altLang="en-US"/>
              <a:pPr>
                <a:defRPr/>
              </a:pPr>
              <a:t>2017/5/17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AB08EE0-006D-405F-818A-D203B959CAA1}" type="slidenum">
              <a:rPr lang="zh-CN" altLang="en-US"/>
              <a:pPr>
                <a:defRPr/>
              </a:pPr>
              <a:t>‹#›</a:t>
            </a:fld>
            <a:endParaRPr lang="zh-CN" altLang="en-US"/>
          </a:p>
        </p:txBody>
      </p:sp>
    </p:spTree>
    <p:extLst>
      <p:ext uri="{BB962C8B-B14F-4D97-AF65-F5344CB8AC3E}">
        <p14:creationId xmlns:p14="http://schemas.microsoft.com/office/powerpoint/2010/main" val="117794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0214A9-B979-4990-B8AC-694E305C1A35}" type="datetimeFigureOut">
              <a:rPr lang="zh-CN" altLang="en-US"/>
              <a:pPr>
                <a:defRPr/>
              </a:pPr>
              <a:t>2017/5/17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5E1D65A-7CA3-4A39-9AF9-0B09F2872B1E}" type="slidenum">
              <a:rPr lang="zh-CN" altLang="en-US"/>
              <a:pPr>
                <a:defRPr/>
              </a:pPr>
              <a:t>‹#›</a:t>
            </a:fld>
            <a:endParaRPr lang="zh-CN" altLang="en-US"/>
          </a:p>
        </p:txBody>
      </p:sp>
    </p:spTree>
    <p:extLst>
      <p:ext uri="{BB962C8B-B14F-4D97-AF65-F5344CB8AC3E}">
        <p14:creationId xmlns:p14="http://schemas.microsoft.com/office/powerpoint/2010/main" val="3340216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F4234E9-F91C-4D0B-B850-E0D2F4973DBB}" type="datetimeFigureOut">
              <a:rPr lang="zh-CN" altLang="en-US"/>
              <a:pPr>
                <a:defRPr/>
              </a:pPr>
              <a:t>2017/5/17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CDDC276-F2AF-41B0-A424-2ABBEAB3B4B9}" type="slidenum">
              <a:rPr lang="zh-CN" altLang="en-US"/>
              <a:pPr>
                <a:defRPr/>
              </a:pPr>
              <a:t>‹#›</a:t>
            </a:fld>
            <a:endParaRPr lang="zh-CN" altLang="en-US"/>
          </a:p>
        </p:txBody>
      </p:sp>
    </p:spTree>
    <p:extLst>
      <p:ext uri="{BB962C8B-B14F-4D97-AF65-F5344CB8AC3E}">
        <p14:creationId xmlns:p14="http://schemas.microsoft.com/office/powerpoint/2010/main" val="4177243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3DC626EF-4B5C-44C8-BAFF-AE4552E9086C}" type="datetimeFigureOut">
              <a:rPr lang="zh-CN" altLang="en-US"/>
              <a:pPr>
                <a:defRPr/>
              </a:pPr>
              <a:t>2017/5/17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ADB7C9E5-CC9D-4C93-944E-66B9C58CC2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467544" y="2276872"/>
            <a:ext cx="8278813" cy="1470025"/>
          </a:xfrm>
        </p:spPr>
        <p:txBody>
          <a:bodyPr/>
          <a:lstStyle/>
          <a:p>
            <a:pPr eaLnBrk="1" hangingPunct="1"/>
            <a:r>
              <a:rPr lang="en-US" altLang="zh-CN" sz="4000" b="1" dirty="0" smtClean="0"/>
              <a:t>Proposals on concluding the MIMO OTA WI</a:t>
            </a:r>
            <a:endParaRPr lang="zh-CN" altLang="en-US" sz="4000" b="1" dirty="0"/>
          </a:p>
        </p:txBody>
      </p:sp>
      <p:sp>
        <p:nvSpPr>
          <p:cNvPr id="3075" name="副标题 2"/>
          <p:cNvSpPr>
            <a:spLocks noGrp="1"/>
          </p:cNvSpPr>
          <p:nvPr>
            <p:ph type="subTitle" idx="1"/>
          </p:nvPr>
        </p:nvSpPr>
        <p:spPr>
          <a:xfrm>
            <a:off x="1331640" y="3861048"/>
            <a:ext cx="6800800" cy="1752600"/>
          </a:xfrm>
        </p:spPr>
        <p:txBody>
          <a:bodyPr/>
          <a:lstStyle/>
          <a:p>
            <a:pPr eaLnBrk="1" hangingPunct="1"/>
            <a:r>
              <a:rPr lang="en-US" altLang="zh-CN" dirty="0" smtClean="0">
                <a:solidFill>
                  <a:schemeClr val="tx1"/>
                </a:solidFill>
              </a:rPr>
              <a:t>CATR, </a:t>
            </a:r>
            <a:r>
              <a:rPr lang="en-US" altLang="zh-CN" dirty="0">
                <a:solidFill>
                  <a:schemeClr val="tx1"/>
                </a:solidFill>
              </a:rPr>
              <a:t>Intel </a:t>
            </a:r>
            <a:r>
              <a:rPr lang="en-US" altLang="zh-CN" dirty="0" smtClean="0">
                <a:solidFill>
                  <a:schemeClr val="tx1"/>
                </a:solidFill>
              </a:rPr>
              <a:t>Corporation, Huawei, </a:t>
            </a:r>
            <a:r>
              <a:rPr lang="en-US" altLang="zh-CN" dirty="0" smtClean="0">
                <a:solidFill>
                  <a:schemeClr val="tx1"/>
                </a:solidFill>
              </a:rPr>
              <a:t>CMCC, Rohde &amp; Schwarz, </a:t>
            </a:r>
            <a:r>
              <a:rPr lang="en-US" altLang="zh-CN" dirty="0" err="1" smtClean="0">
                <a:solidFill>
                  <a:schemeClr val="tx1"/>
                </a:solidFill>
              </a:rPr>
              <a:t>Keysight</a:t>
            </a:r>
            <a:r>
              <a:rPr lang="en-US" altLang="zh-CN" dirty="0" smtClean="0">
                <a:solidFill>
                  <a:schemeClr val="tx1"/>
                </a:solidFill>
              </a:rPr>
              <a:t>, ATR, Spirent, Bluetest, NTT DOCOMO</a:t>
            </a:r>
            <a:endParaRPr lang="zh-CN" altLang="en-US" dirty="0">
              <a:solidFill>
                <a:schemeClr val="tx1"/>
              </a:solidFill>
            </a:endParaRPr>
          </a:p>
        </p:txBody>
      </p:sp>
      <p:sp>
        <p:nvSpPr>
          <p:cNvPr id="3076" name="TextBox 4"/>
          <p:cNvSpPr txBox="1">
            <a:spLocks noChangeArrowheads="1"/>
          </p:cNvSpPr>
          <p:nvPr/>
        </p:nvSpPr>
        <p:spPr bwMode="auto">
          <a:xfrm>
            <a:off x="250825" y="333375"/>
            <a:ext cx="842486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GB" altLang="zh-CN" sz="1800" b="1" dirty="0"/>
              <a:t>3GPP TSG-RAN WG4 Meeting #</a:t>
            </a:r>
            <a:r>
              <a:rPr lang="en-GB" altLang="zh-CN" sz="1800" b="1" dirty="0" smtClean="0"/>
              <a:t>83</a:t>
            </a:r>
            <a:r>
              <a:rPr lang="en-GB" altLang="zh-CN" sz="1800" b="1" dirty="0"/>
              <a:t>	                                                                </a:t>
            </a:r>
            <a:r>
              <a:rPr lang="en-GB" altLang="zh-CN" sz="1800" b="1" dirty="0" smtClean="0"/>
              <a:t>R4-17</a:t>
            </a:r>
            <a:r>
              <a:rPr lang="en-US" altLang="zh-CN" sz="1800" b="1" dirty="0" smtClean="0"/>
              <a:t>05935</a:t>
            </a:r>
            <a:endParaRPr lang="zh-CN" altLang="zh-CN" sz="1800" dirty="0"/>
          </a:p>
          <a:p>
            <a:pPr eaLnBrk="1" hangingPunct="1">
              <a:spcBef>
                <a:spcPct val="0"/>
              </a:spcBef>
              <a:buFontTx/>
              <a:buNone/>
            </a:pPr>
            <a:r>
              <a:rPr lang="en-US" altLang="zh-CN" sz="1800" b="1" dirty="0" smtClean="0"/>
              <a:t>Hangzhou, China, May 15-19, 2017</a:t>
            </a:r>
          </a:p>
          <a:p>
            <a:pPr eaLnBrk="1" hangingPunct="1">
              <a:spcBef>
                <a:spcPct val="0"/>
              </a:spcBef>
              <a:buFontTx/>
              <a:buNone/>
            </a:pPr>
            <a:endParaRPr lang="en-US" altLang="zh-CN" sz="1800" b="1" dirty="0" smtClean="0"/>
          </a:p>
          <a:p>
            <a:pPr eaLnBrk="1" hangingPunct="1">
              <a:spcBef>
                <a:spcPct val="0"/>
              </a:spcBef>
              <a:buFontTx/>
              <a:buNone/>
            </a:pPr>
            <a:r>
              <a:rPr lang="en-US" altLang="zh-CN" sz="1800" b="1" dirty="0"/>
              <a:t>Agenda item: 7.11.1</a:t>
            </a:r>
            <a:endParaRPr lang="zh-CN" altLang="zh-CN" sz="1800" b="1" dirty="0"/>
          </a:p>
          <a:p>
            <a:pPr eaLnBrk="1" hangingPunct="1">
              <a:spcBef>
                <a:spcPct val="0"/>
              </a:spcBef>
              <a:buNone/>
            </a:pPr>
            <a:r>
              <a:rPr lang="en-US" altLang="zh-CN" sz="1800" b="1" dirty="0" smtClean="0"/>
              <a:t>Document for: Approval</a:t>
            </a:r>
            <a:endParaRPr lang="zh-CN" altLang="zh-CN" sz="1800" b="1" i="1" dirty="0"/>
          </a:p>
          <a:p>
            <a:pPr eaLnBrk="1" hangingPunct="1">
              <a:spcBef>
                <a:spcPct val="0"/>
              </a:spcBef>
              <a:buFontTx/>
              <a:buNone/>
            </a:pPr>
            <a:endParaRPr lang="zh-CN"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eaLnBrk="1" hangingPunct="1"/>
            <a:r>
              <a:rPr lang="en-US" altLang="zh-CN" dirty="0"/>
              <a:t>Background</a:t>
            </a:r>
            <a:endParaRPr lang="zh-CN" altLang="en-US" dirty="0"/>
          </a:p>
        </p:txBody>
      </p:sp>
      <p:sp>
        <p:nvSpPr>
          <p:cNvPr id="4099" name="内容占位符 2"/>
          <p:cNvSpPr>
            <a:spLocks noGrp="1"/>
          </p:cNvSpPr>
          <p:nvPr>
            <p:ph idx="1"/>
          </p:nvPr>
        </p:nvSpPr>
        <p:spPr>
          <a:xfrm>
            <a:off x="457200" y="1600200"/>
            <a:ext cx="8229600" cy="4565104"/>
          </a:xfrm>
        </p:spPr>
        <p:txBody>
          <a:bodyPr/>
          <a:lstStyle/>
          <a:p>
            <a:pPr eaLnBrk="1" hangingPunct="1">
              <a:spcAft>
                <a:spcPts val="24"/>
              </a:spcAft>
            </a:pPr>
            <a:r>
              <a:rPr lang="en-US" altLang="zh-CN" sz="2400" dirty="0" smtClean="0"/>
              <a:t>CATR shares the harmonization results[1] and lab alignment results[9]</a:t>
            </a:r>
            <a:endParaRPr lang="en-US" altLang="zh-CN" sz="2400" dirty="0"/>
          </a:p>
          <a:p>
            <a:pPr eaLnBrk="1" hangingPunct="1">
              <a:spcAft>
                <a:spcPts val="24"/>
              </a:spcAft>
            </a:pPr>
            <a:r>
              <a:rPr lang="en-US" altLang="zh-CN" sz="2400" dirty="0"/>
              <a:t>Measurement uncertainty </a:t>
            </a:r>
            <a:r>
              <a:rPr lang="en-US" altLang="zh-CN" sz="2400" dirty="0" smtClean="0"/>
              <a:t>of each harmonization system is also provided by CATR [2-4]</a:t>
            </a:r>
            <a:endParaRPr lang="en-US" altLang="zh-CN" sz="2400" dirty="0"/>
          </a:p>
          <a:p>
            <a:pPr eaLnBrk="1" hangingPunct="1">
              <a:spcAft>
                <a:spcPts val="24"/>
              </a:spcAft>
            </a:pPr>
            <a:r>
              <a:rPr lang="en-US" altLang="zh-CN" sz="2400" dirty="0" smtClean="0"/>
              <a:t>Some analysis results are presented in [5-8]</a:t>
            </a:r>
            <a:endParaRPr lang="en-US" altLang="zh-CN"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t>Performance lab alignment</a:t>
            </a:r>
            <a:endParaRPr lang="zh-CN" altLang="en-US" dirty="0"/>
          </a:p>
        </p:txBody>
      </p:sp>
      <p:sp>
        <p:nvSpPr>
          <p:cNvPr id="6" name="内容占位符 2"/>
          <p:cNvSpPr>
            <a:spLocks noGrp="1"/>
          </p:cNvSpPr>
          <p:nvPr>
            <p:ph idx="1"/>
          </p:nvPr>
        </p:nvSpPr>
        <p:spPr>
          <a:xfrm>
            <a:off x="457200" y="1268760"/>
            <a:ext cx="8229600" cy="5256584"/>
          </a:xfrm>
        </p:spPr>
        <p:txBody>
          <a:bodyPr/>
          <a:lstStyle/>
          <a:p>
            <a:pPr>
              <a:buSzPct val="80000"/>
              <a:buFont typeface="Wingdings" panose="05000000000000000000" pitchFamily="2" charset="2"/>
              <a:buChar char="n"/>
            </a:pPr>
            <a:r>
              <a:rPr lang="en-US" altLang="en-US" sz="2000" dirty="0" smtClean="0"/>
              <a:t>Proposals </a:t>
            </a:r>
            <a:r>
              <a:rPr lang="en-GB" altLang="zh-CN" sz="2000" dirty="0" smtClean="0"/>
              <a:t>for performance part:</a:t>
            </a:r>
            <a:endParaRPr lang="en-GB" altLang="en-US" sz="2000" dirty="0"/>
          </a:p>
          <a:p>
            <a:pPr marL="197100" indent="0">
              <a:lnSpc>
                <a:spcPct val="150000"/>
              </a:lnSpc>
              <a:buNone/>
            </a:pPr>
            <a:r>
              <a:rPr lang="en-US" altLang="en-US" sz="1800" dirty="0" smtClean="0"/>
              <a:t>P1: </a:t>
            </a:r>
            <a:r>
              <a:rPr lang="en-US" altLang="ja-JP" sz="1800" dirty="0" smtClean="0"/>
              <a:t>Due </a:t>
            </a:r>
            <a:r>
              <a:rPr lang="en-US" altLang="ja-JP" sz="1800" dirty="0"/>
              <a:t>to the potential alignment between MPAC </a:t>
            </a:r>
            <a:r>
              <a:rPr lang="en-US" altLang="ja-JP" sz="1800" dirty="0" smtClean="0"/>
              <a:t>labs, group should c</a:t>
            </a:r>
            <a:r>
              <a:rPr lang="en-US" altLang="en-US" sz="1800" dirty="0" smtClean="0"/>
              <a:t>ontinue the performance requirement phase for MPAC </a:t>
            </a:r>
            <a:endParaRPr lang="en-US" altLang="en-US" sz="1800" dirty="0"/>
          </a:p>
          <a:p>
            <a:pPr marL="197100" indent="0">
              <a:lnSpc>
                <a:spcPct val="150000"/>
              </a:lnSpc>
              <a:buNone/>
            </a:pPr>
            <a:r>
              <a:rPr lang="en-US" altLang="zh-CN" sz="1800" dirty="0" smtClean="0"/>
              <a:t>P2: Select the alignment results from CATR as the reference, suggest Lab1 and Lab2 to retest PAD devices for lab alignment activity, as defined in 10.4 of TR37.977</a:t>
            </a:r>
          </a:p>
          <a:p>
            <a:pPr marL="197100" indent="0">
              <a:lnSpc>
                <a:spcPct val="150000"/>
              </a:lnSpc>
              <a:buNone/>
            </a:pPr>
            <a:r>
              <a:rPr lang="en-US" altLang="zh-CN" sz="1800" dirty="0" smtClean="0"/>
              <a:t>P3: A work plan to progress the alignment activity and to root-cause the observed issues shall be defined and led by the MPAC solution provider companies</a:t>
            </a:r>
          </a:p>
          <a:p>
            <a:pPr marL="197100" indent="0">
              <a:lnSpc>
                <a:spcPct val="150000"/>
              </a:lnSpc>
              <a:buNone/>
            </a:pPr>
            <a:r>
              <a:rPr lang="en-US" altLang="zh-CN" sz="1800" dirty="0" smtClean="0"/>
              <a:t>P4: The PADs and reference dipoles are passed from Lab3 to Lab2, then to Lab1 to enable the investigation</a:t>
            </a:r>
          </a:p>
        </p:txBody>
      </p:sp>
    </p:spTree>
    <p:extLst>
      <p:ext uri="{BB962C8B-B14F-4D97-AF65-F5344CB8AC3E}">
        <p14:creationId xmlns:p14="http://schemas.microsoft.com/office/powerpoint/2010/main" val="1651583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t>Performance requirement work</a:t>
            </a:r>
            <a:endParaRPr lang="zh-CN" altLang="en-US" dirty="0"/>
          </a:p>
        </p:txBody>
      </p:sp>
      <p:sp>
        <p:nvSpPr>
          <p:cNvPr id="6" name="内容占位符 2"/>
          <p:cNvSpPr>
            <a:spLocks noGrp="1"/>
          </p:cNvSpPr>
          <p:nvPr>
            <p:ph idx="1"/>
          </p:nvPr>
        </p:nvSpPr>
        <p:spPr>
          <a:xfrm>
            <a:off x="457200" y="1268760"/>
            <a:ext cx="8229600" cy="5256584"/>
          </a:xfrm>
        </p:spPr>
        <p:txBody>
          <a:bodyPr/>
          <a:lstStyle/>
          <a:p>
            <a:pPr>
              <a:buSzPct val="80000"/>
              <a:buFont typeface="Wingdings" panose="05000000000000000000" pitchFamily="2" charset="2"/>
              <a:buChar char="n"/>
            </a:pPr>
            <a:r>
              <a:rPr lang="en-US" altLang="en-US" sz="2400" dirty="0" smtClean="0"/>
              <a:t>Proposals </a:t>
            </a:r>
            <a:r>
              <a:rPr lang="en-GB" altLang="zh-CN" sz="2200" dirty="0" smtClean="0"/>
              <a:t>for performance part:</a:t>
            </a:r>
            <a:endParaRPr lang="en-GB" altLang="en-US" sz="2200" dirty="0"/>
          </a:p>
          <a:p>
            <a:pPr marL="197100" indent="0">
              <a:lnSpc>
                <a:spcPct val="150000"/>
              </a:lnSpc>
              <a:buNone/>
            </a:pPr>
            <a:r>
              <a:rPr lang="en-US" altLang="ja-JP" sz="2000" dirty="0" smtClean="0"/>
              <a:t>P5: </a:t>
            </a:r>
            <a:r>
              <a:rPr lang="en-US" altLang="ja-JP" sz="2000" dirty="0"/>
              <a:t>G</a:t>
            </a:r>
            <a:r>
              <a:rPr lang="en-US" altLang="zh-CN" sz="2000" dirty="0" smtClean="0"/>
              <a:t>iven the capability of RTS </a:t>
            </a:r>
            <a:r>
              <a:rPr lang="en-US" altLang="zh-CN" sz="2000" dirty="0"/>
              <a:t>method and the need to utilize any commercially available devices for collecting the TRMS data, the MPAC should be the single methodology for MIMO performance requirement</a:t>
            </a:r>
          </a:p>
          <a:p>
            <a:pPr marL="197100" indent="0">
              <a:buNone/>
            </a:pPr>
            <a:endParaRPr lang="en-GB" altLang="zh-CN" sz="1800" dirty="0"/>
          </a:p>
          <a:p>
            <a:pPr marL="197100" indent="0">
              <a:buNone/>
            </a:pPr>
            <a:endParaRPr lang="en-US" altLang="zh-CN" sz="1800" dirty="0"/>
          </a:p>
          <a:p>
            <a:pPr marL="0" indent="0">
              <a:buNone/>
            </a:pPr>
            <a:endParaRPr lang="en-GB" altLang="zh-CN" sz="2000" dirty="0"/>
          </a:p>
        </p:txBody>
      </p:sp>
    </p:spTree>
    <p:extLst>
      <p:ext uri="{BB962C8B-B14F-4D97-AF65-F5344CB8AC3E}">
        <p14:creationId xmlns:p14="http://schemas.microsoft.com/office/powerpoint/2010/main" val="4020828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t>harmonization activity (MPAC/RC+CE)</a:t>
            </a:r>
            <a:endParaRPr lang="zh-CN" altLang="en-US" dirty="0"/>
          </a:p>
        </p:txBody>
      </p:sp>
      <p:sp>
        <p:nvSpPr>
          <p:cNvPr id="10" name="内容占位符 2"/>
          <p:cNvSpPr>
            <a:spLocks noGrp="1"/>
          </p:cNvSpPr>
          <p:nvPr>
            <p:ph idx="1"/>
          </p:nvPr>
        </p:nvSpPr>
        <p:spPr>
          <a:xfrm>
            <a:off x="457200" y="1600200"/>
            <a:ext cx="8229600" cy="4525963"/>
          </a:xfrm>
        </p:spPr>
        <p:txBody>
          <a:bodyPr/>
          <a:lstStyle/>
          <a:p>
            <a:r>
              <a:rPr lang="en-GB" sz="1600" dirty="0" smtClean="0"/>
              <a:t>P6: </a:t>
            </a:r>
            <a:r>
              <a:rPr lang="en-GB" sz="1600" dirty="0"/>
              <a:t>For the </a:t>
            </a:r>
            <a:r>
              <a:rPr lang="en-GB" sz="1600" dirty="0" smtClean="0"/>
              <a:t>TDD </a:t>
            </a:r>
            <a:r>
              <a:rPr lang="en-GB" sz="1600" dirty="0"/>
              <a:t>bands tested in </a:t>
            </a:r>
            <a:r>
              <a:rPr lang="en-GB" sz="1600" dirty="0" smtClean="0"/>
              <a:t>the MPAC/RC+CE harmonization, </a:t>
            </a:r>
            <a:r>
              <a:rPr lang="en-GB" sz="1600" dirty="0"/>
              <a:t>the harmonization cost varies between </a:t>
            </a:r>
            <a:r>
              <a:rPr lang="en-GB" sz="1600" dirty="0" smtClean="0"/>
              <a:t>0.37 </a:t>
            </a:r>
            <a:r>
              <a:rPr lang="en-GB" sz="1600" dirty="0"/>
              <a:t>and </a:t>
            </a:r>
            <a:r>
              <a:rPr lang="en-GB" sz="1600" dirty="0" smtClean="0"/>
              <a:t>0.60 </a:t>
            </a:r>
            <a:r>
              <a:rPr lang="en-GB" sz="1600" dirty="0" err="1"/>
              <a:t>dB.</a:t>
            </a:r>
            <a:r>
              <a:rPr lang="en-GB" sz="1600" dirty="0"/>
              <a:t>  This harmonization cost is within the </a:t>
            </a:r>
            <a:r>
              <a:rPr lang="en-GB" sz="1600" dirty="0" smtClean="0"/>
              <a:t>lowest harmonization </a:t>
            </a:r>
            <a:r>
              <a:rPr lang="en-GB" sz="1600" dirty="0"/>
              <a:t>target for all </a:t>
            </a:r>
            <a:r>
              <a:rPr lang="en-GB" sz="1600" dirty="0" smtClean="0"/>
              <a:t>TDD bands considering the statistical significance.  Because only 3 devices were used to determine the offsets, harmonization </a:t>
            </a:r>
            <a:r>
              <a:rPr lang="en-GB" sz="1600" dirty="0"/>
              <a:t>between MPAC and </a:t>
            </a:r>
            <a:r>
              <a:rPr lang="en-GB" sz="1600" dirty="0" smtClean="0"/>
              <a:t>RC+CE for </a:t>
            </a:r>
            <a:r>
              <a:rPr lang="en-GB" sz="1600" dirty="0"/>
              <a:t>Bands </a:t>
            </a:r>
            <a:r>
              <a:rPr lang="en-GB" sz="1600" dirty="0" smtClean="0"/>
              <a:t>38 and 41 should be further investigated. Testing 5 more devices in the chosen TDD bands in Lab3 can help to evaluate the harmonization offsets and the harmonization cost for TDD.</a:t>
            </a:r>
            <a:endParaRPr lang="en-US" sz="1600" dirty="0"/>
          </a:p>
          <a:p>
            <a:r>
              <a:rPr lang="en-GB" sz="1600" dirty="0" smtClean="0"/>
              <a:t>P7: </a:t>
            </a:r>
            <a:r>
              <a:rPr lang="en-GB" sz="1600" dirty="0"/>
              <a:t>For all FDD bands tested in the MPAC/RC+CE harmonization, the harmonization cost varies between 1.19 and 2.58 dB; </a:t>
            </a:r>
            <a:r>
              <a:rPr lang="en-GB" sz="1600" dirty="0" smtClean="0"/>
              <a:t>some bands exceed their highest harmonization bound </a:t>
            </a:r>
            <a:r>
              <a:rPr lang="en-GB" sz="1600" dirty="0"/>
              <a:t>and, therefore, harmonization between MPAC and RC+CE cannot be confirmed for </a:t>
            </a:r>
            <a:r>
              <a:rPr lang="en-GB" sz="1600" dirty="0" smtClean="0"/>
              <a:t>all FDD bands based on the results available from the harmonization testing campaign.</a:t>
            </a:r>
          </a:p>
          <a:p>
            <a:r>
              <a:rPr lang="en-GB" sz="1600" dirty="0" smtClean="0"/>
              <a:t>P8: The potential to harmonize in FDD has been observed by isolating devices which have contributed to higher residual errors, particularly LNA-active devices, defining the related applicability criteria, and investigating more suitable RC+CE settings and harmonization formulas. </a:t>
            </a:r>
          </a:p>
        </p:txBody>
      </p:sp>
    </p:spTree>
    <p:extLst>
      <p:ext uri="{BB962C8B-B14F-4D97-AF65-F5344CB8AC3E}">
        <p14:creationId xmlns:p14="http://schemas.microsoft.com/office/powerpoint/2010/main" val="1609918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t>harmonization activity (MPAC/RTS)</a:t>
            </a:r>
            <a:endParaRPr lang="zh-CN" altLang="en-US" dirty="0"/>
          </a:p>
        </p:txBody>
      </p:sp>
      <p:sp>
        <p:nvSpPr>
          <p:cNvPr id="4099" name="内容占位符 2"/>
          <p:cNvSpPr>
            <a:spLocks noGrp="1"/>
          </p:cNvSpPr>
          <p:nvPr>
            <p:ph idx="1"/>
          </p:nvPr>
        </p:nvSpPr>
        <p:spPr>
          <a:xfrm>
            <a:off x="457200" y="1417638"/>
            <a:ext cx="8229600" cy="5107706"/>
          </a:xfrm>
        </p:spPr>
        <p:txBody>
          <a:bodyPr/>
          <a:lstStyle/>
          <a:p>
            <a:r>
              <a:rPr lang="en-GB" sz="1600" dirty="0" smtClean="0"/>
              <a:t>P9: </a:t>
            </a:r>
            <a:r>
              <a:rPr lang="en-GB" sz="1600" dirty="0"/>
              <a:t>For the FDD bands tested in the MPAC/RTS harmonization, the harmonization cost varies between 0.5 and 0.92 </a:t>
            </a:r>
            <a:r>
              <a:rPr lang="en-GB" sz="1600" dirty="0" err="1"/>
              <a:t>dB.</a:t>
            </a:r>
            <a:r>
              <a:rPr lang="en-GB" sz="1600" dirty="0"/>
              <a:t>  This harmonization cost is within the harmonization target for all bands and, therefore, harmonization between MPAC and RTS for Bands 13, 5, 3, and 7 can be </a:t>
            </a:r>
            <a:r>
              <a:rPr lang="en-GB" sz="1600" dirty="0" smtClean="0"/>
              <a:t>confirmed.</a:t>
            </a:r>
            <a:endParaRPr lang="en-US" sz="1600" dirty="0"/>
          </a:p>
          <a:p>
            <a:r>
              <a:rPr lang="en-GB" sz="1600" dirty="0" smtClean="0"/>
              <a:t>P10: </a:t>
            </a:r>
            <a:r>
              <a:rPr lang="en-GB" sz="1600" dirty="0"/>
              <a:t>Considering the positive outcome of the MPAC/RTS harmonization analysis, the following applicability criteria for the MPAC/RTS harmonization are proposed based on the current understanding of the RTS methodology capabilities:</a:t>
            </a:r>
            <a:endParaRPr lang="en-US" sz="1600" dirty="0"/>
          </a:p>
          <a:p>
            <a:pPr lvl="1"/>
            <a:r>
              <a:rPr lang="en-GB" sz="1400" dirty="0"/>
              <a:t>The harmonized RTS system is a two probe system capable of measuring devices with two Rx antennas. Devices with more Rx antennas are not supported</a:t>
            </a:r>
            <a:endParaRPr lang="en-US" sz="1400" dirty="0"/>
          </a:p>
          <a:p>
            <a:pPr lvl="1"/>
            <a:r>
              <a:rPr lang="en-GB" sz="1400" dirty="0"/>
              <a:t>The RTS method is only applicable to devices which do not change their antenna pattern in response to the radio environment</a:t>
            </a:r>
            <a:endParaRPr lang="en-US" sz="1400" dirty="0"/>
          </a:p>
          <a:p>
            <a:pPr lvl="1"/>
            <a:r>
              <a:rPr lang="en-GB" sz="1400" dirty="0"/>
              <a:t>The RTS method requires device support for the antenna test function (ATF) defined in TR 36.978. The ATF access of devices depends on the support of chip vendors</a:t>
            </a:r>
            <a:endParaRPr lang="en-US" sz="1400" dirty="0"/>
          </a:p>
          <a:p>
            <a:pPr lvl="1"/>
            <a:r>
              <a:rPr lang="en-GB" sz="1400" dirty="0"/>
              <a:t>There are two methods defined for ATF access, L3 signalling or a vendor-supplied device app. The devices used for harmonization were all modified to install the special ATF application. Harmonization has been confirmed using devices with the special ATF application. Harmonization for unmodified devices using the L3 access has not been confirmed.</a:t>
            </a:r>
            <a:endParaRPr lang="en-US" sz="1400" dirty="0"/>
          </a:p>
          <a:p>
            <a:pPr lvl="1"/>
            <a:r>
              <a:rPr lang="en-GB" sz="1400" dirty="0"/>
              <a:t>RTS is harmonized for FDD bands. TDD harmonization has not been </a:t>
            </a:r>
            <a:r>
              <a:rPr lang="en-GB" sz="1400" dirty="0" smtClean="0"/>
              <a:t>evaluated.</a:t>
            </a:r>
            <a:endParaRPr lang="en-GB" sz="1400" dirty="0" smtClean="0"/>
          </a:p>
          <a:p>
            <a:pPr lvl="1"/>
            <a:r>
              <a:rPr lang="en-GB" sz="1400" dirty="0" smtClean="0"/>
              <a:t>Harmonization measurements for RTS were performed with correlation based channel models; harmonization and channel model validation limits would need to be confirmed for geometric based channel models</a:t>
            </a:r>
            <a:endParaRPr lang="en-US" sz="1400" dirty="0"/>
          </a:p>
        </p:txBody>
      </p:sp>
    </p:spTree>
    <p:extLst>
      <p:ext uri="{BB962C8B-B14F-4D97-AF65-F5344CB8AC3E}">
        <p14:creationId xmlns:p14="http://schemas.microsoft.com/office/powerpoint/2010/main" val="2588098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smtClean="0"/>
              <a:t>Next Steps</a:t>
            </a:r>
            <a:endParaRPr lang="zh-CN" altLang="en-US" dirty="0"/>
          </a:p>
        </p:txBody>
      </p:sp>
      <p:sp>
        <p:nvSpPr>
          <p:cNvPr id="6" name="内容占位符 2"/>
          <p:cNvSpPr>
            <a:spLocks noGrp="1"/>
          </p:cNvSpPr>
          <p:nvPr>
            <p:ph idx="1"/>
          </p:nvPr>
        </p:nvSpPr>
        <p:spPr/>
        <p:txBody>
          <a:bodyPr/>
          <a:lstStyle/>
          <a:p>
            <a:r>
              <a:rPr lang="en-US" altLang="en-US" sz="2800" dirty="0" smtClean="0"/>
              <a:t>It is recommended to consider an extension of the work item to finalize the performance aspects identified in slides #3 and #4</a:t>
            </a:r>
          </a:p>
          <a:p>
            <a:r>
              <a:rPr lang="en-US" altLang="en-US" sz="2800" dirty="0" smtClean="0"/>
              <a:t>It is recommended to consider a new harmonization activity within the scope identified in slide #5 for TDD and FDD bands as part of the extension of the work item</a:t>
            </a:r>
          </a:p>
          <a:p>
            <a:r>
              <a:rPr lang="en-GB" altLang="zh-CN" sz="2800" dirty="0" smtClean="0"/>
              <a:t>RTS will investigate TDD and geometric channel model harmonization and support for &gt;2 Rx UE receivers</a:t>
            </a:r>
            <a:endParaRPr lang="en-GB" altLang="zh-CN" sz="2800" dirty="0"/>
          </a:p>
        </p:txBody>
      </p:sp>
    </p:spTree>
    <p:extLst>
      <p:ext uri="{BB962C8B-B14F-4D97-AF65-F5344CB8AC3E}">
        <p14:creationId xmlns:p14="http://schemas.microsoft.com/office/powerpoint/2010/main" val="1261081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t>Reference</a:t>
            </a:r>
            <a:endParaRPr lang="zh-CN" altLang="en-US" dirty="0"/>
          </a:p>
        </p:txBody>
      </p:sp>
      <p:sp>
        <p:nvSpPr>
          <p:cNvPr id="6" name="内容占位符 2"/>
          <p:cNvSpPr>
            <a:spLocks noGrp="1"/>
          </p:cNvSpPr>
          <p:nvPr>
            <p:ph idx="1"/>
          </p:nvPr>
        </p:nvSpPr>
        <p:spPr>
          <a:xfrm>
            <a:off x="457200" y="1268760"/>
            <a:ext cx="8229600" cy="5256584"/>
          </a:xfrm>
        </p:spPr>
        <p:txBody>
          <a:bodyPr/>
          <a:lstStyle/>
          <a:p>
            <a:pPr marL="540000">
              <a:buFont typeface="+mj-lt"/>
              <a:buAutoNum type="arabicPeriod"/>
            </a:pPr>
            <a:r>
              <a:rPr lang="en-US" altLang="zh-CN" sz="1600" dirty="0"/>
              <a:t>R4-1704750, “MIMO OTA harmonization testing results (part 3),” CATR, 3GPP RAN4 #83, May </a:t>
            </a:r>
            <a:r>
              <a:rPr lang="en-US" altLang="zh-CN" sz="1600" dirty="0" smtClean="0"/>
              <a:t>2017</a:t>
            </a:r>
          </a:p>
          <a:p>
            <a:pPr marL="540000">
              <a:buFont typeface="+mj-lt"/>
              <a:buAutoNum type="arabicPeriod"/>
            </a:pPr>
            <a:r>
              <a:rPr lang="en-US" altLang="zh-CN" sz="1600" dirty="0" smtClean="0"/>
              <a:t>R4-1705191</a:t>
            </a:r>
            <a:r>
              <a:rPr lang="en-US" altLang="zh-CN" sz="1600" dirty="0"/>
              <a:t>, “Measurement uncertainty of the RTS system for harmonization test campaign,” CATR, 3GPP RAN4 #83, May </a:t>
            </a:r>
            <a:r>
              <a:rPr lang="en-US" altLang="zh-CN" sz="1600" dirty="0" smtClean="0"/>
              <a:t>2017</a:t>
            </a:r>
          </a:p>
          <a:p>
            <a:pPr marL="540000">
              <a:buFont typeface="+mj-lt"/>
              <a:buAutoNum type="arabicPeriod"/>
            </a:pPr>
            <a:r>
              <a:rPr lang="en-US" altLang="zh-CN" sz="1600" dirty="0" smtClean="0"/>
              <a:t>R4-1705192</a:t>
            </a:r>
            <a:r>
              <a:rPr lang="en-US" altLang="zh-CN" sz="1600" dirty="0"/>
              <a:t>, “Measurement uncertainty of the MPAC system for harmonization test campaign,” CATR, 3GPP RAN4 #83, May </a:t>
            </a:r>
            <a:r>
              <a:rPr lang="en-US" altLang="zh-CN" sz="1600" dirty="0" smtClean="0"/>
              <a:t>2017</a:t>
            </a:r>
          </a:p>
          <a:p>
            <a:pPr marL="540000">
              <a:buFont typeface="+mj-lt"/>
              <a:buAutoNum type="arabicPeriod"/>
            </a:pPr>
            <a:r>
              <a:rPr lang="en-US" altLang="zh-CN" sz="1600" dirty="0" smtClean="0"/>
              <a:t>R4-1705211</a:t>
            </a:r>
            <a:r>
              <a:rPr lang="en-US" altLang="zh-CN" sz="1600" dirty="0"/>
              <a:t>, “Measurement uncertainty of the RC+CE system for harmonization test campaign,” CATR, 3GPP RAN4 #83, May </a:t>
            </a:r>
            <a:r>
              <a:rPr lang="en-US" altLang="zh-CN" sz="1600" dirty="0" smtClean="0"/>
              <a:t>2017</a:t>
            </a:r>
          </a:p>
          <a:p>
            <a:pPr marL="540000">
              <a:buFont typeface="+mj-lt"/>
              <a:buAutoNum type="arabicPeriod"/>
            </a:pPr>
            <a:r>
              <a:rPr lang="en-US" altLang="zh-CN" sz="1600" dirty="0" smtClean="0"/>
              <a:t>R4-1702254</a:t>
            </a:r>
            <a:r>
              <a:rPr lang="en-US" altLang="zh-CN" sz="1600" dirty="0"/>
              <a:t>, “Views on concluding the MIMO OTA Work Item,” Intel Corporation, 3GPP RAN4 #82, February </a:t>
            </a:r>
            <a:r>
              <a:rPr lang="en-US" altLang="zh-CN" sz="1600" dirty="0" smtClean="0"/>
              <a:t>2017</a:t>
            </a:r>
          </a:p>
          <a:p>
            <a:pPr marL="540000">
              <a:buFont typeface="+mj-lt"/>
              <a:buAutoNum type="arabicPeriod"/>
            </a:pPr>
            <a:r>
              <a:rPr lang="en-US" altLang="zh-CN" sz="1600" dirty="0" smtClean="0"/>
              <a:t>R4-1704657</a:t>
            </a:r>
            <a:r>
              <a:rPr lang="en-US" altLang="zh-CN" sz="1600" dirty="0"/>
              <a:t>, “MIMO OTA email discussion,” Intel Corporation, </a:t>
            </a:r>
            <a:r>
              <a:rPr lang="en-US" altLang="zh-CN" sz="1600" dirty="0" err="1"/>
              <a:t>Bluetest</a:t>
            </a:r>
            <a:r>
              <a:rPr lang="en-US" altLang="zh-CN" sz="1600" dirty="0"/>
              <a:t>, 3GPP RAN4 #83, May </a:t>
            </a:r>
            <a:r>
              <a:rPr lang="en-US" altLang="zh-CN" sz="1600" dirty="0" smtClean="0"/>
              <a:t>2017</a:t>
            </a:r>
          </a:p>
          <a:p>
            <a:pPr marL="540000">
              <a:buFont typeface="+mj-lt"/>
              <a:buAutoNum type="arabicPeriod"/>
            </a:pPr>
            <a:r>
              <a:rPr lang="en-US" altLang="zh-CN" sz="1600" dirty="0" smtClean="0"/>
              <a:t>R4-1704661</a:t>
            </a:r>
            <a:r>
              <a:rPr lang="en-US" altLang="zh-CN" sz="1600" dirty="0"/>
              <a:t>, “</a:t>
            </a:r>
            <a:r>
              <a:rPr lang="en-GB" altLang="zh-CN" sz="1600" dirty="0"/>
              <a:t>Harmonization analysis</a:t>
            </a:r>
            <a:r>
              <a:rPr lang="en-US" altLang="zh-CN" sz="1600" dirty="0"/>
              <a:t>,” Intel Corporation, CATR, 3GPP RAN4 #83, May </a:t>
            </a:r>
            <a:r>
              <a:rPr lang="en-US" altLang="zh-CN" sz="1600" dirty="0" smtClean="0"/>
              <a:t>2017</a:t>
            </a:r>
            <a:endParaRPr lang="en-GB" altLang="zh-CN" sz="1600" dirty="0"/>
          </a:p>
          <a:p>
            <a:pPr marL="540000">
              <a:buFont typeface="+mj-lt"/>
              <a:buAutoNum type="arabicPeriod"/>
            </a:pPr>
            <a:r>
              <a:rPr lang="en-US" altLang="zh-CN" sz="1600" dirty="0" smtClean="0"/>
              <a:t>R4-1704578</a:t>
            </a:r>
            <a:r>
              <a:rPr lang="en-US" altLang="zh-CN" sz="1600" dirty="0"/>
              <a:t>, “Analysis of Harmonization Results,” Rohde &amp; Schwarz, 3GPP RAN4 #83, May </a:t>
            </a:r>
            <a:r>
              <a:rPr lang="en-US" altLang="zh-CN" sz="1600" dirty="0" smtClean="0"/>
              <a:t>2017</a:t>
            </a:r>
            <a:endParaRPr lang="en-GB" altLang="zh-CN" sz="1600" dirty="0"/>
          </a:p>
          <a:p>
            <a:pPr marL="540000">
              <a:buFont typeface="+mj-lt"/>
              <a:buAutoNum type="arabicPeriod"/>
            </a:pPr>
            <a:r>
              <a:rPr lang="en-US" altLang="zh-CN" sz="1600" dirty="0" smtClean="0"/>
              <a:t>R4-1705313 </a:t>
            </a:r>
            <a:r>
              <a:rPr lang="en-US" altLang="zh-CN" sz="1600" dirty="0"/>
              <a:t>, “</a:t>
            </a:r>
            <a:r>
              <a:rPr lang="en-US" altLang="zh-CN" sz="1600" dirty="0" smtClean="0"/>
              <a:t> </a:t>
            </a:r>
            <a:r>
              <a:rPr lang="en-US" altLang="zh-CN" sz="1600" dirty="0"/>
              <a:t>Measurement results of PAD devices for lab alignment</a:t>
            </a:r>
            <a:r>
              <a:rPr lang="en-US" altLang="zh-CN" sz="1600" dirty="0" smtClean="0"/>
              <a:t>,” CATR, 3GPP </a:t>
            </a:r>
            <a:r>
              <a:rPr lang="en-US" altLang="zh-CN" sz="1600" dirty="0"/>
              <a:t>RAN4 #83, May 2017</a:t>
            </a:r>
            <a:endParaRPr lang="en-GB" altLang="zh-CN" sz="1600" dirty="0"/>
          </a:p>
          <a:p>
            <a:endParaRPr lang="en-GB" altLang="zh-CN" sz="1800" dirty="0"/>
          </a:p>
          <a:p>
            <a:pPr marL="197100" indent="0">
              <a:buNone/>
            </a:pPr>
            <a:endParaRPr lang="en-US" altLang="zh-CN" sz="1800" dirty="0"/>
          </a:p>
          <a:p>
            <a:pPr marL="0" indent="0">
              <a:buNone/>
            </a:pPr>
            <a:endParaRPr lang="en-GB" altLang="zh-CN" sz="2000" dirty="0"/>
          </a:p>
        </p:txBody>
      </p:sp>
    </p:spTree>
    <p:extLst>
      <p:ext uri="{BB962C8B-B14F-4D97-AF65-F5344CB8AC3E}">
        <p14:creationId xmlns:p14="http://schemas.microsoft.com/office/powerpoint/2010/main" val="168879721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15258</TotalTime>
  <Words>957</Words>
  <Application>Microsoft Office PowerPoint</Application>
  <PresentationFormat>On-screen Show (4:3)</PresentationFormat>
  <Paragraphs>56</Paragraphs>
  <Slides>8</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ＭＳ Ｐゴシック</vt:lpstr>
      <vt:lpstr>宋体</vt:lpstr>
      <vt:lpstr>Arial</vt:lpstr>
      <vt:lpstr>Calibri</vt:lpstr>
      <vt:lpstr>Wingdings</vt:lpstr>
      <vt:lpstr>Office 主题</vt:lpstr>
      <vt:lpstr>Proposals on concluding the MIMO OTA WI</vt:lpstr>
      <vt:lpstr>Background</vt:lpstr>
      <vt:lpstr>Performance lab alignment</vt:lpstr>
      <vt:lpstr>Performance requirement work</vt:lpstr>
      <vt:lpstr>harmonization activity (MPAC/RC+CE)</vt:lpstr>
      <vt:lpstr>harmonization activity (MPAC/RTS)</vt:lpstr>
      <vt:lpstr>Next Steps</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simulation assumption for eMTC downlink demodulation performance</dc:title>
  <dc:creator>bxj (AG)</dc:creator>
  <cp:keywords>CTPClassification=CTP_PUBLIC:VisualMarkings=</cp:keywords>
  <cp:lastModifiedBy>Ioffe, Anatoliy</cp:lastModifiedBy>
  <cp:revision>533</cp:revision>
  <dcterms:created xsi:type="dcterms:W3CDTF">2016-04-12T20:58:18Z</dcterms:created>
  <dcterms:modified xsi:type="dcterms:W3CDTF">2017-05-17T09:01:32Z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(3)DLo9HkvC3yY/Xy8r03PqJp9TX88XxETegBF9ewcX5jPQtbYUbRtHsCX7h/BCuCUtIEIZ0iPe
0LMW/oV7eAPGqTTYi6ddNaF6clMTU/HlAc/fHHy7XOTgVhBZTEUJxohQTLzhanWXhu2WCf8x
qmOeNVSimdcIybobjArl3LxYVXTyLMZZUq/rYsMIsWvCujsBKk45MWyfZ6/tc/XM30n/yZBo
aizk8TlCdSzRGisPI7</vt:lpwstr>
  </property>
  <property fmtid="{D5CDD505-2E9C-101B-9397-08002B2CF9AE}" pid="3" name="_2015_ms_pID_7253431">
    <vt:lpwstr>RP7bxxUd00Cblz5xBlm4xnRLyH6mjuLJVfOxwd9rzff1l0B6JM8Geu
gAwSdpi8tbNxmROQcYseKdGlB44hI2/JZmdIDlw/jBhaVqixsZ7C7e2fEABtJLRcrW2Mw8vA
zhQ2PbnAd6jmUkjQ2VOT6nEZksQC90wKEQCjzWvx1549EWlHBnpw6SBKRVhGcTTZL+ZsXFad
PPqFWT3i09fimpuZT3LG1f7/QtBh0IWpWAl3</vt:lpwstr>
  </property>
  <property fmtid="{D5CDD505-2E9C-101B-9397-08002B2CF9AE}" pid="4" name="_2015_ms_pID_7253432">
    <vt:lpwstr>UCnXK11tINg2/enhd63zDopqkKr4je24vhQZ
FENOiF9z3D5E48p3E3faj6j+BaZ2pktVmOkHLaS/nqAVuFEulc5k6FxkM0gHR8gjT/Elz5I5
Y+cv2eJ2pyasjOkg5K+mGg==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1464005430</vt:lpwstr>
  </property>
  <property fmtid="{D5CDD505-2E9C-101B-9397-08002B2CF9AE}" pid="9" name="TitusGUID">
    <vt:lpwstr>7ae9abdc-947a-4699-bc5a-913cc8dc90e2</vt:lpwstr>
  </property>
  <property fmtid="{D5CDD505-2E9C-101B-9397-08002B2CF9AE}" pid="10" name="CTP_TimeStamp">
    <vt:lpwstr>2016-11-19 00:27:52Z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CTP_PUBLIC</vt:lpwstr>
  </property>
</Properties>
</file>