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56" r:id="rId2"/>
    <p:sldId id="257" r:id="rId3"/>
    <p:sldId id="268" r:id="rId4"/>
    <p:sldId id="278" r:id="rId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>
      <p:cViewPr varScale="1">
        <p:scale>
          <a:sx n="87" d="100"/>
          <a:sy n="87" d="100"/>
        </p:scale>
        <p:origin x="1867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3134" y="4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2017-05-15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D089EC-0AE7-40CD-9613-E22292C742E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5999556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2017-05-15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EF224C-B7F0-4A79-B4B4-A4C1FDDA06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587571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2017-05-15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FD9A35B3-1602-4CC2-A02C-4A4D9F597C2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8621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2017-05-15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18231D63-D93A-4525-B46D-F78444652F1B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6019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2017-05-15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EABCC3C0-DFAA-4B01-B34B-FB19D8A1851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50958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Arial" panose="020B0604020202020204" pitchFamily="34" charset="0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393700" y="1808709"/>
            <a:ext cx="8351839" cy="2839491"/>
          </a:xfrm>
        </p:spPr>
        <p:txBody>
          <a:bodyPr anchor="ctr">
            <a:normAutofit/>
          </a:bodyPr>
          <a:lstStyle>
            <a:lvl1pPr>
              <a:lnSpc>
                <a:spcPct val="75000"/>
              </a:lnSpc>
              <a:defRPr sz="7000">
                <a:latin typeface="Ericsson Capital TT" panose="02000503000000020004" pitchFamily="2" charset="0"/>
              </a:defRPr>
            </a:lvl1pPr>
          </a:lstStyle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3080280611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292498488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61273140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  <p:extLst>
      <p:ext uri="{BB962C8B-B14F-4D97-AF65-F5344CB8AC3E}">
        <p14:creationId xmlns:p14="http://schemas.microsoft.com/office/powerpoint/2010/main" val="1611382540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192743546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03957995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989666501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2107927"/>
      </p:ext>
    </p:extLst>
  </p:cSld>
  <p:clrMapOvr>
    <a:masterClrMapping/>
  </p:clrMapOvr>
  <p:hf sldNum="0" hdr="0" ftr="0" dt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53470096"/>
      </p:ext>
    </p:extLst>
  </p:cSld>
  <p:clrMapOvr>
    <a:masterClrMapping/>
  </p:clrMapOvr>
  <p:hf sldNum="0" hdr="0" ftr="0" dt="0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51808433"/>
      </p:ext>
    </p:extLst>
  </p:cSld>
  <p:clrMapOvr>
    <a:masterClrMapping/>
  </p:clrMapOvr>
  <p:hf sldNum="0" hdr="0" ft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D669BDE8-B299-4A09-958F-3D51E837E543}" type="datetimeFigureOut">
              <a:rPr lang="ja-JP" altLang="en-US"/>
              <a:pPr/>
              <a:t>2017/5/18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fld id="{8D571BD0-84E1-475C-93CA-56F83C2392B6}" type="slidenum">
              <a:rPr lang="ja-JP" altLang="en-US"/>
              <a:pPr/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66695277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8439686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51433237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486755214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08809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92758149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32612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3389059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38820017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sp>
        <p:nvSpPr>
          <p:cNvPr id="21523" name="txtfooterCopy"/>
          <p:cNvSpPr txBox="1">
            <a:spLocks noChangeArrowheads="1"/>
          </p:cNvSpPr>
          <p:nvPr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>
                <a:solidFill>
                  <a:srgbClr val="87888A"/>
                </a:solidFill>
              </a:rPr>
              <a:t>2017-05-15  |  Page </a:t>
            </a:r>
            <a:fld id="{AD7CDE54-86C2-4E07-9072-2BEE61E2F6AD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  <p:extLst>
      <p:ext uri="{BB962C8B-B14F-4D97-AF65-F5344CB8AC3E}">
        <p14:creationId xmlns:p14="http://schemas.microsoft.com/office/powerpoint/2010/main" val="26744569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</p:sldLayoutIdLst>
  <p:hf sldNum="0" hdr="0" ftr="0" dt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 panose="02000503000000020004" pitchFamily="2" charset="0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979712" y="4270441"/>
            <a:ext cx="6696744" cy="1386001"/>
          </a:xfrm>
          <a:prstGeom prst="rect">
            <a:avLst/>
          </a:prstGeom>
        </p:spPr>
        <p:txBody>
          <a:bodyPr>
            <a:normAutofit/>
          </a:bodyPr>
          <a:lstStyle/>
          <a:p>
            <a:r>
              <a:rPr lang="en-GB" i="1" dirty="0">
                <a:latin typeface="Arial" panose="020B0604020202020204" pitchFamily="34" charset="0"/>
              </a:rPr>
              <a:t>Ericsson</a:t>
            </a:r>
            <a:r>
              <a:rPr lang="en-US" dirty="0">
                <a:solidFill>
                  <a:srgbClr val="898989"/>
                </a:solidFill>
                <a:latin typeface="Arial" panose="020B0604020202020204" pitchFamily="34" charset="0"/>
              </a:rPr>
              <a:t>, </a:t>
            </a:r>
            <a:r>
              <a:rPr lang="en-GB" i="1" dirty="0"/>
              <a:t>Sony, Qualcomm, KDDI</a:t>
            </a:r>
            <a:endParaRPr lang="ja-JP" altLang="en-US" dirty="0">
              <a:solidFill>
                <a:srgbClr val="898989"/>
              </a:solidFill>
              <a:latin typeface="Arial" panose="020B0604020202020204" pitchFamily="34" charset="0"/>
            </a:endParaRPr>
          </a:p>
        </p:txBody>
      </p:sp>
      <p:sp>
        <p:nvSpPr>
          <p:cNvPr id="2050" name="タイトル 1"/>
          <p:cNvSpPr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/>
          <a:lstStyle/>
          <a:p>
            <a:pPr eaLnBrk="1" hangingPunct="1"/>
            <a:r>
              <a:rPr lang="en-GB" b="1" dirty="0"/>
              <a:t>WAY FORWARD ON REL-14 CAT M2 REFSENS</a:t>
            </a:r>
            <a:endParaRPr lang="ja-JP" altLang="en-US" dirty="0"/>
          </a:p>
        </p:txBody>
      </p:sp>
      <p:sp>
        <p:nvSpPr>
          <p:cNvPr id="2052" name="Rectangle 1"/>
          <p:cNvSpPr>
            <a:spLocks noChangeArrowheads="1"/>
          </p:cNvSpPr>
          <p:nvPr/>
        </p:nvSpPr>
        <p:spPr bwMode="auto">
          <a:xfrm>
            <a:off x="179388" y="115888"/>
            <a:ext cx="723582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0" lang="en-GB" altLang="zh-CN" sz="2000" b="1" dirty="0">
                <a:ea typeface="SimSun" pitchFamily="2" charset="-122"/>
                <a:cs typeface="Times New Roman" pitchFamily="18" charset="0"/>
              </a:rPr>
              <a:t>3GPP TSG-RAN WG4 Meeting #83</a:t>
            </a:r>
          </a:p>
          <a:p>
            <a:r>
              <a:rPr lang="en-GB" altLang="ja-JP" sz="2000" b="1" dirty="0">
                <a:ea typeface="SimSun" pitchFamily="2" charset="-122"/>
                <a:cs typeface="Times New Roman" pitchFamily="18" charset="0"/>
              </a:rPr>
              <a:t>Hangzhou, China, 15-19 2017</a:t>
            </a:r>
            <a:endParaRPr kumimoji="0" lang="en-GB" altLang="zh-CN" sz="2000" dirty="0">
              <a:ea typeface="SimSun" pitchFamily="2" charset="-122"/>
              <a:cs typeface="Times New Roman" pitchFamily="18" charset="0"/>
            </a:endParaRPr>
          </a:p>
        </p:txBody>
      </p:sp>
      <p:sp>
        <p:nvSpPr>
          <p:cNvPr id="2053" name="テキスト ボックス 1"/>
          <p:cNvSpPr txBox="1">
            <a:spLocks noChangeArrowheads="1"/>
          </p:cNvSpPr>
          <p:nvPr/>
        </p:nvSpPr>
        <p:spPr bwMode="auto">
          <a:xfrm>
            <a:off x="6947266" y="115957"/>
            <a:ext cx="172819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0" lang="en-US" altLang="ja-JP" sz="2000" b="1" dirty="0">
                <a:ea typeface="SimSun" pitchFamily="2" charset="-122"/>
                <a:cs typeface="Times New Roman" pitchFamily="18" charset="0"/>
              </a:rPr>
              <a:t>R4-1705875</a:t>
            </a:r>
            <a:endParaRPr kumimoji="0" lang="ja-JP" altLang="en-US" sz="2000" b="1" dirty="0">
              <a:ea typeface="SimSun" pitchFamily="2" charset="-122"/>
              <a:cs typeface="Times New Roman" pitchFamily="18" charset="0"/>
            </a:endParaRPr>
          </a:p>
          <a:p>
            <a:endParaRPr kumimoji="0" lang="ja-JP" altLang="en-US" sz="2000" b="1" dirty="0">
              <a:ea typeface="SimSun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/>
              <a:t>A Rel-14 WI on ‘Further Enhanced MTC for LTE’ was approved at RAN#72 with core part completion due by March 2017 (RAN#75) and the RAN4 performance part by September 2017 (RAN#77) [1]. </a:t>
            </a:r>
          </a:p>
          <a:p>
            <a:endParaRPr lang="en-US" sz="2000" dirty="0"/>
          </a:p>
          <a:p>
            <a:r>
              <a:rPr lang="en-US" sz="2000" dirty="0"/>
              <a:t>It is noticed that the current R-13 Cat-M1 REFSENS is converged result after agreement [2][4][5]</a:t>
            </a:r>
          </a:p>
          <a:p>
            <a:endParaRPr lang="sv-SE" sz="2000" dirty="0"/>
          </a:p>
          <a:p>
            <a:r>
              <a:rPr lang="en-US" sz="2000" dirty="0"/>
              <a:t>In WI [1], the following bands shall be considered with high priority for defining any RAN4 band specific requirement within Release 14: 1, 2, 3, 4, 5, 7, 8, 11, 12, 13, 18, 19, 20, 21, 25, 26, 27, 28, 31, 39, 40, 41 and 66.</a:t>
            </a:r>
          </a:p>
        </p:txBody>
      </p:sp>
      <p:sp>
        <p:nvSpPr>
          <p:cNvPr id="3074" name="タイトル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ja-JP"/>
              <a:t>Background</a:t>
            </a:r>
            <a:endParaRPr lang="ja-JP" alt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93701" y="1844824"/>
            <a:ext cx="8351839" cy="3852000"/>
          </a:xfrm>
        </p:spPr>
        <p:txBody>
          <a:bodyPr/>
          <a:lstStyle/>
          <a:p>
            <a:r>
              <a:rPr lang="en-US" dirty="0"/>
              <a:t>The REFSENS value for rel-13 CAT-M2 </a:t>
            </a:r>
            <a:r>
              <a:rPr lang="en-US" dirty="0" err="1"/>
              <a:t>eMTC</a:t>
            </a:r>
            <a:r>
              <a:rPr lang="en-US" dirty="0"/>
              <a:t> will be added with bracket</a:t>
            </a:r>
          </a:p>
          <a:p>
            <a:r>
              <a:rPr lang="en-US" dirty="0"/>
              <a:t>The REFSENS value in bracket for rel-13 CAT-M2 </a:t>
            </a:r>
            <a:r>
              <a:rPr lang="en-US" dirty="0" err="1"/>
              <a:t>eMTC</a:t>
            </a:r>
            <a:r>
              <a:rPr lang="en-US" dirty="0"/>
              <a:t> will be based on R13 CAT-M1 </a:t>
            </a:r>
            <a:r>
              <a:rPr lang="en-US" dirty="0" err="1"/>
              <a:t>eMTC</a:t>
            </a:r>
            <a:r>
              <a:rPr lang="en-US" dirty="0"/>
              <a:t> in [3] with  scaling factor considered below respect to CAT-M1 REFSENS: </a:t>
            </a:r>
          </a:p>
          <a:p>
            <a:pPr lvl="1"/>
            <a:r>
              <a:rPr lang="en-US" dirty="0"/>
              <a:t>For 5MHz channel in FDD/TDD and HD-FDD , </a:t>
            </a:r>
          </a:p>
          <a:p>
            <a:pPr lvl="2"/>
            <a:r>
              <a:rPr lang="en-US" dirty="0"/>
              <a:t>using the scaling factor: +10*log10(24 PRB/6 PRB)=6 dB</a:t>
            </a:r>
          </a:p>
          <a:p>
            <a:pPr lvl="1"/>
            <a:r>
              <a:rPr lang="en-US" dirty="0"/>
              <a:t>For 3MHz channel in FDD/TDD and HD-FDD </a:t>
            </a:r>
          </a:p>
          <a:p>
            <a:pPr lvl="2"/>
            <a:r>
              <a:rPr lang="en-US" dirty="0"/>
              <a:t>using the scaling factor: +10*log10(15 PRB/6 PRB)= 4 dB</a:t>
            </a:r>
          </a:p>
          <a:p>
            <a:r>
              <a:rPr lang="sv-SE" dirty="0" err="1"/>
              <a:t>Additional</a:t>
            </a:r>
            <a:r>
              <a:rPr lang="sv-SE" dirty="0"/>
              <a:t> CR in </a:t>
            </a:r>
            <a:r>
              <a:rPr lang="sv-SE" dirty="0" err="1"/>
              <a:t>further</a:t>
            </a:r>
            <a:r>
              <a:rPr lang="sv-SE" dirty="0"/>
              <a:t> meeting is </a:t>
            </a:r>
            <a:r>
              <a:rPr lang="sv-SE" dirty="0" err="1"/>
              <a:t>needed</a:t>
            </a:r>
            <a:r>
              <a:rPr lang="sv-SE" dirty="0"/>
              <a:t> to </a:t>
            </a:r>
            <a:r>
              <a:rPr lang="sv-SE" dirty="0" err="1"/>
              <a:t>remove</a:t>
            </a:r>
            <a:r>
              <a:rPr lang="sv-SE" dirty="0"/>
              <a:t> </a:t>
            </a:r>
            <a:r>
              <a:rPr lang="sv-SE" dirty="0" err="1"/>
              <a:t>bracket</a:t>
            </a:r>
            <a:r>
              <a:rPr lang="sv-SE" dirty="0"/>
              <a:t> or </a:t>
            </a:r>
            <a:r>
              <a:rPr lang="sv-SE" dirty="0" err="1"/>
              <a:t>modify</a:t>
            </a:r>
            <a:r>
              <a:rPr lang="sv-SE" dirty="0"/>
              <a:t> </a:t>
            </a:r>
            <a:r>
              <a:rPr lang="sv-SE" dirty="0" err="1"/>
              <a:t>value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WAY FORWARD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93501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  <a:tabLst>
                <a:tab pos="2063750" algn="l"/>
              </a:tabLst>
            </a:pPr>
            <a:r>
              <a:rPr lang="en-US" altLang="ja-JP" sz="2000" dirty="0"/>
              <a:t>[1] </a:t>
            </a:r>
            <a:r>
              <a:rPr lang="en-US" sz="2000" dirty="0"/>
              <a:t>RP-170532, “Further Enhanced MTC for LTE”</a:t>
            </a:r>
          </a:p>
          <a:p>
            <a:pPr lvl="0">
              <a:buNone/>
              <a:tabLst>
                <a:tab pos="2063750" algn="l"/>
              </a:tabLst>
            </a:pPr>
            <a:r>
              <a:rPr lang="en-US" altLang="ja-JP" sz="2000" dirty="0"/>
              <a:t>[2] R4-158435, UE receiver requirements for Rel-13 MTC</a:t>
            </a:r>
          </a:p>
          <a:p>
            <a:pPr lvl="0">
              <a:buNone/>
              <a:tabLst>
                <a:tab pos="2063750" algn="l"/>
              </a:tabLst>
            </a:pPr>
            <a:r>
              <a:rPr lang="en-US" altLang="ja-JP" sz="2000" dirty="0"/>
              <a:t>[3] 36.101 R14.3.0</a:t>
            </a:r>
          </a:p>
          <a:p>
            <a:pPr lvl="0">
              <a:buNone/>
              <a:tabLst>
                <a:tab pos="2063750" algn="l"/>
              </a:tabLst>
            </a:pPr>
            <a:r>
              <a:rPr lang="en-US" altLang="ja-JP" sz="2000" dirty="0"/>
              <a:t>[4] R4-156923; Way forward for rel-13 </a:t>
            </a:r>
            <a:r>
              <a:rPr lang="en-US" altLang="ja-JP" sz="2000" dirty="0" err="1"/>
              <a:t>eMTC</a:t>
            </a:r>
            <a:r>
              <a:rPr lang="en-US" altLang="ja-JP" sz="2000" dirty="0"/>
              <a:t> REFSENS, Sony; Ericsson, RAN4#76bis</a:t>
            </a:r>
          </a:p>
          <a:p>
            <a:pPr lvl="0">
              <a:buNone/>
              <a:tabLst>
                <a:tab pos="2063750" algn="l"/>
              </a:tabLst>
            </a:pPr>
            <a:r>
              <a:rPr lang="en-US" altLang="ja-JP" sz="2000" dirty="0"/>
              <a:t>[5] R4-156247; Way forward for rel-13 </a:t>
            </a:r>
            <a:r>
              <a:rPr lang="en-US" altLang="ja-JP" sz="2000" dirty="0" err="1"/>
              <a:t>eMTC</a:t>
            </a:r>
            <a:r>
              <a:rPr lang="en-US" altLang="ja-JP" sz="2000" dirty="0"/>
              <a:t> REFSENS, Sony, RAN4#76bis</a:t>
            </a:r>
          </a:p>
          <a:p>
            <a:pPr lvl="0">
              <a:buNone/>
              <a:tabLst>
                <a:tab pos="2063750" algn="l"/>
              </a:tabLst>
            </a:pPr>
            <a:endParaRPr lang="en-US" sz="2000" dirty="0"/>
          </a:p>
          <a:p>
            <a:pPr lvl="0">
              <a:buNone/>
              <a:tabLst>
                <a:tab pos="2063750" algn="l"/>
              </a:tabLst>
            </a:pPr>
            <a:endParaRPr lang="ja-JP" altLang="en-US" sz="2000" dirty="0"/>
          </a:p>
        </p:txBody>
      </p:sp>
      <p:sp>
        <p:nvSpPr>
          <p:cNvPr id="5122" name="タイトル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 anchor="ctr">
            <a:normAutofit/>
          </a:bodyPr>
          <a:lstStyle/>
          <a:p>
            <a:pPr eaLnBrk="1" hangingPunct="1"/>
            <a:r>
              <a:rPr lang="en-US" altLang="ja-JP"/>
              <a:t>Reference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266809119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1899</TotalTime>
  <Words>329</Words>
  <Application>Microsoft Office PowerPoint</Application>
  <PresentationFormat>On-screen Show (4:3)</PresentationFormat>
  <Paragraphs>37</Paragraphs>
  <Slides>4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SimSun</vt:lpstr>
      <vt:lpstr>Arial</vt:lpstr>
      <vt:lpstr>Calibri</vt:lpstr>
      <vt:lpstr>Ericsson Capital TT</vt:lpstr>
      <vt:lpstr>Times New Roman</vt:lpstr>
      <vt:lpstr>PresentationTemplate2011</vt:lpstr>
      <vt:lpstr>WAY FORWARD ON REL-14 CAT M2 REFSENS</vt:lpstr>
      <vt:lpstr>Background</vt:lpstr>
      <vt:lpstr>WAY FORWARD</vt:lpstr>
      <vt:lpstr>Reference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REL-14 CAT M2 REFSENS</dc:title>
  <dc:creator>Chunhui Zhang</dc:creator>
  <cp:keywords/>
  <dc:description>Rev PA1</dc:description>
  <cp:lastModifiedBy>Chunhui Zhang</cp:lastModifiedBy>
  <cp:revision>163</cp:revision>
  <dcterms:created xsi:type="dcterms:W3CDTF">2015-10-04T02:57:00Z</dcterms:created>
  <dcterms:modified xsi:type="dcterms:W3CDTF">2017-05-18T00:40:50Z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x">
    <vt:lpwstr>1</vt:lpwstr>
  </property>
  <property fmtid="{D5CDD505-2E9C-101B-9397-08002B2CF9AE}" pid="3" name="SecurityClass">
    <vt:lpwstr/>
  </property>
  <property fmtid="{D5CDD505-2E9C-101B-9397-08002B2CF9AE}" pid="4" name="Prepared">
    <vt:lpwstr/>
  </property>
  <property fmtid="{D5CDD505-2E9C-101B-9397-08002B2CF9AE}" pid="5" name="Checked">
    <vt:lpwstr/>
  </property>
  <property fmtid="{D5CDD505-2E9C-101B-9397-08002B2CF9AE}" pid="6" name="Date">
    <vt:lpwstr>2017-05-15</vt:lpwstr>
  </property>
  <property fmtid="{D5CDD505-2E9C-101B-9397-08002B2CF9AE}" pid="7" name="Revision">
    <vt:lpwstr>PA1</vt:lpwstr>
  </property>
  <property fmtid="{D5CDD505-2E9C-101B-9397-08002B2CF9AE}" pid="8" name="Title">
    <vt:lpwstr/>
  </property>
  <property fmtid="{D5CDD505-2E9C-101B-9397-08002B2CF9AE}" pid="9" name="DocName">
    <vt:lpwstr/>
  </property>
  <property fmtid="{D5CDD505-2E9C-101B-9397-08002B2CF9AE}" pid="10" name="DocNo">
    <vt:lpwstr/>
  </property>
  <property fmtid="{D5CDD505-2E9C-101B-9397-08002B2CF9AE}" pid="11" name="ApprovedBy">
    <vt:lpwstr/>
  </property>
  <property fmtid="{D5CDD505-2E9C-101B-9397-08002B2CF9AE}" pid="12" name="Reference">
    <vt:lpwstr/>
  </property>
  <property fmtid="{D5CDD505-2E9C-101B-9397-08002B2CF9AE}" pid="13" name="Keyword">
    <vt:lpwstr/>
  </property>
  <property fmtid="{D5CDD505-2E9C-101B-9397-08002B2CF9AE}" pid="14" name="LeftFooterField">
    <vt:lpwstr/>
  </property>
  <property fmtid="{D5CDD505-2E9C-101B-9397-08002B2CF9AE}" pid="15" name="RightFooterField">
    <vt:lpwstr/>
  </property>
  <property fmtid="{D5CDD505-2E9C-101B-9397-08002B2CF9AE}" pid="16" name="MiddleFooterField">
    <vt:lpwstr/>
  </property>
  <property fmtid="{D5CDD505-2E9C-101B-9397-08002B2CF9AE}" pid="17" name="SecClassViewType">
    <vt:lpwstr>True</vt:lpwstr>
  </property>
  <property fmtid="{D5CDD505-2E9C-101B-9397-08002B2CF9AE}" pid="18" name="FooterType">
    <vt:lpwstr>PresTemp</vt:lpwstr>
  </property>
  <property fmtid="{D5CDD505-2E9C-101B-9397-08002B2CF9AE}" pid="19" name="DocumentType">
    <vt:lpwstr>Presentation2011</vt:lpwstr>
  </property>
  <property fmtid="{D5CDD505-2E9C-101B-9397-08002B2CF9AE}" pid="20" name="TemplateName">
    <vt:lpwstr>CXC 173 2731/1</vt:lpwstr>
  </property>
  <property fmtid="{D5CDD505-2E9C-101B-9397-08002B2CF9AE}" pid="21" name="TemplateVersion">
    <vt:lpwstr>R1A</vt:lpwstr>
  </property>
  <property fmtid="{D5CDD505-2E9C-101B-9397-08002B2CF9AE}" pid="22" name="UpdateProcess">
    <vt:lpwstr>End</vt:lpwstr>
  </property>
  <property fmtid="{D5CDD505-2E9C-101B-9397-08002B2CF9AE}" pid="23" name="Pages">
    <vt:bool>true</vt:bool>
  </property>
  <property fmtid="{D5CDD505-2E9C-101B-9397-08002B2CF9AE}" pid="24" name="txtConfLabel">
    <vt:lpwstr/>
  </property>
  <property fmtid="{D5CDD505-2E9C-101B-9397-08002B2CF9AE}" pid="25" name="DocumentType2">
    <vt:lpwstr>Presentation2011</vt:lpwstr>
  </property>
  <property fmtid="{D5CDD505-2E9C-101B-9397-08002B2CF9AE}" pid="26" name="TemplateName2">
    <vt:lpwstr>CXC 173 2731/1</vt:lpwstr>
  </property>
  <property fmtid="{D5CDD505-2E9C-101B-9397-08002B2CF9AE}" pid="27" name="TemplateVersion2">
    <vt:lpwstr>R1A</vt:lpwstr>
  </property>
  <property fmtid="{D5CDD505-2E9C-101B-9397-08002B2CF9AE}" pid="28" name="UsedFont">
    <vt:lpwstr>Ericsson Capital TT</vt:lpwstr>
  </property>
  <property fmtid="{D5CDD505-2E9C-101B-9397-08002B2CF9AE}" pid="29" name="PackageNo">
    <vt:lpwstr>LXA 119 603</vt:lpwstr>
  </property>
  <property fmtid="{D5CDD505-2E9C-101B-9397-08002B2CF9AE}" pid="30" name="PackageVersion">
    <vt:lpwstr>R5C</vt:lpwstr>
  </property>
  <property fmtid="{D5CDD505-2E9C-101B-9397-08002B2CF9AE}" pid="31" name="White">
    <vt:bool>true</vt:bool>
  </property>
  <property fmtid="{D5CDD505-2E9C-101B-9397-08002B2CF9AE}" pid="32" name="chkTaglines">
    <vt:bool>false</vt:bool>
  </property>
  <property fmtid="{D5CDD505-2E9C-101B-9397-08002B2CF9AE}" pid="33" name="chkMetaData">
    <vt:bool>false</vt:bool>
  </property>
  <property fmtid="{D5CDD505-2E9C-101B-9397-08002B2CF9AE}" pid="34" name="optUseConfClass">
    <vt:bool>true</vt:bool>
  </property>
  <property fmtid="{D5CDD505-2E9C-101B-9397-08002B2CF9AE}" pid="35" name="optUseConfLabel">
    <vt:bool>false</vt:bool>
  </property>
  <property fmtid="{D5CDD505-2E9C-101B-9397-08002B2CF9AE}" pid="36" name="optFooterCVLDocNo">
    <vt:bool>true</vt:bool>
  </property>
  <property fmtid="{D5CDD505-2E9C-101B-9397-08002B2CF9AE}" pid="37" name="optFooterCVLCopyright">
    <vt:bool>false</vt:bool>
  </property>
  <property fmtid="{D5CDD505-2E9C-101B-9397-08002B2CF9AE}" pid="38" name="optEnterText1">
    <vt:bool>false</vt:bool>
  </property>
  <property fmtid="{D5CDD505-2E9C-101B-9397-08002B2CF9AE}" pid="39" name="optFooterCVLConfLabel">
    <vt:bool>true</vt:bool>
  </property>
  <property fmtid="{D5CDD505-2E9C-101B-9397-08002B2CF9AE}" pid="40" name="optEnterText2">
    <vt:bool>false</vt:bool>
  </property>
  <property fmtid="{D5CDD505-2E9C-101B-9397-08002B2CF9AE}" pid="41" name="optFooterCVLTitle">
    <vt:bool>true</vt:bool>
  </property>
  <property fmtid="{D5CDD505-2E9C-101B-9397-08002B2CF9AE}" pid="42" name="optFooterCVLPrep">
    <vt:bool>false</vt:bool>
  </property>
  <property fmtid="{D5CDD505-2E9C-101B-9397-08002B2CF9AE}" pid="43" name="optEnterText3">
    <vt:bool>false</vt:bool>
  </property>
  <property fmtid="{D5CDD505-2E9C-101B-9397-08002B2CF9AE}" pid="44" name="optFooterCVLDate">
    <vt:bool>true</vt:bool>
  </property>
  <property fmtid="{D5CDD505-2E9C-101B-9397-08002B2CF9AE}" pid="45" name="optEnterText4">
    <vt:bool>false</vt:bool>
  </property>
  <property fmtid="{D5CDD505-2E9C-101B-9397-08002B2CF9AE}" pid="46" name="RightFooterField2">
    <vt:lpwstr>2017-05-15</vt:lpwstr>
  </property>
  <property fmtid="{D5CDD505-2E9C-101B-9397-08002B2CF9AE}" pid="47" name="TotalNumb">
    <vt:bool>false</vt:bool>
  </property>
</Properties>
</file>