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0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290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243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346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163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948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832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53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7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73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95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4404-B0FF-4DA8-B7EE-6D5AC647D018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US" dirty="0"/>
              <a:t>WF on Multi-node tests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2296" y="3959847"/>
            <a:ext cx="8455396" cy="1655762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Qualcomm, Ericsson, Huawei, </a:t>
            </a:r>
            <a:r>
              <a:rPr lang="en-US" sz="3200" dirty="0" err="1"/>
              <a:t>HiSilicon</a:t>
            </a:r>
            <a:r>
              <a:rPr lang="en-US" sz="3200" dirty="0"/>
              <a:t>, Nokia</a:t>
            </a:r>
            <a:r>
              <a:rPr lang="en-US" sz="3200"/>
              <a:t>, Alcatel-Lucent, </a:t>
            </a:r>
            <a:r>
              <a:rPr lang="en-US" sz="3200" dirty="0"/>
              <a:t>Shanghai Bell, Skyworks, AT&amp;T, T-Mobile USA, Verizon, Deutsche Telekom</a:t>
            </a:r>
            <a:r>
              <a:rPr lang="en-US" sz="3200"/>
              <a:t>, Vodafone, [US Cellular]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04800" y="327005"/>
            <a:ext cx="47358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3GPP TSG-RAN WG4 #82bis	</a:t>
            </a:r>
            <a:endParaRPr lang="en-US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140835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May 15</a:t>
            </a:r>
            <a:r>
              <a:rPr lang="en-US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– 19</a:t>
            </a:r>
            <a:r>
              <a:rPr lang="en-US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, 2017</a:t>
            </a:r>
            <a:endParaRPr lang="en-US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Hangzhou, China </a:t>
            </a:r>
            <a:endParaRPr lang="en-US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516002" y="355352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R4-</a:t>
            </a:r>
            <a:r>
              <a:rPr lang="de-DE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1705475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29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/>
              <a:t>A way forward on multi-node tests was approved in RAN4 #82bis (R4-1704409)</a:t>
            </a:r>
          </a:p>
          <a:p>
            <a:pPr hangingPunct="0"/>
            <a:r>
              <a:rPr lang="en-US" dirty="0"/>
              <a:t>Most of the issues were resolved, with only the following items to be concluded:</a:t>
            </a:r>
          </a:p>
          <a:p>
            <a:pPr lvl="1" hangingPunct="0"/>
            <a:r>
              <a:rPr lang="en-US" dirty="0"/>
              <a:t>Receiver signal levels and SIR</a:t>
            </a:r>
          </a:p>
          <a:p>
            <a:pPr lvl="1" hangingPunct="0"/>
            <a:r>
              <a:rPr lang="en-US" dirty="0"/>
              <a:t>Traffic Types</a:t>
            </a:r>
          </a:p>
          <a:p>
            <a:pPr lvl="1" hangingPunct="0"/>
            <a:r>
              <a:rPr lang="en-US" dirty="0"/>
              <a:t>Detail of evaluation metrics</a:t>
            </a:r>
          </a:p>
          <a:p>
            <a:pPr hangingPunct="0"/>
            <a:r>
              <a:rPr lang="en-US" dirty="0"/>
              <a:t>In the following slides we provide a way forward capturing an overall compromise for the open items</a:t>
            </a:r>
          </a:p>
          <a:p>
            <a:pPr lvl="2" hangingPunct="0"/>
            <a:endParaRPr lang="en-US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064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Receiver signal levels and SIR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test levels are defined, corresponding to received interference </a:t>
            </a:r>
            <a:r>
              <a:rPr lang="en-US"/>
              <a:t>signal levels </a:t>
            </a:r>
            <a:r>
              <a:rPr lang="en-US" dirty="0"/>
              <a:t>above and below ED (Link A-B), respectively:</a:t>
            </a:r>
          </a:p>
          <a:p>
            <a:pPr lvl="1"/>
            <a:r>
              <a:rPr lang="en-US" dirty="0"/>
              <a:t> Above ED configuration:</a:t>
            </a:r>
          </a:p>
          <a:p>
            <a:pPr lvl="2"/>
            <a:r>
              <a:rPr lang="en-US" dirty="0"/>
              <a:t>AP-STA: -57dBm, AP-</a:t>
            </a:r>
            <a:r>
              <a:rPr lang="en-US" dirty="0" err="1"/>
              <a:t>eNB</a:t>
            </a:r>
            <a:r>
              <a:rPr lang="en-US" dirty="0"/>
              <a:t>: -67dBm, </a:t>
            </a:r>
            <a:r>
              <a:rPr lang="en-US" dirty="0" err="1"/>
              <a:t>eNB</a:t>
            </a:r>
            <a:r>
              <a:rPr lang="en-US" dirty="0"/>
              <a:t>-STA: -67dBm. =&gt; SIR: 10dB</a:t>
            </a:r>
          </a:p>
          <a:p>
            <a:pPr lvl="1"/>
            <a:r>
              <a:rPr lang="en-US" dirty="0"/>
              <a:t>Below ED configuration</a:t>
            </a:r>
          </a:p>
          <a:p>
            <a:pPr lvl="2" hangingPunct="0"/>
            <a:r>
              <a:rPr lang="en-GB" dirty="0"/>
              <a:t>AP-STA: -70dBm, AP-</a:t>
            </a:r>
            <a:r>
              <a:rPr lang="en-GB" dirty="0" err="1"/>
              <a:t>eNB</a:t>
            </a:r>
            <a:r>
              <a:rPr lang="en-GB" dirty="0"/>
              <a:t>: -80dBm, </a:t>
            </a:r>
            <a:r>
              <a:rPr lang="en-GB" dirty="0" err="1"/>
              <a:t>eNB</a:t>
            </a:r>
            <a:r>
              <a:rPr lang="en-GB" dirty="0"/>
              <a:t>-STA: -80dBm =&gt; SIR: 10dB</a:t>
            </a:r>
          </a:p>
          <a:p>
            <a:pPr hangingPunct="0"/>
            <a:r>
              <a:rPr lang="en-GB" dirty="0"/>
              <a:t>Same levels should be applied when Wi-Fi is aggressor and LAA is Victim</a:t>
            </a:r>
          </a:p>
        </p:txBody>
      </p:sp>
    </p:spTree>
    <p:extLst>
      <p:ext uri="{BB962C8B-B14F-4D97-AF65-F5344CB8AC3E}">
        <p14:creationId xmlns:p14="http://schemas.microsoft.com/office/powerpoint/2010/main" val="1143339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Traffic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5236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following scenarios are considered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GB" dirty="0"/>
              <a:t>Tests with voice traffic on the aggressor link will be made only if the LAA </a:t>
            </a:r>
            <a:r>
              <a:rPr lang="en-GB" dirty="0" err="1"/>
              <a:t>eNB</a:t>
            </a:r>
            <a:r>
              <a:rPr lang="en-GB" dirty="0"/>
              <a:t> supports voice. If it doesn’t support voice, test 3 won’t be performed and tests 2 and 4 will have only Best Effort in the aggressor link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363601"/>
              </p:ext>
            </p:extLst>
          </p:nvPr>
        </p:nvGraphicFramePr>
        <p:xfrm>
          <a:off x="1691640" y="2503166"/>
          <a:ext cx="8618220" cy="2468888"/>
        </p:xfrm>
        <a:graphic>
          <a:graphicData uri="http://schemas.openxmlformats.org/drawingml/2006/table">
            <a:tbl>
              <a:tblPr firstRow="1" firstCol="1" bandRow="1"/>
              <a:tblGrid>
                <a:gridCol w="1245735">
                  <a:extLst>
                    <a:ext uri="{9D8B030D-6E8A-4147-A177-3AD203B41FA5}">
                      <a16:colId xmlns:a16="http://schemas.microsoft.com/office/drawing/2014/main" val="2293287695"/>
                    </a:ext>
                  </a:extLst>
                </a:gridCol>
                <a:gridCol w="3318184">
                  <a:extLst>
                    <a:ext uri="{9D8B030D-6E8A-4147-A177-3AD203B41FA5}">
                      <a16:colId xmlns:a16="http://schemas.microsoft.com/office/drawing/2014/main" val="1072268469"/>
                    </a:ext>
                  </a:extLst>
                </a:gridCol>
                <a:gridCol w="4054301">
                  <a:extLst>
                    <a:ext uri="{9D8B030D-6E8A-4147-A177-3AD203B41FA5}">
                      <a16:colId xmlns:a16="http://schemas.microsoft.com/office/drawing/2014/main" val="337586176"/>
                    </a:ext>
                  </a:extLst>
                </a:gridCol>
              </a:tblGrid>
              <a:tr h="30861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Throughput tests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072060"/>
                  </a:ext>
                </a:extLst>
              </a:tr>
              <a:tr h="3086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Traffic in victim link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Traffic in aggressor link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39962"/>
                  </a:ext>
                </a:extLst>
              </a:tr>
              <a:tr h="3086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effort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effort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5958387"/>
                  </a:ext>
                </a:extLst>
              </a:tr>
              <a:tr h="3086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effort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effort + Voice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960803"/>
                  </a:ext>
                </a:extLst>
              </a:tr>
              <a:tr h="30861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Outage tests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216518"/>
                  </a:ext>
                </a:extLst>
              </a:tr>
              <a:tr h="3086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Traffic in victim link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Traffic in aggressor link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544500"/>
                  </a:ext>
                </a:extLst>
              </a:tr>
              <a:tr h="3086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Voice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Voice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7900715"/>
                  </a:ext>
                </a:extLst>
              </a:tr>
              <a:tr h="3086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Voice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effort + Voice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6986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9248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Performance metrics</a:t>
            </a:r>
          </a:p>
          <a:p>
            <a:pPr lvl="1"/>
            <a:r>
              <a:rPr lang="en-US" dirty="0"/>
              <a:t>Throughput tests: normalized throughput </a:t>
            </a:r>
          </a:p>
          <a:p>
            <a:pPr lvl="1"/>
            <a:r>
              <a:rPr lang="en-US" dirty="0"/>
              <a:t>Outage tests: FFS (options: MOS score and/or Jitter and/or outage)</a:t>
            </a:r>
          </a:p>
          <a:p>
            <a:r>
              <a:rPr lang="en-US" dirty="0"/>
              <a:t>The evaluation process should assess the following percentile points of the performance distribution</a:t>
            </a:r>
          </a:p>
          <a:p>
            <a:pPr lvl="1"/>
            <a:r>
              <a:rPr lang="en-US" dirty="0"/>
              <a:t>50%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820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322</Words>
  <Application>Microsoft Office PowerPoint</Application>
  <PresentationFormat>Widescreen</PresentationFormat>
  <Paragraphs>58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Times New Roman</vt:lpstr>
      <vt:lpstr>Office Theme</vt:lpstr>
      <vt:lpstr>WF on Multi-node tests</vt:lpstr>
      <vt:lpstr>Background information</vt:lpstr>
      <vt:lpstr>Receiver signal levels and SIR</vt:lpstr>
      <vt:lpstr>Traffic Types</vt:lpstr>
      <vt:lpstr>Evaluation metrics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Multi-node tests</dc:title>
  <dc:creator>Papaleo, Marco</dc:creator>
  <cp:lastModifiedBy>Papaleo, Marco</cp:lastModifiedBy>
  <cp:revision>30</cp:revision>
  <dcterms:created xsi:type="dcterms:W3CDTF">2017-04-06T17:04:23Z</dcterms:created>
  <dcterms:modified xsi:type="dcterms:W3CDTF">2017-05-06T10:15:47Z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-1083944019</vt:i4>
  </property>
  <property fmtid="{D5CDD505-2E9C-101B-9397-08002B2CF9AE}" pid="4" name="_EmailSubject">
    <vt:lpwstr>Discussions on multi-node tests for LAA</vt:lpwstr>
  </property>
  <property fmtid="{D5CDD505-2E9C-101B-9397-08002B2CF9AE}" pid="5" name="_AuthorEmail">
    <vt:lpwstr>mpapaleo@qti.qualcomm.com</vt:lpwstr>
  </property>
  <property fmtid="{D5CDD505-2E9C-101B-9397-08002B2CF9AE}" pid="6" name="_AuthorEmailDisplayName">
    <vt:lpwstr>Marco Papaleo</vt:lpwstr>
  </property>
</Properties>
</file>