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68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760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76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81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37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712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10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1153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39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67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46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EF9E6-9199-44DB-9F69-A1BE74C75C2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B6CC2-1474-461A-B1E2-D3BD0A6D57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63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Way Forward on Spectral Utilization 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Qualcomm, Nokia, Ericsson, [NTT Docomo], [Vodafone], [Samsung], [ZTE], [Intel]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56591" y="365760"/>
            <a:ext cx="115307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WG4#83									</a:t>
            </a:r>
            <a:r>
              <a:rPr lang="de-DE" b="1" dirty="0"/>
              <a:t>R4-1705207 </a:t>
            </a:r>
          </a:p>
          <a:p>
            <a:r>
              <a:rPr lang="de-DE" b="1" dirty="0"/>
              <a:t>Hangzhou, CHINA, 15 - 19 May, 2017</a:t>
            </a:r>
          </a:p>
          <a:p>
            <a:r>
              <a:rPr lang="de-DE" b="1" dirty="0"/>
              <a:t>Agenda: 10.3.3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7976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Spectral utilization has been discussed in many meetings and two techniques has been propsed, filtering and windowing</a:t>
            </a:r>
          </a:p>
          <a:p>
            <a:r>
              <a:rPr lang="fi-FI" dirty="0"/>
              <a:t>Both techniques have their merits but no conclusion has been reached whic one provides better overall performance</a:t>
            </a:r>
          </a:p>
          <a:p>
            <a:r>
              <a:rPr lang="en-GB" dirty="0"/>
              <a:t>In TR 38.803 it is captured that RAN4 define </a:t>
            </a:r>
            <a:r>
              <a:rPr lang="en-US" dirty="0"/>
              <a:t>independent </a:t>
            </a:r>
            <a:r>
              <a:rPr lang="en-US" dirty="0" err="1"/>
              <a:t>Tx</a:t>
            </a:r>
            <a:r>
              <a:rPr lang="en-US" dirty="0"/>
              <a:t> and Rx unit requirements and corresponding test setups allowing different implementations</a:t>
            </a:r>
            <a:endParaRPr lang="fi-FI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46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720422"/>
              </p:ext>
            </p:extLst>
          </p:nvPr>
        </p:nvGraphicFramePr>
        <p:xfrm>
          <a:off x="1550506" y="4015676"/>
          <a:ext cx="7788033" cy="1802850"/>
        </p:xfrm>
        <a:graphic>
          <a:graphicData uri="http://schemas.openxmlformats.org/drawingml/2006/table">
            <a:tbl>
              <a:tblPr firstRow="1" firstCol="1" bandRow="1"/>
              <a:tblGrid>
                <a:gridCol w="469665">
                  <a:extLst>
                    <a:ext uri="{9D8B030D-6E8A-4147-A177-3AD203B41FA5}">
                      <a16:colId xmlns:a16="http://schemas.microsoft.com/office/drawing/2014/main" val="1708074085"/>
                    </a:ext>
                  </a:extLst>
                </a:gridCol>
                <a:gridCol w="380140">
                  <a:extLst>
                    <a:ext uri="{9D8B030D-6E8A-4147-A177-3AD203B41FA5}">
                      <a16:colId xmlns:a16="http://schemas.microsoft.com/office/drawing/2014/main" val="773976350"/>
                    </a:ext>
                  </a:extLst>
                </a:gridCol>
                <a:gridCol w="380140">
                  <a:extLst>
                    <a:ext uri="{9D8B030D-6E8A-4147-A177-3AD203B41FA5}">
                      <a16:colId xmlns:a16="http://schemas.microsoft.com/office/drawing/2014/main" val="48178117"/>
                    </a:ext>
                  </a:extLst>
                </a:gridCol>
                <a:gridCol w="384271">
                  <a:extLst>
                    <a:ext uri="{9D8B030D-6E8A-4147-A177-3AD203B41FA5}">
                      <a16:colId xmlns:a16="http://schemas.microsoft.com/office/drawing/2014/main" val="3035294871"/>
                    </a:ext>
                  </a:extLst>
                </a:gridCol>
                <a:gridCol w="384271">
                  <a:extLst>
                    <a:ext uri="{9D8B030D-6E8A-4147-A177-3AD203B41FA5}">
                      <a16:colId xmlns:a16="http://schemas.microsoft.com/office/drawing/2014/main" val="902457973"/>
                    </a:ext>
                  </a:extLst>
                </a:gridCol>
                <a:gridCol w="383583">
                  <a:extLst>
                    <a:ext uri="{9D8B030D-6E8A-4147-A177-3AD203B41FA5}">
                      <a16:colId xmlns:a16="http://schemas.microsoft.com/office/drawing/2014/main" val="588131641"/>
                    </a:ext>
                  </a:extLst>
                </a:gridCol>
                <a:gridCol w="388403">
                  <a:extLst>
                    <a:ext uri="{9D8B030D-6E8A-4147-A177-3AD203B41FA5}">
                      <a16:colId xmlns:a16="http://schemas.microsoft.com/office/drawing/2014/main" val="1446857834"/>
                    </a:ext>
                  </a:extLst>
                </a:gridCol>
                <a:gridCol w="388403">
                  <a:extLst>
                    <a:ext uri="{9D8B030D-6E8A-4147-A177-3AD203B41FA5}">
                      <a16:colId xmlns:a16="http://schemas.microsoft.com/office/drawing/2014/main" val="886614092"/>
                    </a:ext>
                  </a:extLst>
                </a:gridCol>
                <a:gridCol w="388403">
                  <a:extLst>
                    <a:ext uri="{9D8B030D-6E8A-4147-A177-3AD203B41FA5}">
                      <a16:colId xmlns:a16="http://schemas.microsoft.com/office/drawing/2014/main" val="2009266996"/>
                    </a:ext>
                  </a:extLst>
                </a:gridCol>
                <a:gridCol w="385649">
                  <a:extLst>
                    <a:ext uri="{9D8B030D-6E8A-4147-A177-3AD203B41FA5}">
                      <a16:colId xmlns:a16="http://schemas.microsoft.com/office/drawing/2014/main" val="1189230157"/>
                    </a:ext>
                  </a:extLst>
                </a:gridCol>
                <a:gridCol w="385649">
                  <a:extLst>
                    <a:ext uri="{9D8B030D-6E8A-4147-A177-3AD203B41FA5}">
                      <a16:colId xmlns:a16="http://schemas.microsoft.com/office/drawing/2014/main" val="2091165553"/>
                    </a:ext>
                  </a:extLst>
                </a:gridCol>
                <a:gridCol w="398733">
                  <a:extLst>
                    <a:ext uri="{9D8B030D-6E8A-4147-A177-3AD203B41FA5}">
                      <a16:colId xmlns:a16="http://schemas.microsoft.com/office/drawing/2014/main" val="3629923626"/>
                    </a:ext>
                  </a:extLst>
                </a:gridCol>
                <a:gridCol w="398733">
                  <a:extLst>
                    <a:ext uri="{9D8B030D-6E8A-4147-A177-3AD203B41FA5}">
                      <a16:colId xmlns:a16="http://schemas.microsoft.com/office/drawing/2014/main" val="1691917256"/>
                    </a:ext>
                  </a:extLst>
                </a:gridCol>
                <a:gridCol w="421458">
                  <a:extLst>
                    <a:ext uri="{9D8B030D-6E8A-4147-A177-3AD203B41FA5}">
                      <a16:colId xmlns:a16="http://schemas.microsoft.com/office/drawing/2014/main" val="2267777012"/>
                    </a:ext>
                  </a:extLst>
                </a:gridCol>
                <a:gridCol w="421458">
                  <a:extLst>
                    <a:ext uri="{9D8B030D-6E8A-4147-A177-3AD203B41FA5}">
                      <a16:colId xmlns:a16="http://schemas.microsoft.com/office/drawing/2014/main" val="3504329388"/>
                    </a:ext>
                  </a:extLst>
                </a:gridCol>
                <a:gridCol w="444184">
                  <a:extLst>
                    <a:ext uri="{9D8B030D-6E8A-4147-A177-3AD203B41FA5}">
                      <a16:colId xmlns:a16="http://schemas.microsoft.com/office/drawing/2014/main" val="2164407205"/>
                    </a:ext>
                  </a:extLst>
                </a:gridCol>
                <a:gridCol w="444184">
                  <a:extLst>
                    <a:ext uri="{9D8B030D-6E8A-4147-A177-3AD203B41FA5}">
                      <a16:colId xmlns:a16="http://schemas.microsoft.com/office/drawing/2014/main" val="4211931959"/>
                    </a:ext>
                  </a:extLst>
                </a:gridCol>
                <a:gridCol w="470353">
                  <a:extLst>
                    <a:ext uri="{9D8B030D-6E8A-4147-A177-3AD203B41FA5}">
                      <a16:colId xmlns:a16="http://schemas.microsoft.com/office/drawing/2014/main" val="3124210719"/>
                    </a:ext>
                  </a:extLst>
                </a:gridCol>
                <a:gridCol w="470353">
                  <a:extLst>
                    <a:ext uri="{9D8B030D-6E8A-4147-A177-3AD203B41FA5}">
                      <a16:colId xmlns:a16="http://schemas.microsoft.com/office/drawing/2014/main" val="2795461430"/>
                    </a:ext>
                  </a:extLst>
                </a:gridCol>
              </a:tblGrid>
              <a:tr h="269729">
                <a:tc>
                  <a:txBody>
                    <a:bodyPr/>
                    <a:lstStyle/>
                    <a:p>
                      <a:endParaRPr lang="en-GB" sz="1100">
                        <a:effectLst/>
                        <a:latin typeface="Tms Rm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 BW [MHz]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1416"/>
                  </a:ext>
                </a:extLst>
              </a:tr>
              <a:tr h="26972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SCS [kHz]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514226"/>
                  </a:ext>
                </a:extLst>
              </a:tr>
              <a:tr h="3487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</a:t>
                      </a:r>
                      <a:r>
                        <a:rPr lang="en-US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 [%]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617825"/>
                  </a:ext>
                </a:extLst>
              </a:tr>
              <a:tr h="28779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90.0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93.6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94.8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95.4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161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96.6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97.2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N.A.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917295"/>
                  </a:ext>
                </a:extLst>
              </a:tr>
              <a:tr h="30681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50" b="1" u="none" baseline="0" dirty="0">
                          <a:solidFill>
                            <a:srgbClr val="0070C0"/>
                          </a:solidFill>
                        </a:rPr>
                        <a:t>[12]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50" b="1" u="none" baseline="0" dirty="0">
                          <a:solidFill>
                            <a:srgbClr val="0070C0"/>
                          </a:solidFill>
                        </a:rPr>
                        <a:t>[86.4]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90.0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91.2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93.6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94.8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95.4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97.2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97.7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273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98.3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485727"/>
                  </a:ext>
                </a:extLst>
              </a:tr>
              <a:tr h="30681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N.A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90.0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91.2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93.6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96.0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96.3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135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97.2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291701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on maximum spectral utilization </a:t>
            </a:r>
            <a:r>
              <a:rPr lang="fi-FI" dirty="0">
                <a:solidFill>
                  <a:srgbClr val="FF0000"/>
                </a:solidFill>
              </a:rPr>
              <a:t>&lt;6 GHz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9951720" cy="1227676"/>
          </a:xfrm>
        </p:spPr>
        <p:txBody>
          <a:bodyPr>
            <a:normAutofit fontScale="77500" lnSpcReduction="20000"/>
          </a:bodyPr>
          <a:lstStyle/>
          <a:p>
            <a:r>
              <a:rPr lang="fi-FI" dirty="0"/>
              <a:t>Spectral utilization does not exceed the values in table below</a:t>
            </a:r>
          </a:p>
          <a:p>
            <a:r>
              <a:rPr lang="fi-FI" dirty="0" err="1">
                <a:highlight>
                  <a:srgbClr val="FFFF00"/>
                </a:highlight>
              </a:rPr>
              <a:t>Note</a:t>
            </a:r>
            <a:r>
              <a:rPr lang="fi-FI" dirty="0">
                <a:highlight>
                  <a:srgbClr val="FFFF00"/>
                </a:highlight>
              </a:rPr>
              <a:t>: </a:t>
            </a:r>
            <a:r>
              <a:rPr lang="fi-FI" dirty="0" err="1">
                <a:highlight>
                  <a:srgbClr val="FFFF00"/>
                </a:highlight>
              </a:rPr>
              <a:t>The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bandwidths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here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are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examples</a:t>
            </a:r>
            <a:r>
              <a:rPr lang="fi-FI" dirty="0">
                <a:highlight>
                  <a:srgbClr val="FFFF00"/>
                </a:highlight>
              </a:rPr>
              <a:t>; a </a:t>
            </a:r>
            <a:r>
              <a:rPr lang="fi-FI" dirty="0" err="1">
                <a:highlight>
                  <a:srgbClr val="FFFF00"/>
                </a:highlight>
              </a:rPr>
              <a:t>subset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may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be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selected</a:t>
            </a:r>
            <a:r>
              <a:rPr lang="fi-FI" dirty="0">
                <a:highlight>
                  <a:srgbClr val="FFFF00"/>
                </a:highlight>
              </a:rPr>
              <a:t> for </a:t>
            </a:r>
            <a:r>
              <a:rPr lang="fi-FI" dirty="0" err="1">
                <a:highlight>
                  <a:srgbClr val="FFFF00"/>
                </a:highlight>
              </a:rPr>
              <a:t>the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final</a:t>
            </a:r>
            <a:r>
              <a:rPr lang="fi-FI" dirty="0">
                <a:highlight>
                  <a:srgbClr val="FFFF00"/>
                </a:highlight>
              </a:rPr>
              <a:t> set of BW. </a:t>
            </a:r>
            <a:r>
              <a:rPr lang="fi-FI" dirty="0" err="1">
                <a:highlight>
                  <a:srgbClr val="FFFF00"/>
                </a:highlight>
              </a:rPr>
              <a:t>Supported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bandwidths</a:t>
            </a:r>
            <a:r>
              <a:rPr lang="fi-FI" dirty="0">
                <a:highlight>
                  <a:srgbClr val="FFFF00"/>
                </a:highlight>
              </a:rPr>
              <a:t> is a </a:t>
            </a:r>
            <a:r>
              <a:rPr lang="fi-FI" dirty="0" err="1">
                <a:highlight>
                  <a:srgbClr val="FFFF00"/>
                </a:highlight>
              </a:rPr>
              <a:t>separate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discussion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not</a:t>
            </a:r>
            <a:r>
              <a:rPr lang="fi-FI" dirty="0">
                <a:highlight>
                  <a:srgbClr val="FFFF00"/>
                </a:highlight>
              </a:rPr>
              <a:t> </a:t>
            </a:r>
            <a:r>
              <a:rPr lang="fi-FI" dirty="0" err="1">
                <a:highlight>
                  <a:srgbClr val="FFFF00"/>
                </a:highlight>
              </a:rPr>
              <a:t>part</a:t>
            </a:r>
            <a:r>
              <a:rPr lang="fi-FI" dirty="0">
                <a:highlight>
                  <a:srgbClr val="FFFF00"/>
                </a:highlight>
              </a:rPr>
              <a:t> of </a:t>
            </a:r>
            <a:r>
              <a:rPr lang="fi-FI" dirty="0" err="1">
                <a:highlight>
                  <a:srgbClr val="FFFF00"/>
                </a:highlight>
              </a:rPr>
              <a:t>this</a:t>
            </a:r>
            <a:r>
              <a:rPr lang="fi-FI" dirty="0">
                <a:highlight>
                  <a:srgbClr val="FFFF00"/>
                </a:highlight>
              </a:rPr>
              <a:t> WF.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6329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on maximum spectral utilization </a:t>
            </a:r>
            <a:r>
              <a:rPr lang="fi-FI" dirty="0">
                <a:solidFill>
                  <a:srgbClr val="FF0000"/>
                </a:solidFill>
              </a:rPr>
              <a:t>&gt; 24 GHz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825951"/>
              </p:ext>
            </p:extLst>
          </p:nvPr>
        </p:nvGraphicFramePr>
        <p:xfrm>
          <a:off x="2559050" y="3670950"/>
          <a:ext cx="7073899" cy="1990725"/>
        </p:xfrm>
        <a:graphic>
          <a:graphicData uri="http://schemas.openxmlformats.org/drawingml/2006/table">
            <a:tbl>
              <a:tblPr firstRow="1" bandRow="1"/>
              <a:tblGrid>
                <a:gridCol w="1230795">
                  <a:extLst>
                    <a:ext uri="{9D8B030D-6E8A-4147-A177-3AD203B41FA5}">
                      <a16:colId xmlns:a16="http://schemas.microsoft.com/office/drawing/2014/main" val="2767815845"/>
                    </a:ext>
                  </a:extLst>
                </a:gridCol>
                <a:gridCol w="875514">
                  <a:extLst>
                    <a:ext uri="{9D8B030D-6E8A-4147-A177-3AD203B41FA5}">
                      <a16:colId xmlns:a16="http://schemas.microsoft.com/office/drawing/2014/main" val="2086087732"/>
                    </a:ext>
                  </a:extLst>
                </a:gridCol>
                <a:gridCol w="837448">
                  <a:extLst>
                    <a:ext uri="{9D8B030D-6E8A-4147-A177-3AD203B41FA5}">
                      <a16:colId xmlns:a16="http://schemas.microsoft.com/office/drawing/2014/main" val="113187671"/>
                    </a:ext>
                  </a:extLst>
                </a:gridCol>
                <a:gridCol w="621742">
                  <a:extLst>
                    <a:ext uri="{9D8B030D-6E8A-4147-A177-3AD203B41FA5}">
                      <a16:colId xmlns:a16="http://schemas.microsoft.com/office/drawing/2014/main" val="602209198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4007388202"/>
                    </a:ext>
                  </a:extLst>
                </a:gridCol>
                <a:gridCol w="621742">
                  <a:extLst>
                    <a:ext uri="{9D8B030D-6E8A-4147-A177-3AD203B41FA5}">
                      <a16:colId xmlns:a16="http://schemas.microsoft.com/office/drawing/2014/main" val="2880386390"/>
                    </a:ext>
                  </a:extLst>
                </a:gridCol>
                <a:gridCol w="672496">
                  <a:extLst>
                    <a:ext uri="{9D8B030D-6E8A-4147-A177-3AD203B41FA5}">
                      <a16:colId xmlns:a16="http://schemas.microsoft.com/office/drawing/2014/main" val="766333238"/>
                    </a:ext>
                  </a:extLst>
                </a:gridCol>
                <a:gridCol w="713734">
                  <a:extLst>
                    <a:ext uri="{9D8B030D-6E8A-4147-A177-3AD203B41FA5}">
                      <a16:colId xmlns:a16="http://schemas.microsoft.com/office/drawing/2014/main" val="842476940"/>
                    </a:ext>
                  </a:extLst>
                </a:gridCol>
                <a:gridCol w="827932">
                  <a:extLst>
                    <a:ext uri="{9D8B030D-6E8A-4147-A177-3AD203B41FA5}">
                      <a16:colId xmlns:a16="http://schemas.microsoft.com/office/drawing/2014/main" val="151231163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 MHz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 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736820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r>
                        <a:rPr lang="en-GB" sz="18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RB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 [%]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r>
                        <a:rPr lang="en-GB" sz="18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RB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 [%]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r>
                        <a:rPr lang="en-GB" sz="18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RB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 [%]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</a:t>
                      </a:r>
                      <a:r>
                        <a:rPr lang="en-GB" sz="18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RB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 [%]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395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 KHz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801525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 KHz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05775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 KHz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656422"/>
                  </a:ext>
                </a:extLst>
              </a:tr>
            </a:tbl>
          </a:graphicData>
        </a:graphic>
      </p:graphicFrame>
      <p:sp>
        <p:nvSpPr>
          <p:cNvPr id="5" name="Content Placeholder 6"/>
          <p:cNvSpPr txBox="1">
            <a:spLocks/>
          </p:cNvSpPr>
          <p:nvPr/>
        </p:nvSpPr>
        <p:spPr>
          <a:xfrm>
            <a:off x="838200" y="1546167"/>
            <a:ext cx="9951720" cy="150713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Maximum Spectral utilization is considered for values in table below</a:t>
            </a:r>
          </a:p>
          <a:p>
            <a:r>
              <a:rPr lang="fi-FI" dirty="0"/>
              <a:t>Companies are encouraged to study feasibility based on values </a:t>
            </a:r>
            <a:r>
              <a:rPr lang="fi-FI" dirty="0">
                <a:solidFill>
                  <a:srgbClr val="0070C0"/>
                </a:solidFill>
              </a:rPr>
              <a:t>below especially for cases with Y &gt; 98 %</a:t>
            </a:r>
          </a:p>
          <a:p>
            <a:r>
              <a:rPr lang="fi-FI" dirty="0">
                <a:highlight>
                  <a:srgbClr val="FFFF00"/>
                </a:highlight>
              </a:rPr>
              <a:t>Note: The bandwidths here are examples; a subset may be selected for the final set of BW. Supported bandwidths is a separate discussion not part of this WF.</a:t>
            </a:r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29814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363</Words>
  <Application>Microsoft Office PowerPoint</Application>
  <PresentationFormat>Widescreen</PresentationFormat>
  <Paragraphs>143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Tms Rmn</vt:lpstr>
      <vt:lpstr>Office Theme</vt:lpstr>
      <vt:lpstr>Way Forward on Spectral Utilization </vt:lpstr>
      <vt:lpstr>Background</vt:lpstr>
      <vt:lpstr>WF on maximum spectral utilization &lt;6 GHz</vt:lpstr>
      <vt:lpstr>WF on maximum spectral utilization &gt; 24 GHz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</cp:lastModifiedBy>
  <cp:revision>19</cp:revision>
  <dcterms:created xsi:type="dcterms:W3CDTF">2017-04-28T18:00:30Z</dcterms:created>
  <dcterms:modified xsi:type="dcterms:W3CDTF">2017-05-06T18:25:12Z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