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3" r:id="rId3"/>
    <p:sldId id="274" r:id="rId4"/>
    <p:sldId id="275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1"/>
    <p:restoredTop sz="94660"/>
  </p:normalViewPr>
  <p:slideViewPr>
    <p:cSldViewPr>
      <p:cViewPr varScale="1">
        <p:scale>
          <a:sx n="86" d="100"/>
          <a:sy n="86" d="100"/>
        </p:scale>
        <p:origin x="72" y="17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5/19/2017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430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280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726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NR MU and test tolerance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187624" y="3781669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CATR, Intel Corporation, </a:t>
            </a:r>
            <a:r>
              <a:rPr lang="en-US" altLang="zh-CN" dirty="0" err="1">
                <a:solidFill>
                  <a:schemeClr val="tx1"/>
                </a:solidFill>
              </a:rPr>
              <a:t>Keysight</a:t>
            </a:r>
            <a:r>
              <a:rPr lang="en-US" altLang="zh-CN" dirty="0">
                <a:solidFill>
                  <a:schemeClr val="tx1"/>
                </a:solidFill>
              </a:rPr>
              <a:t> Technologies, Rohde &amp; Schwarz, </a:t>
            </a:r>
            <a:r>
              <a:rPr lang="en-GB" altLang="zh-CN" dirty="0">
                <a:solidFill>
                  <a:schemeClr val="tx1"/>
                </a:solidFill>
              </a:rPr>
              <a:t>Anritsu Corporation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</a:t>
            </a:r>
            <a:r>
              <a:rPr lang="en-GB" altLang="zh-CN" sz="1800" b="1" dirty="0" smtClean="0"/>
              <a:t>83</a:t>
            </a:r>
            <a:r>
              <a:rPr lang="en-GB" altLang="zh-CN" sz="1800" b="1" dirty="0"/>
              <a:t>	                                                                </a:t>
            </a:r>
            <a:r>
              <a:rPr lang="en-GB" altLang="zh-CN" sz="1800" b="1" dirty="0" smtClean="0"/>
              <a:t>R4-17</a:t>
            </a:r>
            <a:r>
              <a:rPr lang="en-US" altLang="zh-CN" sz="1800" b="1" dirty="0" smtClean="0"/>
              <a:t>04766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Hangzhou, China, May 15-19,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10.7.1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Uncertainty budget calculation principle</a:t>
            </a:r>
            <a:endParaRPr lang="zh-CN" altLang="en-US" sz="3600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/>
          <a:lstStyle/>
          <a:p>
            <a:pPr>
              <a:buSzPct val="80000"/>
              <a:buFont typeface="Wingdings" panose="05000000000000000000" pitchFamily="2" charset="2"/>
              <a:buChar char="n"/>
            </a:pPr>
            <a:r>
              <a:rPr lang="en-US" altLang="en-US" sz="2400" dirty="0" smtClean="0"/>
              <a:t>Two stage for MU table</a:t>
            </a:r>
            <a:r>
              <a:rPr lang="en-GB" altLang="zh-CN" sz="2200" dirty="0" smtClean="0"/>
              <a:t>:</a:t>
            </a:r>
            <a:endParaRPr lang="en-GB" altLang="en-US" sz="2200" dirty="0"/>
          </a:p>
          <a:p>
            <a:r>
              <a:rPr lang="x-none" altLang="zh-CN" sz="2000" dirty="0" smtClean="0"/>
              <a:t>Stage </a:t>
            </a:r>
            <a:r>
              <a:rPr lang="x-none" altLang="zh-CN" sz="2000" dirty="0"/>
              <a:t>1: the calibration of the absolute level of the DUT measurement results is performed by means of using a calibration antenna </a:t>
            </a:r>
            <a:r>
              <a:rPr lang="x-none" altLang="zh-CN" sz="2000" dirty="0" smtClean="0"/>
              <a:t>whose </a:t>
            </a:r>
            <a:r>
              <a:rPr lang="x-none" altLang="zh-CN" sz="2000" dirty="0"/>
              <a:t>absolute gain is known at the frequencies of measurement</a:t>
            </a:r>
            <a:endParaRPr lang="zh-CN" altLang="zh-CN" sz="2000" dirty="0"/>
          </a:p>
          <a:p>
            <a:r>
              <a:rPr lang="x-none" altLang="zh-CN" sz="2000" dirty="0" smtClean="0"/>
              <a:t>Stage </a:t>
            </a:r>
            <a:r>
              <a:rPr lang="en-GB" altLang="zh-CN" sz="2000" dirty="0"/>
              <a:t>2:</a:t>
            </a:r>
            <a:r>
              <a:rPr lang="x-none" altLang="zh-CN" sz="2000" dirty="0"/>
              <a:t> the actual measurement with the DUT as either the transmitter or receiver </a:t>
            </a:r>
            <a:r>
              <a:rPr lang="x-none" altLang="zh-CN" sz="2000" dirty="0" smtClean="0"/>
              <a:t>is </a:t>
            </a:r>
            <a:r>
              <a:rPr lang="x-none" altLang="zh-CN" sz="2000" dirty="0"/>
              <a:t>performed</a:t>
            </a:r>
            <a:r>
              <a:rPr lang="x-none" altLang="zh-CN" sz="2000" dirty="0" smtClean="0"/>
              <a:t>.</a:t>
            </a:r>
            <a:endParaRPr lang="en-US" altLang="zh-CN" sz="2000" dirty="0" smtClean="0"/>
          </a:p>
          <a:p>
            <a:pPr>
              <a:buFont typeface="Wingdings" panose="05000000000000000000" pitchFamily="2" charset="2"/>
              <a:buChar char="n"/>
            </a:pPr>
            <a:r>
              <a:rPr lang="en-GB" altLang="zh-CN" sz="2400" dirty="0"/>
              <a:t>The </a:t>
            </a:r>
            <a:r>
              <a:rPr lang="en-GB" altLang="zh-CN" sz="2400" dirty="0" smtClean="0"/>
              <a:t>MU budget </a:t>
            </a:r>
            <a:r>
              <a:rPr lang="en-GB" altLang="zh-CN" sz="2400" dirty="0"/>
              <a:t>should comprise of a minimum 5 </a:t>
            </a:r>
            <a:r>
              <a:rPr lang="en-GB" altLang="zh-CN" sz="2400" dirty="0" smtClean="0"/>
              <a:t>headings:</a:t>
            </a:r>
            <a:endParaRPr lang="zh-CN" altLang="zh-CN" sz="2400" dirty="0"/>
          </a:p>
          <a:p>
            <a:r>
              <a:rPr lang="x-none" altLang="zh-CN" sz="2000" dirty="0" smtClean="0"/>
              <a:t>The </a:t>
            </a:r>
            <a:r>
              <a:rPr lang="x-none" altLang="zh-CN" sz="2000" dirty="0"/>
              <a:t>uncertainty source</a:t>
            </a:r>
            <a:r>
              <a:rPr lang="en-GB" altLang="zh-CN" sz="2000" dirty="0"/>
              <a:t>,</a:t>
            </a:r>
            <a:endParaRPr lang="zh-CN" altLang="zh-CN" sz="2000" dirty="0"/>
          </a:p>
          <a:p>
            <a:r>
              <a:rPr lang="x-none" altLang="zh-CN" sz="2000" dirty="0" smtClean="0"/>
              <a:t>Uncertainty </a:t>
            </a:r>
            <a:r>
              <a:rPr lang="x-none" altLang="zh-CN" sz="2000" dirty="0"/>
              <a:t>value</a:t>
            </a:r>
            <a:r>
              <a:rPr lang="en-GB" altLang="zh-CN" sz="2000" dirty="0"/>
              <a:t>,</a:t>
            </a:r>
            <a:endParaRPr lang="zh-CN" altLang="zh-CN" sz="2000" dirty="0"/>
          </a:p>
          <a:p>
            <a:r>
              <a:rPr lang="x-none" altLang="zh-CN" sz="2000" dirty="0" smtClean="0"/>
              <a:t>Distribution </a:t>
            </a:r>
            <a:r>
              <a:rPr lang="x-none" altLang="zh-CN" sz="2000" dirty="0"/>
              <a:t>of the probability</a:t>
            </a:r>
            <a:r>
              <a:rPr lang="en-GB" altLang="zh-CN" sz="2000" dirty="0"/>
              <a:t>,</a:t>
            </a:r>
            <a:endParaRPr lang="zh-CN" altLang="zh-CN" sz="2000" dirty="0"/>
          </a:p>
          <a:p>
            <a:r>
              <a:rPr lang="x-none" altLang="zh-CN" sz="2000" dirty="0" smtClean="0"/>
              <a:t>Divisor </a:t>
            </a:r>
            <a:r>
              <a:rPr lang="x-none" altLang="zh-CN" sz="2000" dirty="0"/>
              <a:t>based on distribution shape</a:t>
            </a:r>
            <a:r>
              <a:rPr lang="en-GB" altLang="zh-CN" sz="2000" dirty="0"/>
              <a:t>,</a:t>
            </a:r>
            <a:endParaRPr lang="zh-CN" altLang="zh-CN" sz="2000" dirty="0"/>
          </a:p>
          <a:p>
            <a:r>
              <a:rPr lang="x-none" altLang="zh-CN" sz="2000" dirty="0" smtClean="0"/>
              <a:t>calculated </a:t>
            </a:r>
            <a:r>
              <a:rPr lang="x-none" altLang="zh-CN" sz="2000" dirty="0"/>
              <a:t>standard uncertainty (based on uncertainty </a:t>
            </a:r>
            <a:r>
              <a:rPr lang="x-none" altLang="zh-CN" sz="2000" dirty="0" smtClean="0"/>
              <a:t>value</a:t>
            </a:r>
            <a:r>
              <a:rPr lang="en-US" altLang="zh-CN" sz="2000" dirty="0" smtClean="0"/>
              <a:t> and </a:t>
            </a:r>
            <a:r>
              <a:rPr lang="x-none" altLang="zh-CN" sz="2000" dirty="0" smtClean="0"/>
              <a:t>divisor).</a:t>
            </a:r>
            <a:endParaRPr lang="zh-CN" altLang="zh-CN" sz="2000" dirty="0"/>
          </a:p>
          <a:p>
            <a:pPr marL="197100" indent="0">
              <a:lnSpc>
                <a:spcPct val="150000"/>
              </a:lnSpc>
              <a:buNone/>
            </a:pPr>
            <a:endParaRPr lang="en-US" altLang="ja-JP" sz="2000" dirty="0" smtClean="0"/>
          </a:p>
          <a:p>
            <a:pPr marL="197100" indent="0">
              <a:buNone/>
            </a:pPr>
            <a:endParaRPr lang="en-GB" altLang="zh-CN" sz="1800" dirty="0"/>
          </a:p>
          <a:p>
            <a:pPr marL="19710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GB" altLang="zh-CN" sz="2000" dirty="0"/>
          </a:p>
        </p:txBody>
      </p:sp>
    </p:spTree>
    <p:extLst>
      <p:ext uri="{BB962C8B-B14F-4D97-AF65-F5344CB8AC3E}">
        <p14:creationId xmlns:p14="http://schemas.microsoft.com/office/powerpoint/2010/main" val="741823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GB" altLang="zh-CN" dirty="0"/>
              <a:t> </a:t>
            </a:r>
            <a:r>
              <a:rPr lang="en-GB" altLang="zh-CN" dirty="0" smtClean="0"/>
              <a:t>Necessary </a:t>
            </a:r>
            <a:r>
              <a:rPr lang="en-GB" altLang="zh-CN" dirty="0"/>
              <a:t>MU elements </a:t>
            </a:r>
            <a:r>
              <a:rPr lang="en-US" altLang="zh-CN" dirty="0" smtClean="0"/>
              <a:t>for TX*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55575"/>
              </p:ext>
            </p:extLst>
          </p:nvPr>
        </p:nvGraphicFramePr>
        <p:xfrm>
          <a:off x="755576" y="1052736"/>
          <a:ext cx="7632847" cy="5358337"/>
        </p:xfrm>
        <a:graphic>
          <a:graphicData uri="http://schemas.openxmlformats.org/drawingml/2006/table">
            <a:tbl>
              <a:tblPr firstRow="1" firstCol="1" bandRow="1"/>
              <a:tblGrid>
                <a:gridCol w="620619"/>
                <a:gridCol w="5925555"/>
                <a:gridCol w="1086673"/>
              </a:tblGrid>
              <a:tr h="18931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UID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 of uncertainty contribution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Details in annex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Stage </a:t>
                      </a:r>
                      <a:r>
                        <a:rPr lang="en-GB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2: </a:t>
                      </a: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DUT measurement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Positioning </a:t>
                      </a: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misalignment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Measure distance</a:t>
                      </a:r>
                      <a:r>
                        <a:rPr lang="en-GB" sz="12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uncertainty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Quality of quiet zone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Mismatch in the </a:t>
                      </a:r>
                      <a:r>
                        <a:rPr lang="en-GB" sz="12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GB" sz="120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and Rx</a:t>
                      </a:r>
                      <a:r>
                        <a:rPr lang="en-GB" sz="1200" baseline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chain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2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GB" altLang="zh-CN" sz="12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emulator uncertainties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Absolute antenna gain uncertainty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Uncertainty of the RF power measurement equipment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Phase curvature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Repeatability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Amplifier uncertainties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Random uncertainty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Stage </a:t>
                      </a:r>
                      <a:r>
                        <a:rPr lang="en-GB" sz="1200" b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1: </a:t>
                      </a: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Calibration measurement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862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Impedance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mismatch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42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Reference antenna positioning misalignment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62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Mismatch and insertion loss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Quality of quiet zone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Amplifier uncertainties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Uncertainty of the Network </a:t>
                      </a:r>
                      <a:r>
                        <a:rPr lang="en-GB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Analyzer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0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Reference antenna feed cable loss measurement uncertainty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Uncertainty of an absolute gain/ radiation efficiency of the calibration antenna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Positioning and pointing misalignment between the reference antenna and the receiving antenna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686790" y="6381328"/>
            <a:ext cx="3895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*Other MU elements are not precluded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1583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en-GB" altLang="zh-CN" dirty="0" smtClean="0"/>
              <a:t>Descriptions of MU elements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755576" y="1412776"/>
            <a:ext cx="7560840" cy="4098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Companies are encouraged to submit the details about the required MU elements (for TX and RX) for the RF baseline method including</a:t>
            </a:r>
          </a:p>
          <a:p>
            <a:pPr marL="342900" indent="-342900">
              <a:spcBef>
                <a:spcPts val="1000"/>
              </a:spcBef>
              <a:buFont typeface="Arial" charset="0"/>
              <a:buChar char="•"/>
            </a:pPr>
            <a:r>
              <a:rPr lang="x-none" altLang="zh-CN" sz="2000" dirty="0"/>
              <a:t>The uncertainty source</a:t>
            </a:r>
            <a:r>
              <a:rPr lang="en-GB" altLang="zh-CN" sz="2000" dirty="0"/>
              <a:t>,</a:t>
            </a:r>
            <a:endParaRPr lang="zh-CN" altLang="zh-CN" sz="2000" dirty="0"/>
          </a:p>
          <a:p>
            <a:pPr marL="342900" indent="-342900">
              <a:buFont typeface="Arial" charset="0"/>
              <a:buChar char="•"/>
            </a:pPr>
            <a:r>
              <a:rPr lang="x-none" altLang="zh-CN" sz="2000" dirty="0"/>
              <a:t>Uncertainty value</a:t>
            </a:r>
            <a:r>
              <a:rPr lang="en-GB" altLang="zh-CN" sz="2000" dirty="0"/>
              <a:t>,</a:t>
            </a:r>
            <a:endParaRPr lang="zh-CN" altLang="zh-CN" sz="2000" dirty="0"/>
          </a:p>
          <a:p>
            <a:pPr marL="342900" indent="-342900">
              <a:buFont typeface="Arial" charset="0"/>
              <a:buChar char="•"/>
            </a:pPr>
            <a:r>
              <a:rPr lang="x-none" altLang="zh-CN" sz="2000" dirty="0"/>
              <a:t>Distribution of the probability</a:t>
            </a:r>
            <a:r>
              <a:rPr lang="en-GB" altLang="zh-CN" sz="2000" dirty="0"/>
              <a:t>,</a:t>
            </a:r>
            <a:endParaRPr lang="zh-CN" altLang="zh-CN" sz="2000" dirty="0"/>
          </a:p>
          <a:p>
            <a:pPr marL="342900" indent="-342900">
              <a:buFont typeface="Arial" charset="0"/>
              <a:buChar char="•"/>
            </a:pPr>
            <a:r>
              <a:rPr lang="x-none" altLang="zh-CN" sz="2000" dirty="0"/>
              <a:t>Divisor based on distribution shape</a:t>
            </a:r>
            <a:r>
              <a:rPr lang="en-GB" altLang="zh-CN" sz="2000" dirty="0"/>
              <a:t>,</a:t>
            </a:r>
            <a:endParaRPr lang="zh-CN" altLang="zh-CN" sz="2000" dirty="0"/>
          </a:p>
          <a:p>
            <a:pPr marL="342900" indent="-342900">
              <a:buFont typeface="Arial" charset="0"/>
              <a:buChar char="•"/>
            </a:pPr>
            <a:r>
              <a:rPr lang="x-none" altLang="zh-CN" sz="2000" dirty="0"/>
              <a:t>calculated standard uncertainty (based on uncertainty value</a:t>
            </a:r>
            <a:r>
              <a:rPr lang="en-US" altLang="zh-CN" sz="2000" dirty="0"/>
              <a:t> and </a:t>
            </a:r>
            <a:r>
              <a:rPr lang="x-none" altLang="zh-CN" sz="2000" dirty="0"/>
              <a:t>divisor).</a:t>
            </a:r>
            <a:endParaRPr lang="zh-CN" altLang="zh-CN" sz="2000" dirty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703154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15184</TotalTime>
  <Words>347</Words>
  <Application>Microsoft Office PowerPoint</Application>
  <PresentationFormat>全屏显示(4:3)</PresentationFormat>
  <Paragraphs>95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Times New Roman</vt:lpstr>
      <vt:lpstr>Wingdings</vt:lpstr>
      <vt:lpstr>Office 主题</vt:lpstr>
      <vt:lpstr>WF on NR MU and test tolerance</vt:lpstr>
      <vt:lpstr>Uncertainty budget calculation principle</vt:lpstr>
      <vt:lpstr> Necessary MU elements for TX*</vt:lpstr>
      <vt:lpstr>Descriptions of MU elements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Ruixin Wang（CATR）</dc:creator>
  <cp:keywords>CTPClassification=CTP_PUBLIC:VisualMarkings=</cp:keywords>
  <cp:lastModifiedBy>WRX</cp:lastModifiedBy>
  <cp:revision>529</cp:revision>
  <dcterms:created xsi:type="dcterms:W3CDTF">2016-04-12T20:58:18Z</dcterms:created>
  <dcterms:modified xsi:type="dcterms:W3CDTF">2017-05-19T08:08:48Z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