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66" r:id="rId3"/>
    <p:sldId id="267" r:id="rId4"/>
    <p:sldId id="268" r:id="rId5"/>
    <p:sldId id="269" r:id="rId6"/>
    <p:sldId id="270" r:id="rId7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-40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2017/4/28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4/28/2017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704511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Hangzhou, China, 15 - 19 May, 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10.2.2 </a:t>
            </a:r>
            <a:r>
              <a:rPr lang="en-US" altLang="ja-JP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NR-LTE band combinations proposals [</a:t>
            </a:r>
            <a:r>
              <a:rPr lang="en-US" altLang="ja-JP" sz="1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NR_newRAT</a:t>
            </a:r>
            <a:r>
              <a:rPr lang="en-US" altLang="ja-JP" sz="1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147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Working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Procedure</a:t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LTE-NR combinations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23950"/>
            <a:ext cx="7886700" cy="3508773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In RAN4#82-bis, several LTE-NR combinations (LNC) were proposed and RAN4 approved them.</a:t>
            </a:r>
          </a:p>
          <a:p>
            <a:r>
              <a:rPr kumimoji="1" lang="en-US" altLang="ja-JP" dirty="0" smtClean="0"/>
              <a:t>In the combinations, not only </a:t>
            </a:r>
            <a:r>
              <a:rPr kumimoji="1" lang="en-US" altLang="ja-JP" b="1" u="sng" dirty="0" smtClean="0">
                <a:solidFill>
                  <a:srgbClr val="FF0000"/>
                </a:solidFill>
              </a:rPr>
              <a:t>1CC (LTE) + 1CC (NR)</a:t>
            </a:r>
            <a:r>
              <a:rPr kumimoji="1" lang="en-US" altLang="ja-JP" dirty="0" smtClean="0"/>
              <a:t> combo but also 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multi-CC (LTE CA) + 1CC (NR)</a:t>
            </a:r>
            <a:r>
              <a:rPr kumimoji="1" lang="en-US" altLang="ja-JP" dirty="0" smtClean="0"/>
              <a:t> combo were included. </a:t>
            </a:r>
          </a:p>
          <a:p>
            <a:r>
              <a:rPr kumimoji="1" lang="en-US" altLang="ja-JP" dirty="0" smtClean="0"/>
              <a:t>We propose RAN4 working procedure for LNCs.</a:t>
            </a:r>
          </a:p>
          <a:p>
            <a:r>
              <a:rPr kumimoji="1" lang="en-US" altLang="ja-JP" dirty="0" smtClean="0"/>
              <a:t>We think prioritization is NOT an appropriate solution for RAN4 procedure.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20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8650" y="-11905"/>
            <a:ext cx="7886700" cy="994172"/>
          </a:xfrm>
        </p:spPr>
        <p:txBody>
          <a:bodyPr/>
          <a:lstStyle/>
          <a:p>
            <a:r>
              <a:rPr kumimoji="1" lang="en-US" altLang="ja-JP" dirty="0" smtClean="0"/>
              <a:t>RAN4 history for CA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769144"/>
            <a:ext cx="7886700" cy="1593056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Considering CA working procedure, RAN4 took phased approach.  Namely,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2000" dirty="0" smtClean="0"/>
              <a:t>In order to finalize certain CA combinations, specifications for all of  fallback mode shall be finalized.</a:t>
            </a:r>
            <a:endParaRPr kumimoji="1" lang="ja-JP" altLang="en-US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sp>
        <p:nvSpPr>
          <p:cNvPr id="5" name="正方形/長方形 4"/>
          <p:cNvSpPr/>
          <p:nvPr/>
        </p:nvSpPr>
        <p:spPr>
          <a:xfrm>
            <a:off x="640339" y="2917067"/>
            <a:ext cx="2329295" cy="733425"/>
          </a:xfrm>
          <a:prstGeom prst="rect">
            <a:avLst/>
          </a:prstGeom>
          <a:solidFill>
            <a:srgbClr val="0000FF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1UL-5DL CA</a:t>
            </a:r>
          </a:p>
          <a:p>
            <a:pPr algn="ctr"/>
            <a:r>
              <a:rPr kumimoji="1" lang="en-US" altLang="ja-JP" dirty="0" smtClean="0"/>
              <a:t>CA_1A-2A-3A-4A-5A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15890" y="1936336"/>
            <a:ext cx="24300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4000" b="1" dirty="0" smtClean="0">
                <a:solidFill>
                  <a:prstClr val="black"/>
                </a:solidFill>
                <a:latin typeface="Calibri Light" panose="020F0302020204030204"/>
                <a:cs typeface="+mj-cs"/>
              </a:rPr>
              <a:t>&lt;Example&gt;</a:t>
            </a:r>
            <a:endParaRPr lang="ja-JP" altLang="en-US" sz="1600" b="1" dirty="0"/>
          </a:p>
        </p:txBody>
      </p:sp>
      <p:sp>
        <p:nvSpPr>
          <p:cNvPr id="8" name="正方形/長方形 7"/>
          <p:cNvSpPr/>
          <p:nvPr/>
        </p:nvSpPr>
        <p:spPr>
          <a:xfrm>
            <a:off x="3417622" y="2917067"/>
            <a:ext cx="2118257" cy="1078462"/>
          </a:xfrm>
          <a:prstGeom prst="rect">
            <a:avLst/>
          </a:prstGeom>
          <a:solidFill>
            <a:srgbClr val="0066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1UL-4DL 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CA_1A-2A-3A-4A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CA_1A-2A-3A-5A</a:t>
            </a:r>
          </a:p>
          <a:p>
            <a:r>
              <a:rPr kumimoji="1" lang="ja-JP" altLang="en-US" dirty="0" smtClean="0"/>
              <a:t>　　　　　  </a:t>
            </a:r>
            <a:r>
              <a:rPr kumimoji="1" lang="en-US" altLang="ja-JP" dirty="0" smtClean="0"/>
              <a:t>…and so on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5732197" y="2917067"/>
            <a:ext cx="3164153" cy="1080598"/>
          </a:xfrm>
          <a:prstGeom prst="rect">
            <a:avLst/>
          </a:prstGeom>
          <a:solidFill>
            <a:srgbClr val="0066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1UL-3DL 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CA_1A-2A-3A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CA_1A-2A-4A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CA_1A-2A-5A	… and so on</a:t>
            </a:r>
            <a:endParaRPr kumimoji="1"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3417623" y="4099182"/>
            <a:ext cx="5478727" cy="811869"/>
          </a:xfrm>
          <a:prstGeom prst="rect">
            <a:avLst/>
          </a:prstGeom>
          <a:solidFill>
            <a:srgbClr val="0066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1UL-2DL 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CA_1A-2A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/>
              <a:t>CA_1A-5A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5233061" y="4314472"/>
            <a:ext cx="2076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prstClr val="white"/>
                </a:solidFill>
              </a:rPr>
              <a:t>CA_1A-3A</a:t>
            </a:r>
            <a:endParaRPr kumimoji="1" lang="en-US" altLang="ja-JP" dirty="0">
              <a:solidFill>
                <a:prstClr val="white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prstClr val="white"/>
                </a:solidFill>
              </a:rPr>
              <a:t>CA_2A-3A</a:t>
            </a:r>
            <a:endParaRPr kumimoji="1" lang="en-US" altLang="ja-JP" dirty="0">
              <a:solidFill>
                <a:prstClr val="white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7018709" y="4313788"/>
            <a:ext cx="18776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kumimoji="1" lang="en-US" altLang="ja-JP" dirty="0" smtClean="0">
                <a:solidFill>
                  <a:prstClr val="white"/>
                </a:solidFill>
              </a:rPr>
              <a:t>CA_1A-4A</a:t>
            </a:r>
            <a:endParaRPr kumimoji="1" lang="en-US" altLang="ja-JP" dirty="0">
              <a:solidFill>
                <a:prstClr val="white"/>
              </a:solidFill>
            </a:endParaRPr>
          </a:p>
          <a:p>
            <a:pPr lvl="0"/>
            <a:r>
              <a:rPr kumimoji="1" lang="en-US" altLang="ja-JP" dirty="0">
                <a:solidFill>
                  <a:prstClr val="white"/>
                </a:solidFill>
              </a:rPr>
              <a:t> </a:t>
            </a:r>
            <a:r>
              <a:rPr kumimoji="1" lang="en-US" altLang="ja-JP" dirty="0" smtClean="0">
                <a:solidFill>
                  <a:prstClr val="white"/>
                </a:solidFill>
              </a:rPr>
              <a:t>         … and so on</a:t>
            </a:r>
            <a:endParaRPr kumimoji="1" lang="en-US" altLang="ja-JP" dirty="0">
              <a:solidFill>
                <a:prstClr val="white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00798" y="2455402"/>
            <a:ext cx="3208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0000FF"/>
                </a:solidFill>
              </a:rPr>
              <a:t>Base combination (5DL)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3417623" y="2445873"/>
            <a:ext cx="5490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006600"/>
                </a:solidFill>
              </a:rPr>
              <a:t>Fallback mode</a:t>
            </a:r>
            <a:r>
              <a:rPr kumimoji="1" lang="ja-JP" altLang="en-US" sz="2400" b="1" dirty="0" smtClean="0">
                <a:solidFill>
                  <a:srgbClr val="006600"/>
                </a:solidFill>
              </a:rPr>
              <a:t> </a:t>
            </a:r>
            <a:r>
              <a:rPr kumimoji="1" lang="en-US" altLang="ja-JP" sz="2400" b="1" dirty="0" smtClean="0">
                <a:solidFill>
                  <a:srgbClr val="006600"/>
                </a:solidFill>
              </a:rPr>
              <a:t>(2DL ~ 4DL)</a:t>
            </a:r>
            <a:endParaRPr lang="ja-JP" altLang="en-US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881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For LNC working procedure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140622"/>
            <a:ext cx="7886700" cy="2029961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For LNC (LTE-NR combinations) working procedure, RAN4 should adopt same approach as CA working procedure.  Example can be found in the next slide.</a:t>
            </a:r>
          </a:p>
          <a:p>
            <a:r>
              <a:rPr kumimoji="1" lang="en-US" altLang="ja-JP" dirty="0" smtClean="0"/>
              <a:t>For UL, up to 2CCs (LTE1CC + NR1CC) should be assumed in Rel.15.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  <p:sp>
        <p:nvSpPr>
          <p:cNvPr id="5" name="正方形/長方形 4"/>
          <p:cNvSpPr/>
          <p:nvPr/>
        </p:nvSpPr>
        <p:spPr>
          <a:xfrm>
            <a:off x="646048" y="3289851"/>
            <a:ext cx="1441174" cy="1431235"/>
          </a:xfrm>
          <a:prstGeom prst="rect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LTE1CC</a:t>
            </a:r>
          </a:p>
          <a:p>
            <a:pPr algn="ctr"/>
            <a:r>
              <a:rPr kumimoji="1" lang="en-US" altLang="ja-JP" b="1" dirty="0" smtClean="0"/>
              <a:t>+</a:t>
            </a:r>
          </a:p>
          <a:p>
            <a:pPr algn="ctr"/>
            <a:r>
              <a:rPr kumimoji="1" lang="en-US" altLang="ja-JP" b="1" dirty="0" smtClean="0"/>
              <a:t>NR1CC</a:t>
            </a:r>
            <a:endParaRPr kumimoji="1" lang="ja-JP" altLang="en-US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2816092" y="3289851"/>
            <a:ext cx="1441174" cy="1431235"/>
          </a:xfrm>
          <a:prstGeom prst="rect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LTE2CC CA</a:t>
            </a:r>
            <a:endParaRPr kumimoji="1" lang="en-US" altLang="ja-JP" b="1" dirty="0"/>
          </a:p>
          <a:p>
            <a:pPr algn="ctr"/>
            <a:r>
              <a:rPr kumimoji="1" lang="en-US" altLang="ja-JP" b="1" dirty="0"/>
              <a:t>+</a:t>
            </a:r>
          </a:p>
          <a:p>
            <a:pPr algn="ctr"/>
            <a:r>
              <a:rPr kumimoji="1" lang="en-US" altLang="ja-JP" b="1" dirty="0" smtClean="0"/>
              <a:t>NR1CC</a:t>
            </a:r>
            <a:endParaRPr kumimoji="1" lang="ja-JP" altLang="en-US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4966257" y="3289851"/>
            <a:ext cx="1441174" cy="1431235"/>
          </a:xfrm>
          <a:prstGeom prst="rect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LTE3CC CA</a:t>
            </a:r>
            <a:endParaRPr kumimoji="1" lang="en-US" altLang="ja-JP" b="1" dirty="0"/>
          </a:p>
          <a:p>
            <a:pPr algn="ctr"/>
            <a:r>
              <a:rPr kumimoji="1" lang="en-US" altLang="ja-JP" b="1" dirty="0"/>
              <a:t>+</a:t>
            </a:r>
          </a:p>
          <a:p>
            <a:pPr algn="ctr"/>
            <a:r>
              <a:rPr kumimoji="1" lang="en-US" altLang="ja-JP" b="1" dirty="0" smtClean="0"/>
              <a:t>NR1CC</a:t>
            </a:r>
            <a:endParaRPr kumimoji="1" lang="ja-JP" altLang="en-US" b="1" dirty="0"/>
          </a:p>
        </p:txBody>
      </p:sp>
      <p:sp>
        <p:nvSpPr>
          <p:cNvPr id="8" name="正方形/長方形 7"/>
          <p:cNvSpPr/>
          <p:nvPr/>
        </p:nvSpPr>
        <p:spPr>
          <a:xfrm>
            <a:off x="7126362" y="3289849"/>
            <a:ext cx="1441174" cy="1431235"/>
          </a:xfrm>
          <a:prstGeom prst="rect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LTE4CC CA</a:t>
            </a:r>
            <a:endParaRPr kumimoji="1" lang="en-US" altLang="ja-JP" b="1" dirty="0"/>
          </a:p>
          <a:p>
            <a:pPr algn="ctr"/>
            <a:r>
              <a:rPr kumimoji="1" lang="en-US" altLang="ja-JP" b="1" dirty="0"/>
              <a:t>+</a:t>
            </a:r>
          </a:p>
          <a:p>
            <a:pPr algn="ctr"/>
            <a:r>
              <a:rPr kumimoji="1" lang="en-US" altLang="ja-JP" b="1" dirty="0" smtClean="0"/>
              <a:t>NR1CC</a:t>
            </a:r>
            <a:endParaRPr kumimoji="1" lang="ja-JP" altLang="en-US" b="1" dirty="0"/>
          </a:p>
        </p:txBody>
      </p:sp>
      <p:sp>
        <p:nvSpPr>
          <p:cNvPr id="9" name="右矢印 8"/>
          <p:cNvSpPr/>
          <p:nvPr/>
        </p:nvSpPr>
        <p:spPr>
          <a:xfrm>
            <a:off x="2256183" y="3503542"/>
            <a:ext cx="427382" cy="1003852"/>
          </a:xfrm>
          <a:prstGeom prst="right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/>
          </a:p>
        </p:txBody>
      </p:sp>
      <p:sp>
        <p:nvSpPr>
          <p:cNvPr id="10" name="右矢印 9"/>
          <p:cNvSpPr/>
          <p:nvPr/>
        </p:nvSpPr>
        <p:spPr>
          <a:xfrm>
            <a:off x="4386470" y="3503542"/>
            <a:ext cx="427382" cy="1003852"/>
          </a:xfrm>
          <a:prstGeom prst="right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/>
          </a:p>
        </p:txBody>
      </p:sp>
      <p:sp>
        <p:nvSpPr>
          <p:cNvPr id="11" name="右矢印 10"/>
          <p:cNvSpPr/>
          <p:nvPr/>
        </p:nvSpPr>
        <p:spPr>
          <a:xfrm>
            <a:off x="6556513" y="3503540"/>
            <a:ext cx="427382" cy="1003852"/>
          </a:xfrm>
          <a:prstGeom prst="right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/>
          </a:p>
        </p:txBody>
      </p:sp>
    </p:spTree>
    <p:extLst>
      <p:ext uri="{BB962C8B-B14F-4D97-AF65-F5344CB8AC3E}">
        <p14:creationId xmlns:p14="http://schemas.microsoft.com/office/powerpoint/2010/main" val="2997157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2879" y="273845"/>
            <a:ext cx="8938242" cy="994172"/>
          </a:xfrm>
        </p:spPr>
        <p:txBody>
          <a:bodyPr>
            <a:noAutofit/>
          </a:bodyPr>
          <a:lstStyle/>
          <a:p>
            <a:r>
              <a:rPr kumimoji="1" lang="en-US" altLang="ja-JP" sz="3600" b="1" dirty="0"/>
              <a:t>Example: </a:t>
            </a:r>
            <a:r>
              <a:rPr kumimoji="1" lang="en-US" altLang="ja-JP" sz="3600" b="1" dirty="0" smtClean="0"/>
              <a:t>[CA_1A-3A-20A-28A]+[NR: 3.3-4.2GHz]</a:t>
            </a:r>
            <a:endParaRPr kumimoji="1" lang="ja-JP" altLang="en-US" sz="36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Firstly, work for all of LTE 1CC + NR 1CC should be done; B1+NR, B3+NR, B20+NR, B28+NR.</a:t>
            </a:r>
          </a:p>
          <a:p>
            <a:r>
              <a:rPr kumimoji="1" lang="en-US" altLang="ja-JP" dirty="0" smtClean="0"/>
              <a:t>Secondly, LTE 2CC + NR 1CC should be handled; CA_1A-3A+NR, CA_1A-20A+NR, CA_1A-28A+NR, …</a:t>
            </a:r>
          </a:p>
          <a:p>
            <a:r>
              <a:rPr kumimoji="1" lang="en-US" altLang="ja-JP" dirty="0" smtClean="0"/>
              <a:t>Then, LTE3CC+NR1CC would be handled.</a:t>
            </a:r>
          </a:p>
          <a:p>
            <a:r>
              <a:rPr kumimoji="1" lang="en-US" altLang="ja-JP" dirty="0" smtClean="0"/>
              <a:t>Finally, CA_1A-3A-20A-28A + NR could be discussed and  finalized.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670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As working procedure for LTE-NR combinations in RAN4, </a:t>
            </a:r>
          </a:p>
          <a:p>
            <a:r>
              <a:rPr kumimoji="1" lang="en-US" altLang="ja-JP" dirty="0" smtClean="0"/>
              <a:t>Proposal#1: Prioritization should not be an appropriate solution.  All combo should be handled by contribution driven.</a:t>
            </a:r>
          </a:p>
          <a:p>
            <a:r>
              <a:rPr kumimoji="1" lang="en-US" altLang="ja-JP" dirty="0" smtClean="0"/>
              <a:t>Proposal#2: RAN4 should adopt </a:t>
            </a:r>
            <a:r>
              <a:rPr kumimoji="1" lang="en-US" altLang="ja-JP" dirty="0"/>
              <a:t>same approach as CA working procedure</a:t>
            </a:r>
            <a:r>
              <a:rPr kumimoji="1" lang="en-US" altLang="ja-JP" dirty="0" smtClean="0"/>
              <a:t>.</a:t>
            </a:r>
          </a:p>
          <a:p>
            <a:r>
              <a:rPr kumimoji="1" lang="en-US" altLang="ja-JP" dirty="0" smtClean="0"/>
              <a:t>Proposal#3: For UL, up to 2CCs (LTE1CC + NR1CC) should be assumed in Rel.15.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2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5332</TotalTime>
  <Words>350</Words>
  <Application>Microsoft Office PowerPoint</Application>
  <PresentationFormat>画面に合わせる (16:9)</PresentationFormat>
  <Paragraphs>66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Theme</vt:lpstr>
      <vt:lpstr>PowerPoint プレゼンテーション</vt:lpstr>
      <vt:lpstr>Background</vt:lpstr>
      <vt:lpstr>RAN4 history for CA</vt:lpstr>
      <vt:lpstr>For LNC working procedure</vt:lpstr>
      <vt:lpstr>Example: [CA_1A-3A-20A-28A]+[NR: 3.3-4.2GHz]</vt:lpstr>
      <vt:lpstr>Conclusion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65</cp:revision>
  <cp:lastPrinted>2015-11-02T18:42:05Z</cp:lastPrinted>
  <dcterms:created xsi:type="dcterms:W3CDTF">2015-10-30T15:37:37Z</dcterms:created>
  <dcterms:modified xsi:type="dcterms:W3CDTF">2017-04-28T09:28:52Z</dcterms:modified>
</cp:coreProperties>
</file>