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9"/>
  </p:notesMasterIdLst>
  <p:sldIdLst>
    <p:sldId id="336" r:id="rId4"/>
    <p:sldId id="337" r:id="rId5"/>
    <p:sldId id="339" r:id="rId6"/>
    <p:sldId id="341" r:id="rId7"/>
    <p:sldId id="338" r:id="rId8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00"/>
    <a:srgbClr val="FF00FF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 varScale="1">
        <p:scale>
          <a:sx n="113" d="100"/>
          <a:sy n="113" d="100"/>
        </p:scale>
        <p:origin x="148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 dirty="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 dirty="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 dirty="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 dirty="0">
                <a:solidFill>
                  <a:srgbClr val="C00000"/>
                </a:solidFill>
              </a:rPr>
              <a:t>NTT DOCOMO Confidential</a:t>
            </a:r>
            <a:endParaRPr lang="ja-JP" altLang="en-US" sz="800" b="1" dirty="0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 dirty="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 dirty="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 dirty="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 dirty="0">
                <a:solidFill>
                  <a:srgbClr val="C00000"/>
                </a:solidFill>
              </a:rPr>
              <a:t>NTT DOCOMO Confidential</a:t>
            </a:r>
            <a:endParaRPr lang="ja-JP" altLang="en-US" sz="800" b="1" dirty="0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 dirty="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 dirty="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 dirty="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 dirty="0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 dirty="0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2017/4/7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</a:t>
            </a:r>
            <a:r>
              <a:rPr lang="fi-FI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 </a:t>
            </a:r>
            <a:r>
              <a:rPr lang="fi-FI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antenna ref </a:t>
            </a:r>
            <a:r>
              <a:rPr lang="fi-FI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architecture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Qualcomm, </a:t>
            </a: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Sony, Skyworks</a:t>
            </a:r>
            <a:endParaRPr lang="ja-JP" altLang="en-US" b="1" dirty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#82bis Meeting				 Spokane, WA, USA, 3 - 7 April, 2017</a:t>
            </a:r>
            <a:endParaRPr lang="ja-JP" altLang="en-US" sz="1800" dirty="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R4-1704366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200" dirty="0"/>
              <a:t>Number of receivers and antenna arrangements were discussed</a:t>
            </a:r>
          </a:p>
          <a:p>
            <a:r>
              <a:rPr lang="fi-FI" sz="2200" dirty="0"/>
              <a:t>It was concluded that RAN4 should agree the baseline for mmW reference architecture in terms of number of RF and BB receivers and transmitters</a:t>
            </a:r>
            <a:endParaRPr lang="en-GB" sz="2200" dirty="0"/>
          </a:p>
          <a:p>
            <a:r>
              <a:rPr lang="fi-FI" sz="2200" dirty="0"/>
              <a:t>It was further discussed that spatial coverage aspect of UE antenna arragements should be part of the agreements</a:t>
            </a:r>
          </a:p>
          <a:p>
            <a:r>
              <a:rPr lang="fi-FI" sz="2200" dirty="0"/>
              <a:t>In [1] digital receiver terminology was used, here we use BB receiver </a:t>
            </a:r>
            <a:endParaRPr lang="fi-FI" sz="2200" dirty="0"/>
          </a:p>
          <a:p>
            <a:r>
              <a:rPr lang="fi-FI" sz="2200" dirty="0"/>
              <a:t>Priority for Rel-15 WI is handheld and full spherical performance </a:t>
            </a:r>
            <a:r>
              <a:rPr lang="fi-FI" sz="2200" dirty="0" smtClean="0"/>
              <a:t>[3]</a:t>
            </a:r>
          </a:p>
          <a:p>
            <a:r>
              <a:rPr lang="en-US" sz="2200" dirty="0" smtClean="0"/>
              <a:t>Open </a:t>
            </a:r>
            <a:r>
              <a:rPr lang="en-US" sz="2200" dirty="0"/>
              <a:t>item: Baseline required level of DL rank in a UE (in good </a:t>
            </a:r>
            <a:r>
              <a:rPr lang="en-US" sz="2200" dirty="0"/>
              <a:t>condition) </a:t>
            </a:r>
          </a:p>
          <a:p>
            <a:pPr marL="0" indent="0">
              <a:buNone/>
            </a:pPr>
            <a:endParaRPr lang="fi-FI" sz="2200" dirty="0"/>
          </a:p>
        </p:txBody>
      </p:sp>
    </p:spTree>
    <p:extLst>
      <p:ext uri="{BB962C8B-B14F-4D97-AF65-F5344CB8AC3E}">
        <p14:creationId xmlns:p14="http://schemas.microsoft.com/office/powerpoint/2010/main" val="1433406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94122"/>
          </a:xfrm>
        </p:spPr>
        <p:txBody>
          <a:bodyPr/>
          <a:lstStyle/>
          <a:p>
            <a:r>
              <a:rPr lang="fi-FI" sz="3200" dirty="0"/>
              <a:t>Identified options for receiver </a:t>
            </a:r>
            <a:r>
              <a:rPr lang="fi-FI" sz="3200" dirty="0" smtClean="0"/>
              <a:t>configurations</a:t>
            </a:r>
            <a:br>
              <a:rPr lang="fi-FI" sz="3200" dirty="0" smtClean="0"/>
            </a:br>
            <a:r>
              <a:rPr lang="fi-FI" sz="3200" dirty="0" smtClean="0"/>
              <a:t>(</a:t>
            </a:r>
            <a:r>
              <a:rPr lang="fi-FI" sz="3200" dirty="0" smtClean="0"/>
              <a:t>Handheld UE)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/>
          <a:lstStyle/>
          <a:p>
            <a:r>
              <a:rPr lang="fi-FI" sz="1800" dirty="0"/>
              <a:t>Single polarization antennas with single BB receiver (1x1)</a:t>
            </a:r>
          </a:p>
          <a:p>
            <a:pPr lvl="1"/>
            <a:r>
              <a:rPr lang="fi-FI" sz="1600" dirty="0"/>
              <a:t>Same as LTE Cat1Bis </a:t>
            </a:r>
          </a:p>
          <a:p>
            <a:r>
              <a:rPr lang="fi-FI" sz="1800" dirty="0" smtClean="0"/>
              <a:t>Diversity antennas  </a:t>
            </a:r>
            <a:r>
              <a:rPr lang="fi-FI" sz="1800" dirty="0"/>
              <a:t>with single BB </a:t>
            </a:r>
            <a:r>
              <a:rPr lang="fi-FI" sz="1800" dirty="0" smtClean="0"/>
              <a:t>receiver output (2x1)</a:t>
            </a:r>
            <a:r>
              <a:rPr lang="fi-FI" sz="1600" dirty="0"/>
              <a:t> </a:t>
            </a:r>
            <a:r>
              <a:rPr lang="fi-FI" sz="1600" dirty="0" smtClean="0"/>
              <a:t>but </a:t>
            </a:r>
            <a:r>
              <a:rPr lang="fi-FI" sz="1600" dirty="0" smtClean="0"/>
              <a:t>not </a:t>
            </a:r>
            <a:r>
              <a:rPr lang="fi-FI" sz="1600" dirty="0"/>
              <a:t>all antenna arragenments </a:t>
            </a:r>
            <a:r>
              <a:rPr lang="fi-FI" sz="1600" dirty="0" smtClean="0"/>
              <a:t>in one UE support diversity receiption</a:t>
            </a:r>
            <a:endParaRPr lang="fi-FI" sz="1600" dirty="0"/>
          </a:p>
          <a:p>
            <a:pPr lvl="1"/>
            <a:r>
              <a:rPr lang="fi-FI" sz="1600" dirty="0"/>
              <a:t>Same as LTE baseline</a:t>
            </a:r>
          </a:p>
          <a:p>
            <a:r>
              <a:rPr lang="fi-FI" sz="1800" dirty="0" smtClean="0"/>
              <a:t>Diversity antennas </a:t>
            </a:r>
            <a:r>
              <a:rPr lang="fi-FI" sz="1800" dirty="0"/>
              <a:t>with single BB </a:t>
            </a:r>
            <a:r>
              <a:rPr lang="fi-FI" sz="1800" dirty="0" smtClean="0"/>
              <a:t>receiver output (2x1) and</a:t>
            </a:r>
            <a:r>
              <a:rPr lang="fi-FI" sz="1600" dirty="0" smtClean="0"/>
              <a:t> </a:t>
            </a:r>
            <a:r>
              <a:rPr lang="fi-FI" sz="1600" dirty="0" smtClean="0"/>
              <a:t>all antenna </a:t>
            </a:r>
            <a:r>
              <a:rPr lang="fi-FI" sz="1600" dirty="0"/>
              <a:t>arragenments support diversity receiption</a:t>
            </a:r>
          </a:p>
          <a:p>
            <a:pPr lvl="1"/>
            <a:r>
              <a:rPr lang="fi-FI" sz="1600" dirty="0"/>
              <a:t>Same as LTE baseline</a:t>
            </a:r>
          </a:p>
          <a:p>
            <a:r>
              <a:rPr lang="fi-FI" sz="1800" dirty="0" smtClean="0"/>
              <a:t>Diversity </a:t>
            </a:r>
            <a:r>
              <a:rPr lang="fi-FI" sz="1800" dirty="0"/>
              <a:t>antennas with two BB </a:t>
            </a:r>
            <a:r>
              <a:rPr lang="fi-FI" sz="1800" dirty="0" smtClean="0"/>
              <a:t>receiver outputs (2x2) but </a:t>
            </a:r>
            <a:r>
              <a:rPr lang="fi-FI" sz="1600" dirty="0"/>
              <a:t>n</a:t>
            </a:r>
            <a:r>
              <a:rPr lang="fi-FI" sz="1600" dirty="0" smtClean="0"/>
              <a:t>ot </a:t>
            </a:r>
            <a:r>
              <a:rPr lang="fi-FI" sz="1600" dirty="0"/>
              <a:t>all antenna arragenments support diversity receiption</a:t>
            </a:r>
          </a:p>
          <a:p>
            <a:pPr lvl="1"/>
            <a:r>
              <a:rPr lang="fi-FI" sz="1600" dirty="0"/>
              <a:t>Same as LTE DL 2x2 MIMO</a:t>
            </a:r>
            <a:endParaRPr lang="fi-FI" sz="1800" dirty="0"/>
          </a:p>
          <a:p>
            <a:r>
              <a:rPr lang="fi-FI" sz="1800" dirty="0"/>
              <a:t>Diversity antennas with two BB </a:t>
            </a:r>
            <a:r>
              <a:rPr lang="fi-FI" sz="1800" dirty="0" smtClean="0"/>
              <a:t>receiver outputs (2x2</a:t>
            </a:r>
            <a:r>
              <a:rPr lang="fi-FI" sz="1800" dirty="0"/>
              <a:t>) </a:t>
            </a:r>
            <a:r>
              <a:rPr lang="fi-FI" sz="1800" dirty="0" smtClean="0"/>
              <a:t>and </a:t>
            </a:r>
            <a:r>
              <a:rPr lang="fi-FI" sz="1600" dirty="0"/>
              <a:t>a</a:t>
            </a:r>
            <a:r>
              <a:rPr lang="fi-FI" sz="1600" dirty="0" smtClean="0"/>
              <a:t>ll </a:t>
            </a:r>
            <a:r>
              <a:rPr lang="fi-FI" sz="1600" dirty="0"/>
              <a:t>antenna arragenments support diversity reception</a:t>
            </a:r>
          </a:p>
          <a:p>
            <a:pPr lvl="1"/>
            <a:r>
              <a:rPr lang="fi-FI" sz="1600" dirty="0"/>
              <a:t>Same as LTE DL 2x2 </a:t>
            </a:r>
            <a:r>
              <a:rPr lang="fi-FI" sz="1600" dirty="0" smtClean="0"/>
              <a:t>MIMO </a:t>
            </a:r>
            <a:endParaRPr lang="fi-FI" sz="1800" dirty="0"/>
          </a:p>
          <a:p>
            <a:pPr marL="457200" lvl="1" indent="0">
              <a:buNone/>
            </a:pPr>
            <a:endParaRPr lang="fi-FI" sz="1600" dirty="0"/>
          </a:p>
        </p:txBody>
      </p:sp>
    </p:spTree>
    <p:extLst>
      <p:ext uri="{BB962C8B-B14F-4D97-AF65-F5344CB8AC3E}">
        <p14:creationId xmlns:p14="http://schemas.microsoft.com/office/powerpoint/2010/main" val="971085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fi-FI" dirty="0"/>
              <a:t>Companies are encouraged to </a:t>
            </a:r>
            <a:r>
              <a:rPr lang="fi-FI" dirty="0" smtClean="0"/>
              <a:t>study</a:t>
            </a:r>
          </a:p>
          <a:p>
            <a:pPr lvl="1"/>
            <a:r>
              <a:rPr lang="fi-FI" dirty="0"/>
              <a:t>W</a:t>
            </a:r>
            <a:r>
              <a:rPr lang="fi-FI" dirty="0" smtClean="0"/>
              <a:t>hat could be baseline </a:t>
            </a:r>
            <a:r>
              <a:rPr lang="fi-FI" dirty="0"/>
              <a:t>receiver configuration from options in previous </a:t>
            </a:r>
            <a:r>
              <a:rPr lang="fi-FI" dirty="0" smtClean="0"/>
              <a:t>slide, or other options.</a:t>
            </a:r>
          </a:p>
          <a:p>
            <a:pPr lvl="1"/>
            <a:r>
              <a:rPr lang="fi-FI" dirty="0" smtClean="0"/>
              <a:t>In case of diversity receiver, which diversity method: polarization diversity or </a:t>
            </a:r>
            <a:r>
              <a:rPr lang="fi-FI" dirty="0"/>
              <a:t>pattern </a:t>
            </a:r>
            <a:r>
              <a:rPr lang="fi-FI" dirty="0" smtClean="0"/>
              <a:t>diversity or both or an other methods, if applicable, should be baseline receiver</a:t>
            </a:r>
            <a:endParaRPr lang="fi-FI" dirty="0"/>
          </a:p>
          <a:p>
            <a:endParaRPr lang="fi-FI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260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445" y="1628800"/>
            <a:ext cx="8229600" cy="4525963"/>
          </a:xfrm>
        </p:spPr>
        <p:txBody>
          <a:bodyPr/>
          <a:lstStyle/>
          <a:p>
            <a:r>
              <a:rPr lang="en-GB" dirty="0"/>
              <a:t>[1] R4-1703345, “On mmWave UE reference architecture for EIS assumption”, Huawei, HiSilicon</a:t>
            </a:r>
          </a:p>
          <a:p>
            <a:r>
              <a:rPr lang="en-GB" dirty="0"/>
              <a:t>[2] R4-1702844, “UE antenna array </a:t>
            </a:r>
            <a:r>
              <a:rPr lang="en-GB" dirty="0"/>
              <a:t>configuration for mmWave”, Sony, </a:t>
            </a:r>
            <a:r>
              <a:rPr lang="en-GB" dirty="0"/>
              <a:t>Ericsson</a:t>
            </a:r>
          </a:p>
          <a:p>
            <a:r>
              <a:rPr lang="en-GB" dirty="0"/>
              <a:t>[3] R4-1700300, “</a:t>
            </a:r>
            <a:r>
              <a:rPr lang="fi-FI" dirty="0"/>
              <a:t>WF on UE </a:t>
            </a:r>
            <a:r>
              <a:rPr lang="fi-FI" dirty="0"/>
              <a:t>RF”, Qualcomm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194368"/>
      </p:ext>
    </p:extLst>
  </p:cSld>
  <p:clrMapOvr>
    <a:masterClrMapping/>
  </p:clrMapOvr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8095</TotalTime>
  <Words>325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HGPｺﾞｼｯｸE</vt:lpstr>
      <vt:lpstr>HGP創英角ｺﾞｼｯｸUB</vt:lpstr>
      <vt:lpstr>Meiryo UI</vt:lpstr>
      <vt:lpstr>ＭＳ Ｐゴシック</vt:lpstr>
      <vt:lpstr>Arial</vt:lpstr>
      <vt:lpstr>Calibri</vt:lpstr>
      <vt:lpstr>1_DCM_2009</vt:lpstr>
      <vt:lpstr>2_DCM_2009</vt:lpstr>
      <vt:lpstr>Office ​​テーマ</vt:lpstr>
      <vt:lpstr>WF on mmW antenna ref architecture</vt:lpstr>
      <vt:lpstr>Background</vt:lpstr>
      <vt:lpstr>Identified options for receiver configurations (Handheld UE)</vt:lpstr>
      <vt:lpstr>Way Forward</vt:lpstr>
      <vt:lpstr>Reference</vt:lpstr>
    </vt:vector>
  </TitlesOfParts>
  <Company>株式会社　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Zander, Olof</cp:lastModifiedBy>
  <cp:revision>956</cp:revision>
  <dcterms:created xsi:type="dcterms:W3CDTF">2011-09-29T05:26:00Z</dcterms:created>
  <dcterms:modified xsi:type="dcterms:W3CDTF">2017-04-07T19:04:27Z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