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258" r:id="rId3"/>
    <p:sldId id="261" r:id="rId4"/>
    <p:sldId id="257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742" autoAdjust="0"/>
  </p:normalViewPr>
  <p:slideViewPr>
    <p:cSldViewPr>
      <p:cViewPr varScale="1">
        <p:scale>
          <a:sx n="90" d="100"/>
          <a:sy n="90" d="100"/>
        </p:scale>
        <p:origin x="14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E3F205-A2D9-AD4D-BC75-2AC0CF05FAF5}" type="datetimeFigureOut">
              <a:rPr kumimoji="1" lang="en-US" smtClean="0"/>
              <a:t>4/7/2017</a:t>
            </a:fld>
            <a:endParaRPr kumimoji="1"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C47CDB-6530-C641-AC95-CEF076B5CA0A}" type="slidenum">
              <a:rPr kumimoji="1" lang="en-US" smtClean="0"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val="4137614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2017/4/7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WF on </a:t>
            </a:r>
            <a:r>
              <a:rPr lang="en-US" altLang="ja-JP" dirty="0" err="1"/>
              <a:t>mmW</a:t>
            </a:r>
            <a:r>
              <a:rPr lang="en-US" altLang="ja-JP" dirty="0"/>
              <a:t> UE power class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Qualcomm Incorporated, </a:t>
            </a:r>
            <a:r>
              <a:rPr lang="fi-FI" altLang="ja-JP" dirty="0"/>
              <a:t>Ericsson, Sony, Skyworks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2914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ja-JP" b="1" dirty="0"/>
              <a:t>3GPP TSG-RAN WG4#82 </a:t>
            </a:r>
            <a:r>
              <a:rPr lang="en-GB" altLang="ja-JP" b="1" dirty="0" err="1"/>
              <a:t>Bis</a:t>
            </a:r>
            <a:endParaRPr lang="en-GB" altLang="ja-JP" b="1" dirty="0"/>
          </a:p>
          <a:p>
            <a:r>
              <a:rPr lang="en-GB" altLang="ja-JP" b="1" dirty="0"/>
              <a:t>Spokane, USA, April 3</a:t>
            </a:r>
            <a:r>
              <a:rPr lang="en-GB" altLang="ja-JP" b="1" baseline="30000" dirty="0"/>
              <a:t>rd</a:t>
            </a:r>
            <a:r>
              <a:rPr lang="en-GB" altLang="ja-JP" b="1" dirty="0"/>
              <a:t>-4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, 2017</a:t>
            </a:r>
            <a:endParaRPr lang="ja-JP" altLang="ja-JP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R4-170</a:t>
            </a:r>
            <a:r>
              <a:rPr lang="fi-FI" dirty="0"/>
              <a:t>4362</a:t>
            </a:r>
            <a:endParaRPr lang="en-US" altLang="ja-JP" b="1" dirty="0"/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r>
              <a:rPr lang="fi-FI" sz="2400" dirty="0"/>
              <a:t>Output power capability defintion has been discussed for many meeting</a:t>
            </a:r>
          </a:p>
          <a:p>
            <a:r>
              <a:rPr lang="fi-FI" sz="2400" dirty="0"/>
              <a:t>Two proposals have been presented </a:t>
            </a:r>
          </a:p>
          <a:p>
            <a:pPr lvl="1"/>
            <a:r>
              <a:rPr lang="fi-FI" sz="1800" dirty="0"/>
              <a:t>Specify UE power class with as TRP [3]</a:t>
            </a:r>
            <a:endParaRPr lang="en-GB" sz="1800" dirty="0"/>
          </a:p>
          <a:p>
            <a:pPr lvl="1"/>
            <a:endParaRPr lang="en-GB" sz="1800" dirty="0"/>
          </a:p>
          <a:p>
            <a:pPr lvl="1"/>
            <a:endParaRPr lang="en-GB" sz="1800" dirty="0"/>
          </a:p>
          <a:p>
            <a:pPr lvl="1"/>
            <a:endParaRPr lang="en-GB" sz="1800" dirty="0"/>
          </a:p>
          <a:p>
            <a:pPr lvl="1"/>
            <a:r>
              <a:rPr lang="en-GB" sz="1800" dirty="0"/>
              <a:t>Specify power class with EIRP with only maximum limit for TRP [1]</a:t>
            </a:r>
          </a:p>
          <a:p>
            <a:endParaRPr lang="fi-FI" sz="240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2560344"/>
              </p:ext>
            </p:extLst>
          </p:nvPr>
        </p:nvGraphicFramePr>
        <p:xfrm>
          <a:off x="1331640" y="4345607"/>
          <a:ext cx="6279516" cy="1141476"/>
        </p:xfrm>
        <a:graphic>
          <a:graphicData uri="http://schemas.openxmlformats.org/drawingml/2006/table">
            <a:tbl>
              <a:tblPr firstRow="1" firstCol="1" bandRow="1"/>
              <a:tblGrid>
                <a:gridCol w="527873">
                  <a:extLst>
                    <a:ext uri="{9D8B030D-6E8A-4147-A177-3AD203B41FA5}">
                      <a16:colId xmlns:a16="http://schemas.microsoft.com/office/drawing/2014/main" val="3192603442"/>
                    </a:ext>
                  </a:extLst>
                </a:gridCol>
                <a:gridCol w="620051">
                  <a:extLst>
                    <a:ext uri="{9D8B030D-6E8A-4147-A177-3AD203B41FA5}">
                      <a16:colId xmlns:a16="http://schemas.microsoft.com/office/drawing/2014/main" val="589234205"/>
                    </a:ext>
                  </a:extLst>
                </a:gridCol>
                <a:gridCol w="620051">
                  <a:extLst>
                    <a:ext uri="{9D8B030D-6E8A-4147-A177-3AD203B41FA5}">
                      <a16:colId xmlns:a16="http://schemas.microsoft.com/office/drawing/2014/main" val="2533301682"/>
                    </a:ext>
                  </a:extLst>
                </a:gridCol>
                <a:gridCol w="617760">
                  <a:extLst>
                    <a:ext uri="{9D8B030D-6E8A-4147-A177-3AD203B41FA5}">
                      <a16:colId xmlns:a16="http://schemas.microsoft.com/office/drawing/2014/main" val="1465002206"/>
                    </a:ext>
                  </a:extLst>
                </a:gridCol>
                <a:gridCol w="640089">
                  <a:extLst>
                    <a:ext uri="{9D8B030D-6E8A-4147-A177-3AD203B41FA5}">
                      <a16:colId xmlns:a16="http://schemas.microsoft.com/office/drawing/2014/main" val="1331137389"/>
                    </a:ext>
                  </a:extLst>
                </a:gridCol>
                <a:gridCol w="640089">
                  <a:extLst>
                    <a:ext uri="{9D8B030D-6E8A-4147-A177-3AD203B41FA5}">
                      <a16:colId xmlns:a16="http://schemas.microsoft.com/office/drawing/2014/main" val="3858448907"/>
                    </a:ext>
                  </a:extLst>
                </a:gridCol>
                <a:gridCol w="966432">
                  <a:extLst>
                    <a:ext uri="{9D8B030D-6E8A-4147-A177-3AD203B41FA5}">
                      <a16:colId xmlns:a16="http://schemas.microsoft.com/office/drawing/2014/main" val="1453889813"/>
                    </a:ext>
                  </a:extLst>
                </a:gridCol>
                <a:gridCol w="966432">
                  <a:extLst>
                    <a:ext uri="{9D8B030D-6E8A-4147-A177-3AD203B41FA5}">
                      <a16:colId xmlns:a16="http://schemas.microsoft.com/office/drawing/2014/main" val="811707654"/>
                    </a:ext>
                  </a:extLst>
                </a:gridCol>
                <a:gridCol w="680739">
                  <a:extLst>
                    <a:ext uri="{9D8B030D-6E8A-4147-A177-3AD203B41FA5}">
                      <a16:colId xmlns:a16="http://schemas.microsoft.com/office/drawing/2014/main" val="2173471510"/>
                    </a:ext>
                  </a:extLst>
                </a:gridCol>
              </a:tblGrid>
              <a:tr h="0">
                <a:tc rowSpan="3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NR Band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Power class 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Power class B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874383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EIRP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TRP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EIRP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TRP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96609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Nominal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Tolerance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Nominal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Tolerance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Nominal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Tolerance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Nominal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Tolerance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0666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34 dBm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+2 /-6 dB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23 dBm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+1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30 dBm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+2 /-6 dB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19 dBm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+1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44390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4686021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1231029"/>
              </p:ext>
            </p:extLst>
          </p:nvPr>
        </p:nvGraphicFramePr>
        <p:xfrm>
          <a:off x="1331640" y="2858483"/>
          <a:ext cx="3994785" cy="848044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695325">
                  <a:extLst>
                    <a:ext uri="{9D8B030D-6E8A-4147-A177-3AD203B41FA5}">
                      <a16:colId xmlns:a16="http://schemas.microsoft.com/office/drawing/2014/main" val="607577377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341712319"/>
                    </a:ext>
                  </a:extLst>
                </a:gridCol>
                <a:gridCol w="677545">
                  <a:extLst>
                    <a:ext uri="{9D8B030D-6E8A-4147-A177-3AD203B41FA5}">
                      <a16:colId xmlns:a16="http://schemas.microsoft.com/office/drawing/2014/main" val="2445056345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622423336"/>
                    </a:ext>
                  </a:extLst>
                </a:gridCol>
                <a:gridCol w="677545">
                  <a:extLst>
                    <a:ext uri="{9D8B030D-6E8A-4147-A177-3AD203B41FA5}">
                      <a16:colId xmlns:a16="http://schemas.microsoft.com/office/drawing/2014/main" val="318406438"/>
                    </a:ext>
                  </a:extLst>
                </a:gridCol>
                <a:gridCol w="664210">
                  <a:extLst>
                    <a:ext uri="{9D8B030D-6E8A-4147-A177-3AD203B41FA5}">
                      <a16:colId xmlns:a16="http://schemas.microsoft.com/office/drawing/2014/main" val="240980981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Band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TRP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1 (dBm)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Tolerance (dB)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TRP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2 (dBm)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Tolerance (dB)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Maximum EIRP (</a:t>
                      </a:r>
                      <a:r>
                        <a:rPr lang="en-GB" sz="900" b="1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dBm</a:t>
                      </a: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)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42083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“28 GHz”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20 dBm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±2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43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87643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68946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55769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9622"/>
            <a:ext cx="8229600" cy="1143000"/>
          </a:xfrm>
        </p:spPr>
        <p:txBody>
          <a:bodyPr/>
          <a:lstStyle/>
          <a:p>
            <a:r>
              <a:rPr kumimoji="1" lang="fi-FI" dirty="0"/>
              <a:t>Way </a:t>
            </a:r>
            <a:r>
              <a:rPr kumimoji="1" lang="fi-FI" dirty="0" err="1"/>
              <a:t>Forward</a:t>
            </a:r>
            <a:endParaRPr kumimoji="1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87708"/>
            <a:ext cx="8229600" cy="4525963"/>
          </a:xfrm>
        </p:spPr>
        <p:txBody>
          <a:bodyPr/>
          <a:lstStyle/>
          <a:p>
            <a:r>
              <a:rPr kumimoji="1" lang="fi-FI" dirty="0"/>
              <a:t>Agreement</a:t>
            </a:r>
          </a:p>
          <a:p>
            <a:pPr lvl="1"/>
            <a:r>
              <a:rPr kumimoji="1" lang="fi-FI" dirty="0"/>
              <a:t>UE must be able to produce certain EIRP</a:t>
            </a:r>
          </a:p>
          <a:p>
            <a:pPr lvl="1"/>
            <a:r>
              <a:rPr lang="fi-FI" dirty="0" err="1"/>
              <a:t>Powerclass</a:t>
            </a:r>
            <a:r>
              <a:rPr lang="fi-FI" dirty="0"/>
              <a:t> definition </a:t>
            </a:r>
            <a:r>
              <a:rPr lang="fi-FI" dirty="0" err="1"/>
              <a:t>includes</a:t>
            </a:r>
            <a:r>
              <a:rPr lang="fi-FI" dirty="0"/>
              <a:t> </a:t>
            </a:r>
            <a:r>
              <a:rPr lang="fi-FI" dirty="0" err="1"/>
              <a:t>upper</a:t>
            </a:r>
            <a:r>
              <a:rPr lang="fi-FI" dirty="0"/>
              <a:t> limit for TRP </a:t>
            </a:r>
            <a:r>
              <a:rPr lang="fi-FI" dirty="0" err="1"/>
              <a:t>which</a:t>
            </a:r>
            <a:r>
              <a:rPr lang="fi-FI" dirty="0"/>
              <a:t> </a:t>
            </a:r>
            <a:r>
              <a:rPr lang="fi-FI" dirty="0" err="1"/>
              <a:t>need</a:t>
            </a:r>
            <a:r>
              <a:rPr lang="fi-FI" dirty="0"/>
              <a:t> to be </a:t>
            </a:r>
            <a:r>
              <a:rPr lang="fi-FI" dirty="0" err="1"/>
              <a:t>met</a:t>
            </a:r>
            <a:r>
              <a:rPr lang="fi-FI" dirty="0"/>
              <a:t> </a:t>
            </a:r>
            <a:r>
              <a:rPr lang="fi-FI" dirty="0" err="1"/>
              <a:t>regardless</a:t>
            </a:r>
            <a:r>
              <a:rPr lang="fi-FI" dirty="0"/>
              <a:t> of </a:t>
            </a:r>
            <a:r>
              <a:rPr lang="fi-FI" dirty="0" err="1"/>
              <a:t>beamforming</a:t>
            </a:r>
            <a:r>
              <a:rPr lang="fi-FI" dirty="0"/>
              <a:t> </a:t>
            </a:r>
            <a:r>
              <a:rPr lang="fi-FI" dirty="0" err="1"/>
              <a:t>settings</a:t>
            </a:r>
            <a:endParaRPr lang="fi-FI" dirty="0"/>
          </a:p>
          <a:p>
            <a:r>
              <a:rPr kumimoji="1" lang="fi-FI" dirty="0"/>
              <a:t>Further </a:t>
            </a:r>
            <a:r>
              <a:rPr lang="fi-FI" dirty="0"/>
              <a:t>d</a:t>
            </a:r>
            <a:r>
              <a:rPr kumimoji="1" lang="fi-FI" dirty="0"/>
              <a:t>etails for power class definition are FFS</a:t>
            </a:r>
            <a:endParaRPr kumimoji="1" lang="en-US" dirty="0"/>
          </a:p>
        </p:txBody>
      </p:sp>
    </p:spTree>
    <p:extLst>
      <p:ext uri="{BB962C8B-B14F-4D97-AF65-F5344CB8AC3E}">
        <p14:creationId xmlns:p14="http://schemas.microsoft.com/office/powerpoint/2010/main" val="12801839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Reference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GB" sz="1800" dirty="0"/>
              <a:t>[1] R4-1703044, NR </a:t>
            </a:r>
            <a:r>
              <a:rPr lang="en-GB" sz="1800" dirty="0" err="1"/>
              <a:t>mmWave</a:t>
            </a:r>
            <a:r>
              <a:rPr lang="en-GB" sz="1800" dirty="0"/>
              <a:t> UE power class,  Qualcomm Incorporated</a:t>
            </a:r>
          </a:p>
          <a:p>
            <a:r>
              <a:rPr lang="en-GB" sz="1800" dirty="0"/>
              <a:t>[2] R4-1703060, Power metrics for </a:t>
            </a:r>
            <a:r>
              <a:rPr lang="en-GB" sz="1800" dirty="0" err="1"/>
              <a:t>defintion</a:t>
            </a:r>
            <a:r>
              <a:rPr lang="en-GB" sz="1800" dirty="0"/>
              <a:t> of UE power classes, Ericsson, Sony</a:t>
            </a:r>
          </a:p>
          <a:p>
            <a:r>
              <a:rPr lang="en-GB" sz="1800" dirty="0"/>
              <a:t>[3] R4-1703061, UE power classes for 28 GHz operation, Ericsson, Sony</a:t>
            </a:r>
          </a:p>
          <a:p>
            <a:r>
              <a:rPr lang="en-GB" sz="1800" dirty="0"/>
              <a:t>[4] R4-1703064, NR – UE maximum output power in the context of TRP, EIRP and its beamforming capabilities for </a:t>
            </a:r>
            <a:r>
              <a:rPr lang="en-GB" sz="1800" dirty="0" err="1"/>
              <a:t>cmW</a:t>
            </a:r>
            <a:r>
              <a:rPr lang="en-GB" sz="1800" dirty="0"/>
              <a:t> and </a:t>
            </a:r>
            <a:r>
              <a:rPr lang="en-GB" sz="1800" dirty="0" err="1"/>
              <a:t>mmW</a:t>
            </a:r>
            <a:r>
              <a:rPr lang="en-GB" sz="1800" dirty="0"/>
              <a:t> ranges, </a:t>
            </a:r>
            <a:r>
              <a:rPr lang="en-GB" sz="1800" dirty="0" err="1"/>
              <a:t>InterDigital</a:t>
            </a:r>
            <a:r>
              <a:rPr lang="en-GB" sz="1800" dirty="0"/>
              <a:t> Communications</a:t>
            </a:r>
          </a:p>
          <a:p>
            <a:r>
              <a:rPr lang="en-GB" sz="1800" dirty="0"/>
              <a:t>[5] R4-1703276, On </a:t>
            </a:r>
            <a:r>
              <a:rPr lang="en-GB" sz="1800" dirty="0" err="1"/>
              <a:t>Tx</a:t>
            </a:r>
            <a:r>
              <a:rPr lang="en-GB" sz="1800" dirty="0"/>
              <a:t> power requirement of </a:t>
            </a:r>
            <a:r>
              <a:rPr lang="en-GB" sz="1800" dirty="0" err="1"/>
              <a:t>mmWave</a:t>
            </a:r>
            <a:r>
              <a:rPr lang="en-GB" sz="1800" dirty="0"/>
              <a:t> UE, Sumitomo Elec. Industries, Ltd</a:t>
            </a:r>
          </a:p>
          <a:p>
            <a:r>
              <a:rPr lang="en-GB" sz="1800" dirty="0"/>
              <a:t>[6] R4-1703876, On UE transmit power requirements for </a:t>
            </a:r>
            <a:r>
              <a:rPr lang="en-GB" sz="1800" dirty="0" err="1"/>
              <a:t>mmW</a:t>
            </a:r>
            <a:r>
              <a:rPr lang="en-GB" sz="1800" dirty="0"/>
              <a:t>, Qualcomm Incorporated</a:t>
            </a:r>
          </a:p>
          <a:p>
            <a:endParaRPr lang="en-GB" sz="1800" dirty="0"/>
          </a:p>
          <a:p>
            <a:endParaRPr lang="en-GB" sz="1800" dirty="0"/>
          </a:p>
          <a:p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37830154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1088</TotalTime>
  <Words>296</Words>
  <Application>Microsoft Office PowerPoint</Application>
  <PresentationFormat>On-screen Show (4:3)</PresentationFormat>
  <Paragraphs>80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Malgun Gothic</vt:lpstr>
      <vt:lpstr>ＭＳ Ｐゴシック</vt:lpstr>
      <vt:lpstr>Arial</vt:lpstr>
      <vt:lpstr>Calibri</vt:lpstr>
      <vt:lpstr>Times New Roman</vt:lpstr>
      <vt:lpstr>Office テーマ</vt:lpstr>
      <vt:lpstr>WF on mmW UE power class</vt:lpstr>
      <vt:lpstr>Background</vt:lpstr>
      <vt:lpstr>Way Forward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lastModifiedBy>Qualcomm User</cp:lastModifiedBy>
  <cp:revision>131</cp:revision>
  <dcterms:created xsi:type="dcterms:W3CDTF">2017-01-18T16:32:26Z</dcterms:created>
  <dcterms:modified xsi:type="dcterms:W3CDTF">2017-04-07T21:58:04Z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645647987</vt:i4>
  </property>
  <property fmtid="{D5CDD505-2E9C-101B-9397-08002B2CF9AE}" pid="3" name="_NewReviewCycle">
    <vt:lpwstr/>
  </property>
  <property fmtid="{D5CDD505-2E9C-101B-9397-08002B2CF9AE}" pid="4" name="_EmailSubject">
    <vt:lpwstr>5G NR Bands</vt:lpwstr>
  </property>
  <property fmtid="{D5CDD505-2E9C-101B-9397-08002B2CF9AE}" pid="5" name="_AuthorEmail">
    <vt:lpwstr>vgheorgh@qti.qualcomm.com</vt:lpwstr>
  </property>
  <property fmtid="{D5CDD505-2E9C-101B-9397-08002B2CF9AE}" pid="6" name="_AuthorEmailDisplayName">
    <vt:lpwstr>Gheorghiu, Valentin</vt:lpwstr>
  </property>
</Properties>
</file>