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69" r:id="rId3"/>
    <p:sldId id="265" r:id="rId4"/>
    <p:sldId id="270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 dirty="0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for test scenario for performance requirement for </a:t>
            </a:r>
            <a:r>
              <a:rPr lang="en-GB" altLang="en-US" sz="4000" dirty="0" err="1"/>
              <a:t>FeMBMS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8071048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Ericsson, Qualcomm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4516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#82bis				             R4-1704281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zh-CN" sz="1800" b="1" dirty="0">
                <a:cs typeface="Arial" panose="020B0604020202020204" pitchFamily="34" charset="0"/>
              </a:rPr>
              <a:t>Spokane</a:t>
            </a:r>
            <a:r>
              <a:rPr lang="en-US" altLang="en-US" sz="1800" b="1" dirty="0">
                <a:cs typeface="Arial" panose="020B0604020202020204" pitchFamily="34" charset="0"/>
              </a:rPr>
              <a:t>, USA, 3rd-7th April, 2017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Document Type: Approval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781"/>
            <a:ext cx="8229600" cy="4525963"/>
          </a:xfrm>
        </p:spPr>
        <p:txBody>
          <a:bodyPr/>
          <a:lstStyle/>
          <a:p>
            <a:r>
              <a:rPr lang="en-US" sz="2400" dirty="0"/>
              <a:t>It’s proposed </a:t>
            </a:r>
            <a:r>
              <a:rPr lang="en-GB" sz="2400" dirty="0"/>
              <a:t>for subcarrier spacing 15kHz and 7.5kHz tests the existing MBMS channel model could be reused. For subcarrier spacing 1.25kHz it’s proposed to define a new channel model as following.</a:t>
            </a:r>
            <a:endParaRPr lang="sv-SE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553881"/>
              </p:ext>
            </p:extLst>
          </p:nvPr>
        </p:nvGraphicFramePr>
        <p:xfrm>
          <a:off x="863587" y="2924944"/>
          <a:ext cx="7416825" cy="3738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3727">
                  <a:extLst>
                    <a:ext uri="{9D8B030D-6E8A-4147-A177-3AD203B41FA5}">
                      <a16:colId xmlns="" xmlns:a16="http://schemas.microsoft.com/office/drawing/2014/main" val="4283538011"/>
                    </a:ext>
                  </a:extLst>
                </a:gridCol>
                <a:gridCol w="2568385">
                  <a:extLst>
                    <a:ext uri="{9D8B030D-6E8A-4147-A177-3AD203B41FA5}">
                      <a16:colId xmlns="" xmlns:a16="http://schemas.microsoft.com/office/drawing/2014/main" val="2156257183"/>
                    </a:ext>
                  </a:extLst>
                </a:gridCol>
                <a:gridCol w="2424713">
                  <a:extLst>
                    <a:ext uri="{9D8B030D-6E8A-4147-A177-3AD203B41FA5}">
                      <a16:colId xmlns="" xmlns:a16="http://schemas.microsoft.com/office/drawing/2014/main" val="3106836463"/>
                    </a:ext>
                  </a:extLst>
                </a:gridCol>
              </a:tblGrid>
              <a:tr h="23268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Maximum Doppler frequency [5Hz]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66926886"/>
                  </a:ext>
                </a:extLst>
              </a:tr>
              <a:tr h="23268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Relative Delay [ns]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Relative Mean Power [dB]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(1.25k/7.5k/15kHz numerology)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69738318"/>
                  </a:ext>
                </a:extLst>
              </a:tr>
              <a:tr h="498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Extended 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Delay Spread [2]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(7.5k/15kHz numerology)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Further Extended 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Delay Spread</a:t>
                      </a:r>
                      <a:endParaRPr lang="sv-SE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(1.25kHz numerology)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06936315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33638928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2106378694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3792533830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-3.6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473512150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370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370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-0.6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3039828738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-7.0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3739852500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12490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49960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787651096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12520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50080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-11.5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2969456601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12640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50560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-11.4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377362842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12800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51200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-13.6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579184481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12860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51440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-10.6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387854575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13580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54320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-17.0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3870911024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27490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109960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263282434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27520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110080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-21.5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3944482607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27640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110560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-21.4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934900703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27800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111200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-23.6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3225833691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27860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111440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-20.6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3970521377"/>
                  </a:ext>
                </a:extLst>
              </a:tr>
              <a:tr h="154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28580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114320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-27.0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742819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955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lists for mixed cell and dedicated PMCH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8848"/>
            <a:ext cx="8579296" cy="4525963"/>
          </a:xfrm>
        </p:spPr>
        <p:txBody>
          <a:bodyPr/>
          <a:lstStyle/>
          <a:p>
            <a:r>
              <a:rPr lang="sv-SE" sz="2800" dirty="0"/>
              <a:t>RAN4 </a:t>
            </a:r>
            <a:r>
              <a:rPr lang="sv-SE" sz="2800" dirty="0" err="1"/>
              <a:t>considers</a:t>
            </a:r>
            <a:r>
              <a:rPr lang="sv-SE" sz="2800" dirty="0"/>
              <a:t> to </a:t>
            </a:r>
            <a:r>
              <a:rPr lang="sv-SE" sz="2800" dirty="0" err="1"/>
              <a:t>evaluate</a:t>
            </a:r>
            <a:r>
              <a:rPr lang="sv-SE" sz="2800" dirty="0"/>
              <a:t> the tests as </a:t>
            </a:r>
            <a:r>
              <a:rPr lang="sv-SE" sz="2800" dirty="0" err="1"/>
              <a:t>following</a:t>
            </a:r>
            <a:r>
              <a:rPr lang="sv-SE" sz="2800" dirty="0"/>
              <a:t>.</a:t>
            </a:r>
          </a:p>
          <a:p>
            <a:r>
              <a:rPr lang="sv-SE" sz="2800" dirty="0"/>
              <a:t>The </a:t>
            </a:r>
            <a:r>
              <a:rPr lang="sv-SE" sz="2800" dirty="0" err="1"/>
              <a:t>other</a:t>
            </a:r>
            <a:r>
              <a:rPr lang="sv-SE" sz="2800" dirty="0"/>
              <a:t> test parameters </a:t>
            </a:r>
            <a:r>
              <a:rPr lang="sv-SE" sz="2800" dirty="0" err="1"/>
              <a:t>are</a:t>
            </a:r>
            <a:r>
              <a:rPr lang="sv-SE" sz="2800" dirty="0"/>
              <a:t> TBD in email </a:t>
            </a:r>
            <a:r>
              <a:rPr lang="sv-SE" sz="2800" dirty="0" err="1"/>
              <a:t>discussion</a:t>
            </a: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630195"/>
              </p:ext>
            </p:extLst>
          </p:nvPr>
        </p:nvGraphicFramePr>
        <p:xfrm>
          <a:off x="1074440" y="2420888"/>
          <a:ext cx="7344815" cy="2895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6288">
                  <a:extLst>
                    <a:ext uri="{9D8B030D-6E8A-4147-A177-3AD203B41FA5}">
                      <a16:colId xmlns="" xmlns:a16="http://schemas.microsoft.com/office/drawing/2014/main" val="243712996"/>
                    </a:ext>
                  </a:extLst>
                </a:gridCol>
                <a:gridCol w="1064272">
                  <a:extLst>
                    <a:ext uri="{9D8B030D-6E8A-4147-A177-3AD203B41FA5}">
                      <a16:colId xmlns="" xmlns:a16="http://schemas.microsoft.com/office/drawing/2014/main" val="2557510980"/>
                    </a:ext>
                  </a:extLst>
                </a:gridCol>
                <a:gridCol w="857082">
                  <a:extLst>
                    <a:ext uri="{9D8B030D-6E8A-4147-A177-3AD203B41FA5}">
                      <a16:colId xmlns="" xmlns:a16="http://schemas.microsoft.com/office/drawing/2014/main" val="4182611260"/>
                    </a:ext>
                  </a:extLst>
                </a:gridCol>
                <a:gridCol w="729637">
                  <a:extLst>
                    <a:ext uri="{9D8B030D-6E8A-4147-A177-3AD203B41FA5}">
                      <a16:colId xmlns="" xmlns:a16="http://schemas.microsoft.com/office/drawing/2014/main" val="740466476"/>
                    </a:ext>
                  </a:extLst>
                </a:gridCol>
                <a:gridCol w="865279">
                  <a:extLst>
                    <a:ext uri="{9D8B030D-6E8A-4147-A177-3AD203B41FA5}">
                      <a16:colId xmlns="" xmlns:a16="http://schemas.microsoft.com/office/drawing/2014/main" val="2536723751"/>
                    </a:ext>
                  </a:extLst>
                </a:gridCol>
                <a:gridCol w="1180536">
                  <a:extLst>
                    <a:ext uri="{9D8B030D-6E8A-4147-A177-3AD203B41FA5}">
                      <a16:colId xmlns="" xmlns:a16="http://schemas.microsoft.com/office/drawing/2014/main" val="2317938462"/>
                    </a:ext>
                  </a:extLst>
                </a:gridCol>
                <a:gridCol w="1158178">
                  <a:extLst>
                    <a:ext uri="{9D8B030D-6E8A-4147-A177-3AD203B41FA5}">
                      <a16:colId xmlns="" xmlns:a16="http://schemas.microsoft.com/office/drawing/2014/main" val="2127320982"/>
                    </a:ext>
                  </a:extLst>
                </a:gridCol>
                <a:gridCol w="823543">
                  <a:extLst>
                    <a:ext uri="{9D8B030D-6E8A-4147-A177-3AD203B41FA5}">
                      <a16:colId xmlns="" xmlns:a16="http://schemas.microsoft.com/office/drawing/2014/main" val="14411513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Test number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Single carrier or CA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Subcarrier spacing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Antenna config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Bandwidth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Modulation order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Channel model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No. subframes for MBMS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53495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Mixed carrier PMCH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1.25kHz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1x2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10MHz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16QAM 1/2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New channel model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302687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Mixed carrier PMCH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7.5kHz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1x2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10MHz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16QAM 1/2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New channel model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8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55836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Mixed carrier PMCH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1.25kHz</a:t>
                      </a:r>
                      <a:endParaRPr lang="sv-SE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1x2</a:t>
                      </a:r>
                      <a:endParaRPr lang="sv-SE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10MHz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64QAM 2/3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New channel model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70610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4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Dedicated PMCH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1.25kHz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1x2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</a:rPr>
                        <a:t>10MHz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16QAM 1/2</a:t>
                      </a:r>
                      <a:endParaRPr lang="sv-SE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New channel model</a:t>
                      </a:r>
                      <a:endParaRPr lang="sv-SE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14850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5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Dedicated PMCH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1.25kHz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1x2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10MHz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64QAM 2/3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New channel model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10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36389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6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Dedicated PMCH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15kHz</a:t>
                      </a:r>
                      <a:endParaRPr lang="sv-SE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1x2</a:t>
                      </a:r>
                      <a:endParaRPr lang="sv-SE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</a:rPr>
                        <a:t>3MHz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</a:rPr>
                        <a:t>QPSK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</a:rPr>
                        <a:t>/3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Existing channel model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02068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7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Dedicated PMCH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15kHz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1x2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</a:rPr>
                        <a:t>5MHz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</a:rPr>
                        <a:t>16QAM ½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Existing channel model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430341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8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Dedicated PMCH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15kHz</a:t>
                      </a:r>
                      <a:endParaRPr lang="sv-SE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1x2</a:t>
                      </a:r>
                      <a:endParaRPr lang="sv-SE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</a:rPr>
                        <a:t>10MHz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</a:rPr>
                        <a:t>64QAM 2/3</a:t>
                      </a:r>
                      <a:endParaRPr lang="sv-SE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Existing channel model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66531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18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test parameters for unicast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unicast PDSCH demodulation test with MBSFN awareness, extend the existing single carrier single PRB allocation test to the CA scenario with the </a:t>
            </a:r>
            <a:r>
              <a:rPr lang="en-US" dirty="0" err="1"/>
              <a:t>increasd</a:t>
            </a:r>
            <a:r>
              <a:rPr lang="en-US" dirty="0"/>
              <a:t> MBSFN </a:t>
            </a:r>
            <a:r>
              <a:rPr lang="en-US" dirty="0" err="1"/>
              <a:t>subframes</a:t>
            </a:r>
            <a:r>
              <a:rPr lang="en-US" dirty="0"/>
              <a:t> allocation of 80% as shown following page, where </a:t>
            </a:r>
            <a:r>
              <a:rPr lang="en-US" dirty="0" err="1"/>
              <a:t>SCell</a:t>
            </a:r>
            <a:r>
              <a:rPr lang="en-US" dirty="0"/>
              <a:t> is on the non-dedicated </a:t>
            </a:r>
            <a:r>
              <a:rPr lang="en-US" dirty="0" err="1"/>
              <a:t>FeMBMS</a:t>
            </a:r>
            <a:r>
              <a:rPr lang="en-US" dirty="0"/>
              <a:t> carrier.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934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16483</TotalTime>
  <Words>359</Words>
  <Application>Microsoft Office PowerPoint</Application>
  <PresentationFormat>On-screen Show (4:3)</PresentationFormat>
  <Paragraphs>148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Mincho</vt:lpstr>
      <vt:lpstr>SimSun</vt:lpstr>
      <vt:lpstr>SimSun</vt:lpstr>
      <vt:lpstr>Arial</vt:lpstr>
      <vt:lpstr>Calibri</vt:lpstr>
      <vt:lpstr>Times New Roman</vt:lpstr>
      <vt:lpstr>Office 主题</vt:lpstr>
      <vt:lpstr>WF for test scenario for performance requirement for FeMBMS</vt:lpstr>
      <vt:lpstr>Channel model</vt:lpstr>
      <vt:lpstr>Test lists for mixed cell and dedicated PMCH</vt:lpstr>
      <vt:lpstr>PDSCH test parameters for unicast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Kim, Taemin</cp:lastModifiedBy>
  <cp:revision>230</cp:revision>
  <dcterms:created xsi:type="dcterms:W3CDTF">2014-03-20T14:32:54Z</dcterms:created>
  <dcterms:modified xsi:type="dcterms:W3CDTF">2017-04-07T23:04:33Z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-1271455992</vt:i4>
  </property>
  <property fmtid="{D5CDD505-2E9C-101B-9397-08002B2CF9AE}" pid="4" name="_EmailSubject">
    <vt:lpwstr>draft WF for FeMBMS</vt:lpwstr>
  </property>
  <property fmtid="{D5CDD505-2E9C-101B-9397-08002B2CF9AE}" pid="5" name="_AuthorEmail">
    <vt:lpwstr>tmkim@qti.qualcomm.com</vt:lpwstr>
  </property>
  <property fmtid="{D5CDD505-2E9C-101B-9397-08002B2CF9AE}" pid="6" name="_AuthorEmailDisplayName">
    <vt:lpwstr>Taemin Kim</vt:lpwstr>
  </property>
</Properties>
</file>