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71" r:id="rId4"/>
    <p:sldId id="272" r:id="rId5"/>
    <p:sldId id="273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7" autoAdjust="0"/>
    <p:restoredTop sz="99863" autoAdjust="0"/>
  </p:normalViewPr>
  <p:slideViewPr>
    <p:cSldViewPr>
      <p:cViewPr varScale="1">
        <p:scale>
          <a:sx n="93" d="100"/>
          <a:sy n="93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performance tests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252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#82b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Spokane, WA, USA, 3rd - 7th April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7.24.1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</a:t>
            </a:r>
            <a:r>
              <a:rPr lang="en-US" altLang="zh-TW" b="1" smtClean="0"/>
              <a:t>1704153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Background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 smtClean="0"/>
              <a:t>Agreement during online discussion</a:t>
            </a:r>
          </a:p>
          <a:p>
            <a:pPr lvl="1"/>
            <a:r>
              <a:rPr lang="en-GB" altLang="zh-TW" dirty="0" smtClean="0"/>
              <a:t>MUST Case 1 and 2</a:t>
            </a:r>
          </a:p>
          <a:p>
            <a:pPr lvl="2"/>
            <a:r>
              <a:rPr lang="en-GB" altLang="zh-TW" dirty="0" smtClean="0"/>
              <a:t>One test case for TM2, Near UE Rank 1, Far UE Rank 1 </a:t>
            </a:r>
          </a:p>
          <a:p>
            <a:pPr lvl="2"/>
            <a:r>
              <a:rPr lang="en-GB" altLang="zh-TW" dirty="0" smtClean="0"/>
              <a:t>One test case in TM3. </a:t>
            </a:r>
          </a:p>
          <a:p>
            <a:pPr lvl="2"/>
            <a:r>
              <a:rPr lang="en-GB" altLang="zh-TW" dirty="0" smtClean="0"/>
              <a:t>One test case for testing the power allocation behaviour when p-a-must is configured. </a:t>
            </a:r>
          </a:p>
          <a:p>
            <a:pPr lvl="3"/>
            <a:r>
              <a:rPr lang="en-GB" altLang="zh-TW" dirty="0" smtClean="0"/>
              <a:t>The value of p-a-must can be 3 dB lower than p-a.</a:t>
            </a:r>
            <a:endParaRPr lang="zh-TW" altLang="zh-TW" dirty="0" smtClean="0"/>
          </a:p>
          <a:p>
            <a:pPr lvl="2"/>
            <a:r>
              <a:rPr lang="en-GB" altLang="zh-TW" dirty="0" smtClean="0"/>
              <a:t>Fixed Near/Far UE power ratios</a:t>
            </a:r>
          </a:p>
          <a:p>
            <a:pPr lvl="1"/>
            <a:r>
              <a:rPr lang="en-GB" altLang="zh-TW" dirty="0" smtClean="0"/>
              <a:t>MUST Case 3</a:t>
            </a:r>
          </a:p>
          <a:p>
            <a:pPr lvl="2"/>
            <a:r>
              <a:rPr lang="en-GB" altLang="zh-TW" dirty="0" smtClean="0"/>
              <a:t>R-ML receiver as a baseline for </a:t>
            </a:r>
            <a:r>
              <a:rPr lang="en-GB" altLang="zh-TW" dirty="0" err="1" smtClean="0"/>
              <a:t>MuST</a:t>
            </a:r>
            <a:r>
              <a:rPr lang="en-GB" altLang="zh-TW" dirty="0" smtClean="0"/>
              <a:t> Case 3</a:t>
            </a:r>
          </a:p>
          <a:p>
            <a:pPr lvl="2"/>
            <a:r>
              <a:rPr lang="en-GB" altLang="zh-TW" dirty="0" smtClean="0"/>
              <a:t>One interference layer for all test cases</a:t>
            </a:r>
          </a:p>
          <a:p>
            <a:pPr lvl="1"/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zh-TW" sz="2400" dirty="0" smtClean="0"/>
              <a:t>MUST Case 1 and Case 2</a:t>
            </a:r>
          </a:p>
          <a:p>
            <a:pPr lvl="2"/>
            <a:endParaRPr lang="en-US" altLang="zh-TW" sz="2000" dirty="0" smtClean="0"/>
          </a:p>
          <a:p>
            <a:pPr lvl="2"/>
            <a:endParaRPr lang="en-US" altLang="zh-TW" sz="2000" dirty="0" smtClean="0"/>
          </a:p>
          <a:p>
            <a:pPr lvl="2"/>
            <a:endParaRPr lang="en-US" altLang="zh-TW" sz="2000" dirty="0" smtClean="0"/>
          </a:p>
          <a:p>
            <a:pPr lvl="2"/>
            <a:endParaRPr lang="en-US" altLang="zh-TW" sz="2000" dirty="0" smtClean="0"/>
          </a:p>
          <a:p>
            <a:pPr lvl="2"/>
            <a:endParaRPr lang="en-US" altLang="zh-TW" sz="2000" dirty="0" smtClean="0"/>
          </a:p>
          <a:p>
            <a:pPr lvl="1"/>
            <a:r>
              <a:rPr lang="en-US" altLang="zh-TW" sz="2400" dirty="0" smtClean="0"/>
              <a:t>Agreed test cases: A1 and A2</a:t>
            </a:r>
          </a:p>
          <a:p>
            <a:pPr lvl="1"/>
            <a:r>
              <a:rPr lang="en-US" altLang="zh-TW" sz="2400" dirty="0" smtClean="0"/>
              <a:t>A3 is to be confirmed in the next meeting</a:t>
            </a:r>
          </a:p>
          <a:p>
            <a:pPr lvl="1"/>
            <a:r>
              <a:rPr lang="en-US" altLang="zh-TW" sz="2400" dirty="0" smtClean="0"/>
              <a:t>Other detail test configurations to be discussed in Email reflector before April 21</a:t>
            </a:r>
          </a:p>
          <a:p>
            <a:pPr lvl="1"/>
            <a:r>
              <a:rPr lang="en-US" altLang="zh-TW" sz="2400" dirty="0" smtClean="0"/>
              <a:t>Companies are encouraged to provide alignment results and impairment results in the next meeting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0466" y="1889760"/>
          <a:ext cx="8454934" cy="15240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76000"/>
                <a:gridCol w="576000"/>
                <a:gridCol w="897467"/>
                <a:gridCol w="897467"/>
                <a:gridCol w="1008000"/>
                <a:gridCol w="1607666"/>
                <a:gridCol w="948334"/>
                <a:gridCol w="972000"/>
                <a:gridCol w="972000"/>
              </a:tblGrid>
              <a:tr h="6096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Test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TM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Rank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(N+F)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p-a 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(dB)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p-a-must 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(dB)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Power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ratio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MCS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Antenna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Channel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A1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1+1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-3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264.5/289 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en-US" altLang="zh-TW" sz="1800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215" algn="l"/>
                        </a:tabLst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#9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2x2 low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EVA5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A2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2+2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-3</a:t>
                      </a:r>
                      <a:endParaRPr lang="zh-TW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altLang="zh-TW" dirty="0" smtClean="0">
                          <a:solidFill>
                            <a:schemeClr val="tx1"/>
                          </a:solidFill>
                        </a:rPr>
                        <a:t>144.5/167 (2</a:t>
                      </a:r>
                      <a:r>
                        <a:rPr lang="en-GB" altLang="zh-TW" baseline="30000" dirty="0" smtClean="0">
                          <a:solidFill>
                            <a:schemeClr val="tx1"/>
                          </a:solidFill>
                        </a:rPr>
                        <a:t>nd</a:t>
                      </a:r>
                      <a:r>
                        <a:rPr lang="en-GB" altLang="zh-TW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215" algn="l"/>
                        </a:tabLst>
                        <a:defRPr/>
                      </a:pPr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#10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480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 smtClean="0">
                          <a:solidFill>
                            <a:schemeClr val="tx1"/>
                          </a:solidFill>
                        </a:rPr>
                        <a:t>A3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2+1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trike="noStrike" dirty="0">
                          <a:solidFill>
                            <a:schemeClr val="tx1"/>
                          </a:solidFill>
                        </a:rPr>
                        <a:t>-3</a:t>
                      </a:r>
                      <a:endParaRPr 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altLang="zh-TW" strike="noStrike" dirty="0" smtClean="0">
                          <a:solidFill>
                            <a:schemeClr val="tx1"/>
                          </a:solidFill>
                        </a:rPr>
                        <a:t>128/138 (2</a:t>
                      </a:r>
                      <a:r>
                        <a:rPr lang="en-GB" altLang="zh-TW" strike="noStrike" baseline="30000" dirty="0" smtClean="0">
                          <a:solidFill>
                            <a:schemeClr val="tx1"/>
                          </a:solidFill>
                        </a:rPr>
                        <a:t>rd</a:t>
                      </a:r>
                      <a:r>
                        <a:rPr lang="en-GB" altLang="zh-TW" strike="noStrike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altLang="zh-TW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0215" algn="l"/>
                        </a:tabLst>
                        <a:defRPr/>
                      </a:pPr>
                      <a:r>
                        <a:rPr lang="en-US" altLang="zh-TW" strike="noStrike" dirty="0" smtClean="0">
                          <a:solidFill>
                            <a:schemeClr val="tx1"/>
                          </a:solidFill>
                        </a:rPr>
                        <a:t>#10 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715000"/>
          </a:xfrm>
        </p:spPr>
        <p:txBody>
          <a:bodyPr>
            <a:noAutofit/>
          </a:bodyPr>
          <a:lstStyle/>
          <a:p>
            <a:r>
              <a:rPr lang="en-US" altLang="zh-TW" sz="1800" dirty="0" smtClean="0"/>
              <a:t>MUST Case 3</a:t>
            </a:r>
          </a:p>
          <a:p>
            <a:pPr lvl="1"/>
            <a:r>
              <a:rPr lang="en-US" altLang="zh-TW" sz="1800" dirty="0" smtClean="0"/>
              <a:t>Agreed test cases</a:t>
            </a:r>
          </a:p>
          <a:p>
            <a:pPr lvl="1"/>
            <a:endParaRPr lang="en-US" altLang="zh-TW" sz="1800" dirty="0" smtClean="0"/>
          </a:p>
          <a:p>
            <a:pPr lvl="1"/>
            <a:endParaRPr lang="en-US" altLang="zh-TW" sz="1800" dirty="0" smtClean="0"/>
          </a:p>
          <a:p>
            <a:pPr lvl="2"/>
            <a:endParaRPr lang="en-US" altLang="zh-TW" sz="1600" dirty="0" smtClean="0"/>
          </a:p>
          <a:p>
            <a:pPr lvl="2"/>
            <a:endParaRPr lang="en-US" altLang="zh-TW" sz="1600" dirty="0" smtClean="0"/>
          </a:p>
          <a:p>
            <a:pPr lvl="3"/>
            <a:endParaRPr lang="en-US" altLang="zh-TW" sz="1400" dirty="0" smtClean="0"/>
          </a:p>
          <a:p>
            <a:pPr lvl="2"/>
            <a:r>
              <a:rPr lang="en-US" altLang="zh-TW" sz="1600" dirty="0" smtClean="0"/>
              <a:t>Applicability rule:</a:t>
            </a:r>
          </a:p>
          <a:p>
            <a:pPr lvl="3"/>
            <a:r>
              <a:rPr lang="en-US" altLang="zh-TW" sz="1400" dirty="0" smtClean="0"/>
              <a:t>UE supporting only Rel-10 DMRS and </a:t>
            </a:r>
            <a:r>
              <a:rPr lang="en-GB" altLang="zh-TW" sz="1400" kern="100" dirty="0" smtClean="0"/>
              <a:t>k-max up to 1 is tested by B1</a:t>
            </a:r>
            <a:endParaRPr lang="zh-TW" altLang="zh-TW" sz="1400" kern="100" dirty="0" smtClean="0">
              <a:latin typeface="Times New Roman"/>
              <a:ea typeface="SimSun"/>
              <a:cs typeface="Times New Roman"/>
            </a:endParaRPr>
          </a:p>
          <a:p>
            <a:pPr lvl="3"/>
            <a:r>
              <a:rPr lang="en-US" altLang="zh-TW" sz="1400" dirty="0" smtClean="0"/>
              <a:t>UE supporting Rel-13 DMRS and </a:t>
            </a:r>
            <a:r>
              <a:rPr lang="en-GB" altLang="zh-TW" sz="1400" kern="100" dirty="0" smtClean="0"/>
              <a:t>k-max up to 1 is tested by B2</a:t>
            </a:r>
          </a:p>
          <a:p>
            <a:pPr lvl="3"/>
            <a:r>
              <a:rPr lang="en-US" altLang="zh-TW" sz="1400" dirty="0" smtClean="0"/>
              <a:t>UE supporting Rel-13 DMRS and </a:t>
            </a:r>
            <a:r>
              <a:rPr lang="en-GB" altLang="zh-TW" sz="1400" kern="100" dirty="0" smtClean="0"/>
              <a:t>k-max up to 3 is tested by B3</a:t>
            </a:r>
          </a:p>
          <a:p>
            <a:pPr lvl="3"/>
            <a:r>
              <a:rPr lang="en-GB" altLang="zh-TW" sz="1400" dirty="0" smtClean="0"/>
              <a:t>Same requirement to be shared by B1, B2 and B3</a:t>
            </a:r>
          </a:p>
          <a:p>
            <a:pPr lvl="2"/>
            <a:r>
              <a:rPr lang="en-GB" altLang="zh-TW" sz="1600" dirty="0" err="1" smtClean="0"/>
              <a:t>Precoder</a:t>
            </a:r>
            <a:r>
              <a:rPr lang="en-GB" altLang="zh-TW" sz="1600" dirty="0" smtClean="0"/>
              <a:t> assumption</a:t>
            </a:r>
          </a:p>
          <a:p>
            <a:pPr lvl="3"/>
            <a:r>
              <a:rPr lang="en-US" altLang="zh-TW" sz="1400" dirty="0" smtClean="0"/>
              <a:t>Random: same rule as 8.3.1.1 Test#2</a:t>
            </a:r>
            <a:endParaRPr lang="zh-TW" altLang="zh-TW" sz="1400" dirty="0" smtClean="0"/>
          </a:p>
          <a:p>
            <a:pPr lvl="3"/>
            <a:r>
              <a:rPr lang="en-US" altLang="zh-TW" sz="1400" dirty="0" smtClean="0"/>
              <a:t>Constrained: Rank-2 </a:t>
            </a:r>
            <a:r>
              <a:rPr lang="en-US" altLang="zh-TW" sz="1400" dirty="0" err="1" smtClean="0"/>
              <a:t>precoder</a:t>
            </a:r>
            <a:r>
              <a:rPr lang="en-US" altLang="zh-TW" sz="1400" dirty="0" smtClean="0"/>
              <a:t>, as mentioned in R4-1703247</a:t>
            </a:r>
            <a:endParaRPr lang="zh-TW" altLang="zh-TW" sz="1400" dirty="0" smtClean="0"/>
          </a:p>
          <a:p>
            <a:pPr lvl="1"/>
            <a:r>
              <a:rPr lang="en-US" altLang="zh-TW" sz="1800" dirty="0" smtClean="0"/>
              <a:t>Other detail test configurations to be discussed in Email reflector before April 21</a:t>
            </a:r>
          </a:p>
          <a:p>
            <a:pPr lvl="1"/>
            <a:r>
              <a:rPr lang="en-US" altLang="zh-TW" sz="1800" dirty="0" smtClean="0"/>
              <a:t>Companies are encouraged to provide alignment results and impairment results in the next meeting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62800" y="1600199"/>
          <a:ext cx="8424000" cy="144780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612000"/>
                <a:gridCol w="756000"/>
                <a:gridCol w="648000"/>
                <a:gridCol w="648000"/>
                <a:gridCol w="1368000"/>
                <a:gridCol w="828000"/>
                <a:gridCol w="972000"/>
                <a:gridCol w="1044000"/>
                <a:gridCol w="1548000"/>
              </a:tblGrid>
              <a:tr h="60325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Test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OCC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length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k-max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600" baseline="-25000" dirty="0">
                          <a:solidFill>
                            <a:schemeClr val="tx1"/>
                          </a:solidFill>
                        </a:rPr>
                        <a:t>MUST</a:t>
                      </a:r>
                      <a:endParaRPr lang="zh-TW" sz="16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Antenna</a:t>
                      </a: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(FDD and TDD)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Channel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Target-UE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MCS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Interf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.-UE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MOD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Precoder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assumption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281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B1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4X2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low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EPA5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#16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QPSK,</a:t>
                      </a:r>
                    </a:p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16QAM]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en-US" sz="1600" smtClean="0">
                          <a:solidFill>
                            <a:schemeClr val="tx1"/>
                          </a:solidFill>
                        </a:rPr>
                        <a:t>Random, constrained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]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281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B2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zh-TW" dirty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en-US" altLang="zh-TW" dirty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dirty="0" smtClean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en-US" sz="14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51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B3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TW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zh-TW" dirty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sz="1400" kern="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en-US" altLang="zh-TW" dirty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dirty="0" smtClean="0"/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en-US" sz="1400" kern="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1 and Case 2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3466324"/>
              </p:ext>
            </p:extLst>
          </p:nvPr>
        </p:nvGraphicFramePr>
        <p:xfrm>
          <a:off x="786001" y="1561905"/>
          <a:ext cx="7595999" cy="5189415"/>
        </p:xfrm>
        <a:graphic>
          <a:graphicData uri="http://schemas.openxmlformats.org/drawingml/2006/table">
            <a:tbl>
              <a:tblPr/>
              <a:tblGrid>
                <a:gridCol w="3016462"/>
                <a:gridCol w="959783"/>
                <a:gridCol w="1809877"/>
                <a:gridCol w="1809877"/>
              </a:tblGrid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 (FDD)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Value (TDD)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TDD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Uplink downlink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alt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N/A</a:t>
                      </a:r>
                      <a:endParaRPr lang="zh-TW" altLang="en-US" sz="1400" kern="100" dirty="0" smtClean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Special subframe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alt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N/A</a:t>
                      </a:r>
                      <a:endParaRPr lang="zh-TW" altLang="en-US" sz="1400" kern="100" dirty="0" smtClean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A1:</a:t>
                      </a:r>
                      <a:r>
                        <a:rPr lang="en-US" sz="14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A2: 0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FF0000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A1:</a:t>
                      </a:r>
                      <a:r>
                        <a:rPr lang="en-US" altLang="zh-TW" sz="14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-3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A2: 0</a:t>
                      </a:r>
                      <a:endParaRPr lang="zh-TW" altLang="zh-TW" sz="1100" kern="1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altLang="zh-TW" sz="1100" kern="100" dirty="0">
                        <a:solidFill>
                          <a:srgbClr val="FF0000"/>
                        </a:solidFill>
                        <a:latin typeface="Arial"/>
                        <a:ea typeface="+mn-ea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100" kern="100">
                          <a:solidFill>
                            <a:schemeClr val="tx1"/>
                          </a:solidFill>
                          <a:latin typeface="Arial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1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Propagation Condition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EVA5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Correlation Matrix and Antenna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2x2 Low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#0, 1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, 2, 3, 4, 6, 7, 8, 9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/>
                        </a:rPr>
                        <a:t>#0, 1, 4, 6, 9</a:t>
                      </a:r>
                      <a:endParaRPr lang="zh-TW" altLang="zh-TW" sz="14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7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{0,1,2,3} for QPSK and 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16QAM</a:t>
                      </a:r>
                      <a:endParaRPr lang="zh-TW" sz="1400" strike="noStrike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strike="noStrike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09800" y="3152775"/>
          <a:ext cx="257175" cy="257175"/>
        </p:xfrm>
        <a:graphic>
          <a:graphicData uri="http://schemas.openxmlformats.org/presentationml/2006/ole">
            <p:oleObj spid="_x0000_s1026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209800" y="3581400"/>
          <a:ext cx="243639" cy="257175"/>
        </p:xfrm>
        <a:graphic>
          <a:graphicData uri="http://schemas.openxmlformats.org/presentationml/2006/ole">
            <p:oleObj spid="_x0000_s1027" name="公式" r:id="rId4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3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053508"/>
              </p:ext>
            </p:extLst>
          </p:nvPr>
        </p:nvGraphicFramePr>
        <p:xfrm>
          <a:off x="381000" y="1447800"/>
          <a:ext cx="8458199" cy="5366943"/>
        </p:xfrm>
        <a:graphic>
          <a:graphicData uri="http://schemas.openxmlformats.org/drawingml/2006/table">
            <a:tbl>
              <a:tblPr/>
              <a:tblGrid>
                <a:gridCol w="2819400"/>
                <a:gridCol w="1075023"/>
                <a:gridCol w="2281888"/>
                <a:gridCol w="2281888"/>
              </a:tblGrid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 (FDD)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Value (TDD)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TDD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Uplink downlink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N/A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Special subframe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N/A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solidFill>
                            <a:schemeClr val="tx1"/>
                          </a:solidFill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solidFill>
                            <a:schemeClr val="tx1"/>
                          </a:solidFill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solidFill>
                            <a:schemeClr val="tx1"/>
                          </a:solidFill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-3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Cell-specific reference signals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CSI-RS periodicity and subframe offset </a:t>
                      </a:r>
                      <a:r>
                        <a:rPr lang="en-US" sz="1400" i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</a:t>
                      </a:r>
                      <a:r>
                        <a:rPr lang="en-US" sz="1400" i="1" kern="100" baseline="-250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∆</a:t>
                      </a:r>
                      <a:r>
                        <a:rPr lang="en-US" sz="1400" i="1" kern="100" baseline="-250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Subframes</a:t>
                      </a:r>
                      <a:endParaRPr lang="zh-TW" sz="14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 / 2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5/4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 reference signal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Zero-power CSI-RS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I</a:t>
                      </a:r>
                      <a:r>
                        <a:rPr lang="en-US" sz="1400" i="1" kern="100" baseline="-250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ZeroPowerCSI</a:t>
                      </a:r>
                      <a:r>
                        <a:rPr lang="en-US" sz="1400" i="1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-RS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bitmap 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Subframes / bitmap</a:t>
                      </a:r>
                      <a:endParaRPr lang="zh-TW" sz="1400" kern="10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 / 0001000000000000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 / 0010000000000000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Propagation Condition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EPA5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Correlation Matrix and Antenna Configuration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4x2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Low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#0, 1, 2, 3, 4, 6, 7, 8, 9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/>
                        </a:rPr>
                        <a:t>#0, 1, 4, 6, 9</a:t>
                      </a:r>
                      <a:endParaRPr lang="zh-TW" altLang="zh-TW" sz="14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1676400" y="2895600"/>
          <a:ext cx="257175" cy="257175"/>
        </p:xfrm>
        <a:graphic>
          <a:graphicData uri="http://schemas.openxmlformats.org/presentationml/2006/ole">
            <p:oleObj spid="_x0000_s2052" name="公式" r:id="rId3" imgW="215619" imgH="215619" progId="Equation.3">
              <p:embed/>
            </p:oleObj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1676400" y="3124200"/>
          <a:ext cx="242888" cy="257175"/>
        </p:xfrm>
        <a:graphic>
          <a:graphicData uri="http://schemas.openxmlformats.org/presentationml/2006/ole">
            <p:oleObj spid="_x0000_s2056" name="公式" r:id="rId4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3118</TotalTime>
  <Words>661</Words>
  <Application>Microsoft Office PowerPoint</Application>
  <PresentationFormat>On-screen Show (4:3)</PresentationFormat>
  <Paragraphs>220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公式</vt:lpstr>
      <vt:lpstr>WF on MUST performance tests </vt:lpstr>
      <vt:lpstr>Background</vt:lpstr>
      <vt:lpstr>Way Forward</vt:lpstr>
      <vt:lpstr>Way Forward</vt:lpstr>
      <vt:lpstr>For information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271</cp:revision>
  <dcterms:created xsi:type="dcterms:W3CDTF">2006-08-16T00:00:00Z</dcterms:created>
  <dcterms:modified xsi:type="dcterms:W3CDTF">2017-04-07T15:42:21Z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978010955</vt:i4>
  </property>
  <property fmtid="{D5CDD505-2E9C-101B-9397-08002B2CF9AE}" pid="10" name="_EmailSubject">
    <vt:lpwstr>[MUST perf] revised WF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