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0" r:id="rId2"/>
    <p:sldId id="278" r:id="rId3"/>
    <p:sldId id="284" r:id="rId4"/>
    <p:sldId id="285" r:id="rId5"/>
    <p:sldId id="287" r:id="rId6"/>
    <p:sldId id="286" r:id="rId7"/>
    <p:sldId id="295" r:id="rId8"/>
    <p:sldId id="288" r:id="rId9"/>
    <p:sldId id="296" r:id="rId10"/>
    <p:sldId id="297" r:id="rId11"/>
    <p:sldId id="292" r:id="rId12"/>
    <p:sldId id="298" r:id="rId13"/>
    <p:sldId id="289" r:id="rId14"/>
    <p:sldId id="299" r:id="rId15"/>
    <p:sldId id="294" r:id="rId16"/>
    <p:sldId id="300" r:id="rId17"/>
    <p:sldId id="290" r:id="rId18"/>
    <p:sldId id="281"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78"/>
            <p14:sldId id="284"/>
            <p14:sldId id="285"/>
            <p14:sldId id="287"/>
            <p14:sldId id="286"/>
            <p14:sldId id="295"/>
            <p14:sldId id="288"/>
            <p14:sldId id="296"/>
            <p14:sldId id="297"/>
            <p14:sldId id="292"/>
            <p14:sldId id="298"/>
            <p14:sldId id="289"/>
            <p14:sldId id="299"/>
            <p14:sldId id="294"/>
            <p14:sldId id="300"/>
            <p14:sldId id="290"/>
          </p14:sldIdLst>
        </p14:section>
        <p14:section name="merci : dernière diapo" id="{FD249092-554B-47FC-BF3F-1E9DB05FF9BC}">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5" d="100"/>
          <a:sy n="75" d="100"/>
        </p:scale>
        <p:origin x="-1014" y="-816"/>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B49CDB-A986-4E50-A57B-D4F4C9AC6DCE}" type="datetimeFigureOut">
              <a:rPr lang="fr-FR" smtClean="0"/>
              <a:t>24/03/2017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3F1261-3813-474C-AEA2-D1F6A6D229F1}" type="slidenum">
              <a:rPr lang="fr-FR" smtClean="0"/>
              <a:t>‹N°›</a:t>
            </a:fld>
            <a:endParaRPr lang="fr-FR"/>
          </a:p>
        </p:txBody>
      </p:sp>
    </p:spTree>
    <p:extLst>
      <p:ext uri="{BB962C8B-B14F-4D97-AF65-F5344CB8AC3E}">
        <p14:creationId xmlns:p14="http://schemas.microsoft.com/office/powerpoint/2010/main" val="2387315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3E3F1261-3813-474C-AEA2-D1F6A6D229F1}" type="slidenum">
              <a:rPr lang="fr-FR" smtClean="0"/>
              <a:t>1</a:t>
            </a:fld>
            <a:endParaRPr lang="fr-FR"/>
          </a:p>
        </p:txBody>
      </p:sp>
    </p:spTree>
    <p:extLst>
      <p:ext uri="{BB962C8B-B14F-4D97-AF65-F5344CB8AC3E}">
        <p14:creationId xmlns:p14="http://schemas.microsoft.com/office/powerpoint/2010/main" val="984665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66800" y="1654800"/>
            <a:ext cx="7467600" cy="936000"/>
          </a:xfrm>
        </p:spPr>
        <p:txBody>
          <a:bodyPr/>
          <a:lstStyle/>
          <a:p>
            <a:r>
              <a:rPr lang="en-US" sz="6000" dirty="0" smtClean="0"/>
              <a:t>Further study on spreading method</a:t>
            </a:r>
            <a:endParaRPr lang="fr-FR" sz="6000" dirty="0"/>
          </a:p>
        </p:txBody>
      </p:sp>
      <p:sp>
        <p:nvSpPr>
          <p:cNvPr id="3" name="Sous-titre 2"/>
          <p:cNvSpPr>
            <a:spLocks noGrp="1"/>
          </p:cNvSpPr>
          <p:nvPr>
            <p:ph type="subTitle" idx="1"/>
          </p:nvPr>
        </p:nvSpPr>
        <p:spPr>
          <a:xfrm>
            <a:off x="1012903" y="4393968"/>
            <a:ext cx="7084800" cy="1397232"/>
          </a:xfrm>
        </p:spPr>
        <p:txBody>
          <a:bodyPr>
            <a:normAutofit/>
          </a:bodyPr>
          <a:lstStyle/>
          <a:p>
            <a:r>
              <a:rPr lang="en-US" dirty="0" smtClean="0"/>
              <a:t>Agenda </a:t>
            </a:r>
            <a:r>
              <a:rPr lang="en-US" dirty="0" smtClean="0"/>
              <a:t>item: </a:t>
            </a:r>
            <a:r>
              <a:rPr lang="en-US" dirty="0" smtClean="0"/>
              <a:t>10.3.3</a:t>
            </a:r>
          </a:p>
          <a:p>
            <a:r>
              <a:rPr lang="en-US" dirty="0"/>
              <a:t>Document for: </a:t>
            </a:r>
            <a:r>
              <a:rPr lang="en-US" dirty="0" smtClean="0"/>
              <a:t>Approval</a:t>
            </a:r>
            <a:endParaRPr lang="en-US" dirty="0" smtClean="0"/>
          </a:p>
          <a:p>
            <a:r>
              <a:rPr lang="en-US" dirty="0" smtClean="0"/>
              <a:t>Source: Orange</a:t>
            </a:r>
            <a:endParaRPr lang="en-US" dirty="0" smtClean="0"/>
          </a:p>
        </p:txBody>
      </p:sp>
      <p:sp>
        <p:nvSpPr>
          <p:cNvPr id="4"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R4-1703832 </a:t>
            </a:r>
            <a:endParaRPr lang="fr-FR" dirty="0"/>
          </a:p>
        </p:txBody>
      </p:sp>
      <p:sp>
        <p:nvSpPr>
          <p:cNvPr id="5" name="Sous-titre 2"/>
          <p:cNvSpPr txBox="1">
            <a:spLocks/>
          </p:cNvSpPr>
          <p:nvPr/>
        </p:nvSpPr>
        <p:spPr>
          <a:xfrm>
            <a:off x="609600" y="381000"/>
            <a:ext cx="4572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a:t>3GPP TSG-RAN WG4 Meeting #</a:t>
            </a:r>
            <a:r>
              <a:rPr lang="en-US" dirty="0" smtClean="0"/>
              <a:t>82bis</a:t>
            </a:r>
            <a:endParaRPr lang="en-US" dirty="0"/>
          </a:p>
          <a:p>
            <a:r>
              <a:rPr lang="sv-SE" dirty="0"/>
              <a:t>Spoken, USA, 3 - 7 April, 2017</a:t>
            </a:r>
          </a:p>
          <a:p>
            <a:endParaRPr lang="en-US"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2: </a:t>
            </a:r>
            <a:endParaRPr lang="fr-FR" dirty="0"/>
          </a:p>
        </p:txBody>
      </p:sp>
      <p:sp>
        <p:nvSpPr>
          <p:cNvPr id="4" name="Espace réservé du contenu 3"/>
          <p:cNvSpPr>
            <a:spLocks noGrp="1"/>
          </p:cNvSpPr>
          <p:nvPr>
            <p:ph idx="1"/>
          </p:nvPr>
        </p:nvSpPr>
        <p:spPr>
          <a:xfrm>
            <a:off x="914400" y="914400"/>
            <a:ext cx="7058025" cy="1458911"/>
          </a:xfrm>
        </p:spPr>
        <p:txBody>
          <a:bodyPr>
            <a:normAutofit/>
          </a:bodyPr>
          <a:lstStyle/>
          <a:p>
            <a:r>
              <a:rPr lang="en-US" dirty="0" smtClean="0"/>
              <a:t>Besides the spectrum utilization gain, the spreading method can also enhance the robustness on the spreading applied edge PRBs</a:t>
            </a:r>
            <a:endParaRPr lang="fr-FR" dirty="0"/>
          </a:p>
        </p:txBody>
      </p:sp>
    </p:spTree>
    <p:extLst>
      <p:ext uri="{BB962C8B-B14F-4D97-AF65-F5344CB8AC3E}">
        <p14:creationId xmlns:p14="http://schemas.microsoft.com/office/powerpoint/2010/main" val="2014754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57342" y="457200"/>
            <a:ext cx="7084800" cy="982800"/>
          </a:xfrm>
        </p:spPr>
        <p:txBody>
          <a:bodyPr/>
          <a:lstStyle/>
          <a:p>
            <a:r>
              <a:rPr lang="en-US" dirty="0" smtClean="0"/>
              <a:t>Complexity</a:t>
            </a:r>
            <a:endParaRPr lang="fr-FR" dirty="0"/>
          </a:p>
        </p:txBody>
      </p:sp>
      <p:sp>
        <p:nvSpPr>
          <p:cNvPr id="4" name="Espace réservé du contenu 3"/>
          <p:cNvSpPr>
            <a:spLocks noGrp="1"/>
          </p:cNvSpPr>
          <p:nvPr>
            <p:ph idx="1"/>
          </p:nvPr>
        </p:nvSpPr>
        <p:spPr>
          <a:xfrm>
            <a:off x="852487" y="1213644"/>
            <a:ext cx="7681913" cy="4882356"/>
          </a:xfrm>
        </p:spPr>
        <p:txBody>
          <a:bodyPr>
            <a:normAutofit/>
          </a:bodyPr>
          <a:lstStyle/>
          <a:p>
            <a:r>
              <a:rPr lang="en-US" dirty="0" smtClean="0"/>
              <a:t>The spreading sequence is [1,-1], thus on </a:t>
            </a:r>
            <a:r>
              <a:rPr lang="en-US" dirty="0" err="1" smtClean="0"/>
              <a:t>Tx</a:t>
            </a:r>
            <a:r>
              <a:rPr lang="en-US" dirty="0" smtClean="0"/>
              <a:t> side, no computational complexity is added</a:t>
            </a:r>
          </a:p>
          <a:p>
            <a:endParaRPr lang="en-US" dirty="0"/>
          </a:p>
          <a:p>
            <a:r>
              <a:rPr lang="en-US" dirty="0" smtClean="0"/>
              <a:t>On Rx side, the de-spreading involves a summation of two consecutive subcarriers and a division by 2. Thus, in practice, only additional complex additions are consumed at Rx</a:t>
            </a:r>
          </a:p>
          <a:p>
            <a:endParaRPr lang="en-US" dirty="0"/>
          </a:p>
          <a:p>
            <a:r>
              <a:rPr lang="en-US" dirty="0" smtClean="0"/>
              <a:t>In our example of 10 MHz bandwidth, the additional computational complexity, corresponding to the de-spreading process on 4 edge PRBs, is &lt; 0.2% complex additions and no additional multiplication (only compare with FFT demodulation)</a:t>
            </a:r>
          </a:p>
          <a:p>
            <a:endParaRPr lang="en-US" dirty="0"/>
          </a:p>
          <a:p>
            <a:r>
              <a:rPr lang="en-US" b="1" dirty="0" smtClean="0"/>
              <a:t>Observation: the complexity increase due to spreading/de-spreading is completely negligible</a:t>
            </a:r>
            <a:endParaRPr lang="en-US" b="1" dirty="0"/>
          </a:p>
          <a:p>
            <a:pPr marL="0" indent="0">
              <a:buNone/>
            </a:pPr>
            <a:endParaRPr lang="en-US" dirty="0" smtClean="0"/>
          </a:p>
          <a:p>
            <a:endParaRPr lang="fr-FR" dirty="0"/>
          </a:p>
        </p:txBody>
      </p:sp>
    </p:spTree>
    <p:extLst>
      <p:ext uri="{BB962C8B-B14F-4D97-AF65-F5344CB8AC3E}">
        <p14:creationId xmlns:p14="http://schemas.microsoft.com/office/powerpoint/2010/main" val="2799567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3: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The </a:t>
            </a:r>
            <a:r>
              <a:rPr lang="en-US" dirty="0"/>
              <a:t>complexity increase due to spreading/de-spreading is </a:t>
            </a:r>
            <a:r>
              <a:rPr lang="en-US" dirty="0" smtClean="0"/>
              <a:t>negligible</a:t>
            </a:r>
            <a:endParaRPr lang="en-US" dirty="0"/>
          </a:p>
        </p:txBody>
      </p:sp>
    </p:spTree>
    <p:extLst>
      <p:ext uri="{BB962C8B-B14F-4D97-AF65-F5344CB8AC3E}">
        <p14:creationId xmlns:p14="http://schemas.microsoft.com/office/powerpoint/2010/main" val="541103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PAPR evaluation</a:t>
            </a:r>
            <a:endParaRPr lang="fr-FR" dirty="0"/>
          </a:p>
        </p:txBody>
      </p:sp>
      <p:sp>
        <p:nvSpPr>
          <p:cNvPr id="4" name="Espace réservé du contenu 3"/>
          <p:cNvSpPr>
            <a:spLocks noGrp="1"/>
          </p:cNvSpPr>
          <p:nvPr>
            <p:ph idx="1"/>
          </p:nvPr>
        </p:nvSpPr>
        <p:spPr>
          <a:xfrm>
            <a:off x="914400" y="985044"/>
            <a:ext cx="7058025" cy="2449512"/>
          </a:xfrm>
        </p:spPr>
        <p:txBody>
          <a:bodyPr/>
          <a:lstStyle/>
          <a:p>
            <a:r>
              <a:rPr lang="en-US" dirty="0" smtClean="0"/>
              <a:t>Spreading method is only applied on the edge PRBs, leading to no impact on the PAPR</a:t>
            </a:r>
            <a:endParaRPr lang="en-US" dirty="0"/>
          </a:p>
          <a:p>
            <a:pPr marL="0" indent="0">
              <a:buNone/>
            </a:pPr>
            <a:endParaRPr lang="en-US" dirty="0" smtClean="0"/>
          </a:p>
          <a:p>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00200"/>
            <a:ext cx="66040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040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4: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Applying spreading on the edge PRBs, will not impact the overall signal PAPR. </a:t>
            </a:r>
            <a:endParaRPr lang="en-US" dirty="0"/>
          </a:p>
        </p:txBody>
      </p:sp>
    </p:spTree>
    <p:extLst>
      <p:ext uri="{BB962C8B-B14F-4D97-AF65-F5344CB8AC3E}">
        <p14:creationId xmlns:p14="http://schemas.microsoft.com/office/powerpoint/2010/main" val="5808289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EVM improvement for f-OFDM using spreading method on additional edge PRBs</a:t>
            </a:r>
            <a:endParaRPr lang="fr-FR" dirty="0"/>
          </a:p>
        </p:txBody>
      </p:sp>
      <p:sp>
        <p:nvSpPr>
          <p:cNvPr id="4" name="Espace réservé du contenu 3"/>
          <p:cNvSpPr>
            <a:spLocks noGrp="1"/>
          </p:cNvSpPr>
          <p:nvPr>
            <p:ph idx="1"/>
          </p:nvPr>
        </p:nvSpPr>
        <p:spPr>
          <a:xfrm>
            <a:off x="990600" y="1371600"/>
            <a:ext cx="7058025" cy="925511"/>
          </a:xfrm>
        </p:spPr>
        <p:txBody>
          <a:bodyPr/>
          <a:lstStyle/>
          <a:p>
            <a:r>
              <a:rPr lang="en-US" dirty="0" smtClean="0"/>
              <a:t>Edge EVM can be improved and no remarkable impact on SU</a:t>
            </a:r>
            <a:endParaRPr lang="en-US" dirty="0"/>
          </a:p>
          <a:p>
            <a:pPr marL="0" indent="0">
              <a:buNone/>
            </a:pPr>
            <a:endParaRPr lang="en-US" dirty="0" smtClean="0"/>
          </a:p>
          <a:p>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9281" y="2057400"/>
            <a:ext cx="4001319" cy="33843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57400"/>
            <a:ext cx="44704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0673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5: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Applying the spreading method on the edge PRBs for F-OFDM can resolve the edge EVM issue. </a:t>
            </a:r>
            <a:r>
              <a:rPr lang="en-US" dirty="0"/>
              <a:t>As a result, all PRBs can be allocated with high order constellations.</a:t>
            </a:r>
          </a:p>
          <a:p>
            <a:endParaRPr lang="en-US" dirty="0" smtClean="0"/>
          </a:p>
          <a:p>
            <a:endParaRPr lang="en-US" dirty="0"/>
          </a:p>
        </p:txBody>
      </p:sp>
    </p:spTree>
    <p:extLst>
      <p:ext uri="{BB962C8B-B14F-4D97-AF65-F5344CB8AC3E}">
        <p14:creationId xmlns:p14="http://schemas.microsoft.com/office/powerpoint/2010/main" val="1881148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Conclusions</a:t>
            </a:r>
            <a:endParaRPr lang="fr-FR" dirty="0"/>
          </a:p>
        </p:txBody>
      </p:sp>
      <p:sp>
        <p:nvSpPr>
          <p:cNvPr id="4" name="Espace réservé du contenu 3"/>
          <p:cNvSpPr>
            <a:spLocks noGrp="1"/>
          </p:cNvSpPr>
          <p:nvPr>
            <p:ph idx="1"/>
          </p:nvPr>
        </p:nvSpPr>
        <p:spPr>
          <a:xfrm>
            <a:off x="990600" y="1066800"/>
            <a:ext cx="7058025" cy="4953000"/>
          </a:xfrm>
        </p:spPr>
        <p:txBody>
          <a:bodyPr>
            <a:normAutofit fontScale="92500" lnSpcReduction="10000"/>
          </a:bodyPr>
          <a:lstStyle/>
          <a:p>
            <a:r>
              <a:rPr lang="en-US" dirty="0" smtClean="0"/>
              <a:t>The spreading </a:t>
            </a:r>
            <a:r>
              <a:rPr lang="en-US" dirty="0"/>
              <a:t>method can help WOLA to increase the spectral efficiency. The effective spectral efficiency gain is 1 PRB for 10 MHz bandwidth and 15 kHz SCS </a:t>
            </a:r>
            <a:endParaRPr lang="en-US" dirty="0" smtClean="0"/>
          </a:p>
          <a:p>
            <a:endParaRPr lang="en-US" dirty="0" smtClean="0"/>
          </a:p>
          <a:p>
            <a:r>
              <a:rPr lang="en-US" dirty="0" smtClean="0"/>
              <a:t>The spreading </a:t>
            </a:r>
            <a:r>
              <a:rPr lang="en-US" dirty="0"/>
              <a:t>method </a:t>
            </a:r>
            <a:r>
              <a:rPr lang="en-US" dirty="0" smtClean="0"/>
              <a:t>can </a:t>
            </a:r>
            <a:r>
              <a:rPr lang="en-US" dirty="0"/>
              <a:t>enhance the robustness on the spreading applied edge PRBs</a:t>
            </a:r>
            <a:endParaRPr lang="fr-FR" dirty="0"/>
          </a:p>
          <a:p>
            <a:endParaRPr lang="en-US" dirty="0" smtClean="0"/>
          </a:p>
          <a:p>
            <a:r>
              <a:rPr lang="en-US" dirty="0"/>
              <a:t>The complexity increase due to spreading/de-spreading is negligible</a:t>
            </a:r>
          </a:p>
          <a:p>
            <a:endParaRPr lang="fr-FR" dirty="0"/>
          </a:p>
          <a:p>
            <a:r>
              <a:rPr lang="en-US" dirty="0"/>
              <a:t>Applying spreading on the edge PRBs, will not impact the overall signal PAPR. </a:t>
            </a:r>
            <a:endParaRPr lang="en-US" dirty="0" smtClean="0"/>
          </a:p>
          <a:p>
            <a:endParaRPr lang="en-US" dirty="0"/>
          </a:p>
          <a:p>
            <a:r>
              <a:rPr lang="en-US" dirty="0" smtClean="0"/>
              <a:t>The spreading method can help F-OFDM to remove the EVM issue</a:t>
            </a:r>
            <a:endParaRPr lang="en-US" dirty="0"/>
          </a:p>
          <a:p>
            <a:endParaRPr lang="en-US" dirty="0"/>
          </a:p>
          <a:p>
            <a:pPr marL="0" indent="0">
              <a:buNone/>
            </a:pPr>
            <a:endParaRPr lang="en-US" dirty="0"/>
          </a:p>
          <a:p>
            <a:r>
              <a:rPr lang="en-US" dirty="0" smtClean="0"/>
              <a:t>Proposal</a:t>
            </a:r>
          </a:p>
          <a:p>
            <a:pPr lvl="1"/>
            <a:r>
              <a:rPr lang="en-US" dirty="0" smtClean="0"/>
              <a:t>Special PRB with spreading method, which is configurable for network, should be supported by NR </a:t>
            </a:r>
            <a:r>
              <a:rPr lang="en-US" dirty="0"/>
              <a:t>and be taken into account for the specification of minimum level of spectrum utilization.</a:t>
            </a:r>
            <a:endParaRPr lang="fr-FR" dirty="0"/>
          </a:p>
          <a:p>
            <a:pPr marL="457200" lvl="1" indent="0">
              <a:buNone/>
            </a:pPr>
            <a:endParaRPr lang="fr-FR" dirty="0"/>
          </a:p>
        </p:txBody>
      </p:sp>
    </p:spTree>
    <p:extLst>
      <p:ext uri="{BB962C8B-B14F-4D97-AF65-F5344CB8AC3E}">
        <p14:creationId xmlns:p14="http://schemas.microsoft.com/office/powerpoint/2010/main" val="419439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smtClean="0"/>
              <a:t>Thanks</a:t>
            </a:r>
            <a:endParaRPr lang="fr-FR" dirty="0"/>
          </a:p>
        </p:txBody>
      </p:sp>
    </p:spTree>
    <p:extLst>
      <p:ext uri="{BB962C8B-B14F-4D97-AF65-F5344CB8AC3E}">
        <p14:creationId xmlns:p14="http://schemas.microsoft.com/office/powerpoint/2010/main" val="41328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B</a:t>
            </a:r>
            <a:r>
              <a:rPr lang="en-US" dirty="0" smtClean="0"/>
              <a:t>ackground</a:t>
            </a:r>
            <a:endParaRPr lang="fr-FR" dirty="0"/>
          </a:p>
        </p:txBody>
      </p:sp>
      <p:sp>
        <p:nvSpPr>
          <p:cNvPr id="4" name="Espace réservé du contenu 3"/>
          <p:cNvSpPr>
            <a:spLocks noGrp="1"/>
          </p:cNvSpPr>
          <p:nvPr>
            <p:ph idx="1"/>
          </p:nvPr>
        </p:nvSpPr>
        <p:spPr>
          <a:xfrm>
            <a:off x="1066800" y="1066800"/>
            <a:ext cx="7391400" cy="3887787"/>
          </a:xfrm>
        </p:spPr>
        <p:txBody>
          <a:bodyPr>
            <a:normAutofit/>
          </a:bodyPr>
          <a:lstStyle/>
          <a:p>
            <a:r>
              <a:rPr lang="en-US" dirty="0" smtClean="0"/>
              <a:t>Spreading method with sequence [1,-1] can be applied on the edge PRBs for different purposes</a:t>
            </a:r>
          </a:p>
          <a:p>
            <a:endParaRPr lang="en-US" dirty="0"/>
          </a:p>
          <a:p>
            <a:r>
              <a:rPr lang="en-US" dirty="0" smtClean="0"/>
              <a:t>It can be applied on both F-OFDM and WOLA [1]</a:t>
            </a:r>
          </a:p>
          <a:p>
            <a:endParaRPr lang="en-US" dirty="0" smtClean="0"/>
          </a:p>
          <a:p>
            <a:r>
              <a:rPr lang="en-US" dirty="0" smtClean="0"/>
              <a:t>When it applies on F-OFDM, the edge EVM issue inherited in F-OFDM can be resolved by de-spreading [1]</a:t>
            </a:r>
            <a:endParaRPr lang="en-US" dirty="0"/>
          </a:p>
          <a:p>
            <a:endParaRPr lang="en-US" dirty="0" smtClean="0"/>
          </a:p>
          <a:p>
            <a:r>
              <a:rPr lang="en-US" dirty="0" smtClean="0"/>
              <a:t>When it applies on WOLA, spectral efficiency can be increased due to the additional modulated PRBs </a:t>
            </a:r>
            <a:r>
              <a:rPr lang="en-US" dirty="0" smtClean="0">
                <a:sym typeface="Wingdings" panose="05000000000000000000" pitchFamily="2" charset="2"/>
              </a:rPr>
              <a:t> higher spectrum utilization [1]</a:t>
            </a:r>
            <a:endParaRPr lang="en-US" dirty="0" smtClean="0"/>
          </a:p>
          <a:p>
            <a:pPr marL="0" indent="0">
              <a:buNone/>
            </a:pPr>
            <a:endParaRPr lang="en-US" dirty="0" smtClean="0"/>
          </a:p>
          <a:p>
            <a:endParaRPr lang="en-US" dirty="0"/>
          </a:p>
          <a:p>
            <a:endParaRPr lang="en-US" dirty="0"/>
          </a:p>
          <a:p>
            <a:endParaRPr lang="en-US" dirty="0" smtClean="0"/>
          </a:p>
          <a:p>
            <a:endParaRPr lang="fr-FR" dirty="0"/>
          </a:p>
        </p:txBody>
      </p:sp>
      <p:sp>
        <p:nvSpPr>
          <p:cNvPr id="5" name="Sous-titre 2"/>
          <p:cNvSpPr txBox="1">
            <a:spLocks/>
          </p:cNvSpPr>
          <p:nvPr/>
        </p:nvSpPr>
        <p:spPr>
          <a:xfrm>
            <a:off x="609600" y="5257800"/>
            <a:ext cx="7084800" cy="1066800"/>
          </a:xfrm>
          <a:prstGeom prst="rect">
            <a:avLst/>
          </a:prstGeom>
        </p:spPr>
        <p:txBody>
          <a:bodyPr vert="horz" lIns="0" tIns="0" rIns="0" bIns="0" rtlCol="0">
            <a:normAutofit/>
          </a:bodyPr>
          <a:lst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ct val="0"/>
              </a:spcAft>
              <a:buFont typeface="Arial" charset="0"/>
              <a:buChar char="–"/>
              <a:defRPr lang="fr-FR" sz="1600" kern="120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dirty="0" smtClean="0"/>
              <a:t>[1] </a:t>
            </a:r>
            <a:r>
              <a:rPr lang="en-US" sz="1400" dirty="0"/>
              <a:t>R4-1701760: On spectral utilization and EVM for </a:t>
            </a:r>
            <a:r>
              <a:rPr lang="en-US" sz="1400" dirty="0" smtClean="0"/>
              <a:t>NR, Orange</a:t>
            </a:r>
            <a:endParaRPr lang="fr-FR" dirty="0"/>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Further discussions on </a:t>
            </a:r>
            <a:endParaRPr lang="fr-FR" dirty="0"/>
          </a:p>
        </p:txBody>
      </p:sp>
      <p:sp>
        <p:nvSpPr>
          <p:cNvPr id="4" name="Espace réservé du contenu 3"/>
          <p:cNvSpPr>
            <a:spLocks noGrp="1"/>
          </p:cNvSpPr>
          <p:nvPr>
            <p:ph idx="1"/>
          </p:nvPr>
        </p:nvSpPr>
        <p:spPr>
          <a:xfrm>
            <a:off x="1066800" y="1524000"/>
            <a:ext cx="7058025" cy="3887787"/>
          </a:xfrm>
        </p:spPr>
        <p:txBody>
          <a:bodyPr/>
          <a:lstStyle/>
          <a:p>
            <a:r>
              <a:rPr lang="en-US" dirty="0" smtClean="0"/>
              <a:t>Spectrum utilization gain</a:t>
            </a:r>
          </a:p>
          <a:p>
            <a:endParaRPr lang="en-US" dirty="0"/>
          </a:p>
          <a:p>
            <a:r>
              <a:rPr lang="en-US" dirty="0" smtClean="0"/>
              <a:t>BLER evaluation</a:t>
            </a:r>
          </a:p>
          <a:p>
            <a:endParaRPr lang="en-US" dirty="0" smtClean="0"/>
          </a:p>
          <a:p>
            <a:r>
              <a:rPr lang="en-US" dirty="0" smtClean="0"/>
              <a:t>Complexity evaluation</a:t>
            </a:r>
            <a:endParaRPr lang="en-US" dirty="0"/>
          </a:p>
          <a:p>
            <a:endParaRPr lang="en-US" dirty="0" smtClean="0"/>
          </a:p>
          <a:p>
            <a:r>
              <a:rPr lang="en-US" dirty="0" smtClean="0"/>
              <a:t>PAPR evaluation</a:t>
            </a:r>
          </a:p>
          <a:p>
            <a:endParaRPr lang="en-US" dirty="0"/>
          </a:p>
          <a:p>
            <a:r>
              <a:rPr lang="en-US" dirty="0" smtClean="0"/>
              <a:t>EVM enhancement for F-OFDM</a:t>
            </a:r>
          </a:p>
          <a:p>
            <a:endParaRPr lang="en-US" dirty="0" smtClean="0"/>
          </a:p>
          <a:p>
            <a:endParaRPr lang="en-US" dirty="0"/>
          </a:p>
        </p:txBody>
      </p:sp>
    </p:spTree>
    <p:extLst>
      <p:ext uri="{BB962C8B-B14F-4D97-AF65-F5344CB8AC3E}">
        <p14:creationId xmlns:p14="http://schemas.microsoft.com/office/powerpoint/2010/main" val="1180488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Spectrum utilization gain</a:t>
            </a:r>
            <a:endParaRPr lang="fr-FR" dirty="0"/>
          </a:p>
        </p:txBody>
      </p:sp>
      <p:sp>
        <p:nvSpPr>
          <p:cNvPr id="4" name="Espace réservé du contenu 3"/>
          <p:cNvSpPr>
            <a:spLocks noGrp="1"/>
          </p:cNvSpPr>
          <p:nvPr>
            <p:ph idx="1"/>
          </p:nvPr>
        </p:nvSpPr>
        <p:spPr>
          <a:xfrm>
            <a:off x="990600" y="838200"/>
            <a:ext cx="7058025" cy="2449512"/>
          </a:xfrm>
        </p:spPr>
        <p:txBody>
          <a:bodyPr>
            <a:normAutofit/>
          </a:bodyPr>
          <a:lstStyle/>
          <a:p>
            <a:r>
              <a:rPr lang="en-US" dirty="0" smtClean="0"/>
              <a:t>Assume that </a:t>
            </a:r>
          </a:p>
          <a:p>
            <a:pPr lvl="1"/>
            <a:r>
              <a:rPr lang="en-US" dirty="0" smtClean="0"/>
              <a:t>spreading method is applied on WOLA</a:t>
            </a:r>
          </a:p>
          <a:p>
            <a:pPr lvl="1"/>
            <a:r>
              <a:rPr lang="en-US" dirty="0" smtClean="0"/>
              <a:t>fixed window length: 2% of symbol length (SRRC window)</a:t>
            </a:r>
          </a:p>
          <a:p>
            <a:pPr lvl="1"/>
            <a:r>
              <a:rPr lang="en-US" dirty="0" smtClean="0"/>
              <a:t>10 MHz bandwidth</a:t>
            </a:r>
          </a:p>
          <a:p>
            <a:pPr lvl="1"/>
            <a:r>
              <a:rPr lang="en-US" dirty="0" smtClean="0"/>
              <a:t>baseline is LTE spectral utilization 90%</a:t>
            </a:r>
          </a:p>
          <a:p>
            <a:r>
              <a:rPr lang="en-US" dirty="0" smtClean="0"/>
              <a:t>For WOLA without spreading method, we consider two allocation cases:1  additional PRB is allocated on one side (case 1), 1 additional PRB is allocated in the center carrier frequency (case 2). </a:t>
            </a:r>
          </a:p>
          <a:p>
            <a:endParaRPr lang="en-US" dirty="0"/>
          </a:p>
          <a:p>
            <a:endParaRPr lang="en-US" dirty="0" smtClean="0"/>
          </a:p>
          <a:p>
            <a:pPr marL="457200" lvl="1" indent="0">
              <a:buNone/>
            </a:pPr>
            <a:endParaRPr lang="en-US" dirty="0" smtClean="0"/>
          </a:p>
          <a:p>
            <a:pPr marL="0" indent="0">
              <a:buNone/>
            </a:pPr>
            <a:endParaRPr lang="en-US" dirty="0" smtClean="0"/>
          </a:p>
        </p:txBody>
      </p:sp>
      <p:sp>
        <p:nvSpPr>
          <p:cNvPr id="6" name="Rectangle 5"/>
          <p:cNvSpPr/>
          <p:nvPr/>
        </p:nvSpPr>
        <p:spPr>
          <a:xfrm>
            <a:off x="1197474"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7" name="Rectangle 6"/>
          <p:cNvSpPr/>
          <p:nvPr/>
        </p:nvSpPr>
        <p:spPr>
          <a:xfrm>
            <a:off x="1585716"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8" name="Rectangle 7"/>
          <p:cNvSpPr/>
          <p:nvPr/>
        </p:nvSpPr>
        <p:spPr>
          <a:xfrm>
            <a:off x="3083582"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10" name="Rectangle 9"/>
          <p:cNvSpPr/>
          <p:nvPr/>
        </p:nvSpPr>
        <p:spPr>
          <a:xfrm>
            <a:off x="4953000"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12" name="Rectangle 11"/>
          <p:cNvSpPr/>
          <p:nvPr/>
        </p:nvSpPr>
        <p:spPr>
          <a:xfrm>
            <a:off x="3464582"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13" name="Rectangle 12"/>
          <p:cNvSpPr/>
          <p:nvPr/>
        </p:nvSpPr>
        <p:spPr>
          <a:xfrm>
            <a:off x="3845582" y="38481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8" name="Rectangle 17"/>
          <p:cNvSpPr/>
          <p:nvPr/>
        </p:nvSpPr>
        <p:spPr>
          <a:xfrm>
            <a:off x="1197474"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19" name="Rectangle 18"/>
          <p:cNvSpPr/>
          <p:nvPr/>
        </p:nvSpPr>
        <p:spPr>
          <a:xfrm>
            <a:off x="1585716"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23" name="Rectangle 22"/>
          <p:cNvSpPr/>
          <p:nvPr/>
        </p:nvSpPr>
        <p:spPr>
          <a:xfrm>
            <a:off x="5334000"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25" name="Rectangle 24"/>
          <p:cNvSpPr/>
          <p:nvPr/>
        </p:nvSpPr>
        <p:spPr>
          <a:xfrm>
            <a:off x="1966716" y="38481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28" name="Rectangle 27"/>
          <p:cNvSpPr/>
          <p:nvPr/>
        </p:nvSpPr>
        <p:spPr>
          <a:xfrm>
            <a:off x="5715000" y="38481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31" name="Straight Arrow Connector 30"/>
          <p:cNvCxnSpPr/>
          <p:nvPr/>
        </p:nvCxnSpPr>
        <p:spPr>
          <a:xfrm flipV="1">
            <a:off x="3464582" y="3257550"/>
            <a:ext cx="0" cy="13525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375315" y="31242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35" name="Rectangle 34"/>
          <p:cNvSpPr/>
          <p:nvPr/>
        </p:nvSpPr>
        <p:spPr>
          <a:xfrm>
            <a:off x="6553200" y="4095750"/>
            <a:ext cx="1066800"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CASE 1</a:t>
            </a:r>
            <a:endParaRPr lang="fr-FR" dirty="0">
              <a:solidFill>
                <a:schemeClr val="tx1"/>
              </a:solidFill>
            </a:endParaRPr>
          </a:p>
        </p:txBody>
      </p:sp>
      <p:sp>
        <p:nvSpPr>
          <p:cNvPr id="36" name="Rectangle 35"/>
          <p:cNvSpPr/>
          <p:nvPr/>
        </p:nvSpPr>
        <p:spPr>
          <a:xfrm>
            <a:off x="119747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37" name="Rectangle 36"/>
          <p:cNvSpPr/>
          <p:nvPr/>
        </p:nvSpPr>
        <p:spPr>
          <a:xfrm>
            <a:off x="1585716"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38" name="Rectangle 37"/>
          <p:cNvSpPr/>
          <p:nvPr/>
        </p:nvSpPr>
        <p:spPr>
          <a:xfrm>
            <a:off x="3083582"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39" name="Rectangle 38"/>
          <p:cNvSpPr/>
          <p:nvPr/>
        </p:nvSpPr>
        <p:spPr>
          <a:xfrm>
            <a:off x="5334000"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40" name="Rectangle 39"/>
          <p:cNvSpPr/>
          <p:nvPr/>
        </p:nvSpPr>
        <p:spPr>
          <a:xfrm>
            <a:off x="386153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41" name="Rectangle 40"/>
          <p:cNvSpPr/>
          <p:nvPr/>
        </p:nvSpPr>
        <p:spPr>
          <a:xfrm>
            <a:off x="4242534" y="5600700"/>
            <a:ext cx="10914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2" name="Rectangle 41"/>
          <p:cNvSpPr/>
          <p:nvPr/>
        </p:nvSpPr>
        <p:spPr>
          <a:xfrm>
            <a:off x="119747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43" name="Rectangle 42"/>
          <p:cNvSpPr/>
          <p:nvPr/>
        </p:nvSpPr>
        <p:spPr>
          <a:xfrm>
            <a:off x="1585716"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44" name="Rectangle 43"/>
          <p:cNvSpPr/>
          <p:nvPr/>
        </p:nvSpPr>
        <p:spPr>
          <a:xfrm>
            <a:off x="5715000"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45" name="Rectangle 44"/>
          <p:cNvSpPr/>
          <p:nvPr/>
        </p:nvSpPr>
        <p:spPr>
          <a:xfrm>
            <a:off x="1966716" y="56007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8" name="Rectangle 47"/>
          <p:cNvSpPr/>
          <p:nvPr/>
        </p:nvSpPr>
        <p:spPr>
          <a:xfrm>
            <a:off x="3745057" y="51435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50" name="Rectangle 49"/>
          <p:cNvSpPr/>
          <p:nvPr/>
        </p:nvSpPr>
        <p:spPr>
          <a:xfrm>
            <a:off x="6553200" y="5848350"/>
            <a:ext cx="1066800"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CASE 2</a:t>
            </a:r>
            <a:endParaRPr lang="fr-FR" dirty="0">
              <a:solidFill>
                <a:schemeClr val="tx1"/>
              </a:solidFill>
            </a:endParaRPr>
          </a:p>
        </p:txBody>
      </p:sp>
      <p:sp>
        <p:nvSpPr>
          <p:cNvPr id="51" name="Rectangle 50"/>
          <p:cNvSpPr/>
          <p:nvPr/>
        </p:nvSpPr>
        <p:spPr>
          <a:xfrm>
            <a:off x="4205287" y="4610100"/>
            <a:ext cx="2057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52" name="Rectangle 51"/>
          <p:cNvSpPr/>
          <p:nvPr/>
        </p:nvSpPr>
        <p:spPr>
          <a:xfrm>
            <a:off x="4191000" y="6248400"/>
            <a:ext cx="2057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53" name="Rectangle 52"/>
          <p:cNvSpPr/>
          <p:nvPr/>
        </p:nvSpPr>
        <p:spPr>
          <a:xfrm>
            <a:off x="3464582" y="56007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5" name="Straight Arrow Connector 4"/>
          <p:cNvCxnSpPr>
            <a:stCxn id="53" idx="2"/>
          </p:cNvCxnSpPr>
          <p:nvPr/>
        </p:nvCxnSpPr>
        <p:spPr>
          <a:xfrm flipV="1">
            <a:off x="3655082" y="5143500"/>
            <a:ext cx="0" cy="12192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913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Spectral efficiency </a:t>
            </a:r>
            <a:r>
              <a:rPr lang="en-US" dirty="0" smtClean="0"/>
              <a:t>gain (2)</a:t>
            </a:r>
            <a:endParaRPr lang="fr-FR" dirty="0"/>
          </a:p>
        </p:txBody>
      </p:sp>
      <p:sp>
        <p:nvSpPr>
          <p:cNvPr id="4" name="Espace réservé du contenu 3"/>
          <p:cNvSpPr>
            <a:spLocks noGrp="1"/>
          </p:cNvSpPr>
          <p:nvPr>
            <p:ph idx="1"/>
          </p:nvPr>
        </p:nvSpPr>
        <p:spPr>
          <a:xfrm>
            <a:off x="990600" y="903289"/>
            <a:ext cx="7620000" cy="2449512"/>
          </a:xfrm>
        </p:spPr>
        <p:txBody>
          <a:bodyPr/>
          <a:lstStyle/>
          <a:p>
            <a:r>
              <a:rPr lang="en-US" dirty="0" smtClean="0"/>
              <a:t>The spreading method is applied at edge PRBs with sequence [1,-1]</a:t>
            </a:r>
          </a:p>
          <a:p>
            <a:r>
              <a:rPr lang="en-US" dirty="0" smtClean="0"/>
              <a:t>Since the spreading reduces the spectral efficiency, </a:t>
            </a:r>
            <a:r>
              <a:rPr lang="en-US" b="1" dirty="0" smtClean="0"/>
              <a:t>the effective spectrum utilization gain is 1 PRB  </a:t>
            </a:r>
            <a:r>
              <a:rPr lang="en-US" dirty="0" smtClean="0"/>
              <a:t>compared to WOLA with 51 PRBs</a:t>
            </a:r>
          </a:p>
          <a:p>
            <a:endParaRPr lang="en-US" dirty="0"/>
          </a:p>
          <a:p>
            <a:pPr marL="0" indent="0">
              <a:buNone/>
            </a:pPr>
            <a:endParaRPr lang="en-US" dirty="0" smtClean="0"/>
          </a:p>
          <a:p>
            <a:endParaRPr lang="fr-FR" dirty="0"/>
          </a:p>
        </p:txBody>
      </p:sp>
      <p:sp>
        <p:nvSpPr>
          <p:cNvPr id="13" name="Rectangle 12"/>
          <p:cNvSpPr/>
          <p:nvPr/>
        </p:nvSpPr>
        <p:spPr>
          <a:xfrm>
            <a:off x="3036667" y="3276600"/>
            <a:ext cx="20574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21" name="Rectangle 20"/>
          <p:cNvSpPr/>
          <p:nvPr/>
        </p:nvSpPr>
        <p:spPr>
          <a:xfrm>
            <a:off x="1134500"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3" name="Rectangle 22"/>
          <p:cNvSpPr/>
          <p:nvPr/>
        </p:nvSpPr>
        <p:spPr>
          <a:xfrm>
            <a:off x="1637042"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4" name="Rectangle 23"/>
          <p:cNvSpPr/>
          <p:nvPr/>
        </p:nvSpPr>
        <p:spPr>
          <a:xfrm>
            <a:off x="2139584"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a:t>
            </a:r>
            <a:endParaRPr lang="fr-FR" sz="1200" dirty="0">
              <a:solidFill>
                <a:schemeClr val="tx1"/>
              </a:solidFill>
            </a:endParaRPr>
          </a:p>
        </p:txBody>
      </p:sp>
      <p:sp>
        <p:nvSpPr>
          <p:cNvPr id="25" name="Rectangle 24"/>
          <p:cNvSpPr/>
          <p:nvPr/>
        </p:nvSpPr>
        <p:spPr>
          <a:xfrm>
            <a:off x="2642126"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a:t>
            </a:r>
            <a:endParaRPr lang="fr-FR" sz="1200" dirty="0">
              <a:solidFill>
                <a:schemeClr val="tx1"/>
              </a:solidFill>
            </a:endParaRPr>
          </a:p>
        </p:txBody>
      </p:sp>
      <p:sp>
        <p:nvSpPr>
          <p:cNvPr id="26" name="Rectangle 25"/>
          <p:cNvSpPr/>
          <p:nvPr/>
        </p:nvSpPr>
        <p:spPr>
          <a:xfrm>
            <a:off x="3151595"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t>
            </a:r>
            <a:endParaRPr lang="fr-FR" sz="1200" dirty="0">
              <a:solidFill>
                <a:schemeClr val="tx1"/>
              </a:solidFill>
            </a:endParaRPr>
          </a:p>
        </p:txBody>
      </p:sp>
      <p:sp>
        <p:nvSpPr>
          <p:cNvPr id="27" name="Rectangle 26"/>
          <p:cNvSpPr/>
          <p:nvPr/>
        </p:nvSpPr>
        <p:spPr>
          <a:xfrm>
            <a:off x="3654137"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a:t>
            </a:r>
            <a:endParaRPr lang="fr-FR" sz="1200" dirty="0">
              <a:solidFill>
                <a:schemeClr val="tx1"/>
              </a:solidFill>
            </a:endParaRPr>
          </a:p>
        </p:txBody>
      </p:sp>
      <p:sp>
        <p:nvSpPr>
          <p:cNvPr id="28" name="Rectangle 27"/>
          <p:cNvSpPr/>
          <p:nvPr/>
        </p:nvSpPr>
        <p:spPr>
          <a:xfrm>
            <a:off x="2125258" y="5567638"/>
            <a:ext cx="435992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subcarrier index in 1 PRB of edge PRB</a:t>
            </a:r>
            <a:endParaRPr lang="fr-FR" dirty="0">
              <a:solidFill>
                <a:schemeClr val="tx1"/>
              </a:solidFill>
            </a:endParaRPr>
          </a:p>
        </p:txBody>
      </p:sp>
      <p:sp>
        <p:nvSpPr>
          <p:cNvPr id="30" name="Rectangle 29"/>
          <p:cNvSpPr/>
          <p:nvPr/>
        </p:nvSpPr>
        <p:spPr>
          <a:xfrm>
            <a:off x="6233916"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1" name="Rectangle 30"/>
          <p:cNvSpPr/>
          <p:nvPr/>
        </p:nvSpPr>
        <p:spPr>
          <a:xfrm>
            <a:off x="6736458"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2" name="Rectangle 31"/>
          <p:cNvSpPr/>
          <p:nvPr/>
        </p:nvSpPr>
        <p:spPr>
          <a:xfrm>
            <a:off x="1212274" y="5380287"/>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a:t>
            </a:r>
            <a:endParaRPr lang="fr-FR" sz="1000" dirty="0">
              <a:solidFill>
                <a:schemeClr val="tx1"/>
              </a:solidFill>
            </a:endParaRPr>
          </a:p>
        </p:txBody>
      </p:sp>
      <p:sp>
        <p:nvSpPr>
          <p:cNvPr id="33" name="Rectangle 32"/>
          <p:cNvSpPr/>
          <p:nvPr/>
        </p:nvSpPr>
        <p:spPr>
          <a:xfrm>
            <a:off x="1717020"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2</a:t>
            </a:r>
            <a:endParaRPr lang="fr-FR" sz="1000" dirty="0">
              <a:solidFill>
                <a:schemeClr val="tx1"/>
              </a:solidFill>
            </a:endParaRPr>
          </a:p>
        </p:txBody>
      </p:sp>
      <p:sp>
        <p:nvSpPr>
          <p:cNvPr id="34" name="Rectangle 33"/>
          <p:cNvSpPr/>
          <p:nvPr/>
        </p:nvSpPr>
        <p:spPr>
          <a:xfrm>
            <a:off x="2205392" y="5373990"/>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3</a:t>
            </a:r>
            <a:endParaRPr lang="fr-FR" sz="1000" dirty="0">
              <a:solidFill>
                <a:schemeClr val="tx1"/>
              </a:solidFill>
            </a:endParaRPr>
          </a:p>
        </p:txBody>
      </p:sp>
      <p:sp>
        <p:nvSpPr>
          <p:cNvPr id="35" name="Rectangle 34"/>
          <p:cNvSpPr/>
          <p:nvPr/>
        </p:nvSpPr>
        <p:spPr>
          <a:xfrm>
            <a:off x="2710138" y="5368952"/>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4</a:t>
            </a:r>
            <a:endParaRPr lang="fr-FR" sz="1000" dirty="0">
              <a:solidFill>
                <a:schemeClr val="tx1"/>
              </a:solidFill>
            </a:endParaRPr>
          </a:p>
        </p:txBody>
      </p:sp>
      <p:sp>
        <p:nvSpPr>
          <p:cNvPr id="36" name="Rectangle 35"/>
          <p:cNvSpPr/>
          <p:nvPr/>
        </p:nvSpPr>
        <p:spPr>
          <a:xfrm>
            <a:off x="3218036"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5</a:t>
            </a:r>
            <a:endParaRPr lang="fr-FR" sz="1000" dirty="0">
              <a:solidFill>
                <a:schemeClr val="tx1"/>
              </a:solidFill>
            </a:endParaRPr>
          </a:p>
        </p:txBody>
      </p:sp>
      <p:sp>
        <p:nvSpPr>
          <p:cNvPr id="37" name="Rectangle 36"/>
          <p:cNvSpPr/>
          <p:nvPr/>
        </p:nvSpPr>
        <p:spPr>
          <a:xfrm>
            <a:off x="3722782" y="5370211"/>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6</a:t>
            </a:r>
            <a:endParaRPr lang="fr-FR" sz="1000" dirty="0">
              <a:solidFill>
                <a:schemeClr val="tx1"/>
              </a:solidFill>
            </a:endParaRPr>
          </a:p>
        </p:txBody>
      </p:sp>
      <p:sp>
        <p:nvSpPr>
          <p:cNvPr id="38" name="Rectangle 37"/>
          <p:cNvSpPr/>
          <p:nvPr/>
        </p:nvSpPr>
        <p:spPr>
          <a:xfrm>
            <a:off x="6382852" y="5370211"/>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11</a:t>
            </a:r>
            <a:endParaRPr lang="fr-FR" sz="1000" dirty="0">
              <a:solidFill>
                <a:schemeClr val="tx1"/>
              </a:solidFill>
            </a:endParaRPr>
          </a:p>
        </p:txBody>
      </p:sp>
      <p:sp>
        <p:nvSpPr>
          <p:cNvPr id="39" name="Rectangle 38"/>
          <p:cNvSpPr/>
          <p:nvPr/>
        </p:nvSpPr>
        <p:spPr>
          <a:xfrm>
            <a:off x="6887598" y="5365173"/>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12</a:t>
            </a:r>
            <a:endParaRPr lang="fr-FR" sz="1000" dirty="0">
              <a:solidFill>
                <a:schemeClr val="tx1"/>
              </a:solidFill>
            </a:endParaRPr>
          </a:p>
        </p:txBody>
      </p:sp>
      <p:sp>
        <p:nvSpPr>
          <p:cNvPr id="40" name="Rectangle 39"/>
          <p:cNvSpPr/>
          <p:nvPr/>
        </p:nvSpPr>
        <p:spPr>
          <a:xfrm>
            <a:off x="4157151" y="5008418"/>
            <a:ext cx="2076765" cy="3048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1"/>
              </a:solidFill>
            </a:endParaRPr>
          </a:p>
        </p:txBody>
      </p:sp>
      <p:cxnSp>
        <p:nvCxnSpPr>
          <p:cNvPr id="6" name="Straight Connector 5"/>
          <p:cNvCxnSpPr/>
          <p:nvPr/>
        </p:nvCxnSpPr>
        <p:spPr>
          <a:xfrm flipH="1">
            <a:off x="1134500" y="3276600"/>
            <a:ext cx="5248352" cy="172835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781800" y="3276600"/>
            <a:ext cx="457200" cy="173181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7391400" y="5157355"/>
            <a:ext cx="381000" cy="34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772400" y="4890655"/>
            <a:ext cx="11430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accent1"/>
                </a:solidFill>
              </a:rPr>
              <a:t>spreading </a:t>
            </a:r>
          </a:p>
          <a:p>
            <a:pPr algn="ctr"/>
            <a:r>
              <a:rPr lang="en-US" sz="1400" dirty="0" smtClean="0">
                <a:solidFill>
                  <a:schemeClr val="accent1"/>
                </a:solidFill>
              </a:rPr>
              <a:t>method </a:t>
            </a:r>
            <a:endParaRPr lang="fr-FR" sz="1400" dirty="0">
              <a:solidFill>
                <a:schemeClr val="accent1"/>
              </a:solidFill>
            </a:endParaRPr>
          </a:p>
        </p:txBody>
      </p:sp>
      <p:sp>
        <p:nvSpPr>
          <p:cNvPr id="43" name="Rectangle 42"/>
          <p:cNvSpPr/>
          <p:nvPr/>
        </p:nvSpPr>
        <p:spPr>
          <a:xfrm>
            <a:off x="1207551" y="5943600"/>
            <a:ext cx="291165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accent1"/>
                </a:solidFill>
              </a:rPr>
              <a:t>a, b, c, …, f, are complex symbols</a:t>
            </a:r>
            <a:endParaRPr lang="fr-FR" sz="1400" dirty="0">
              <a:solidFill>
                <a:schemeClr val="accent1"/>
              </a:solidFill>
            </a:endParaRPr>
          </a:p>
        </p:txBody>
      </p:sp>
      <p:sp>
        <p:nvSpPr>
          <p:cNvPr id="42" name="Rectangle 41"/>
          <p:cNvSpPr/>
          <p:nvPr/>
        </p:nvSpPr>
        <p:spPr>
          <a:xfrm>
            <a:off x="19050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44" name="Rectangle 43"/>
          <p:cNvSpPr/>
          <p:nvPr/>
        </p:nvSpPr>
        <p:spPr>
          <a:xfrm>
            <a:off x="2293242"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45" name="Rectangle 44"/>
          <p:cNvSpPr/>
          <p:nvPr/>
        </p:nvSpPr>
        <p:spPr>
          <a:xfrm>
            <a:off x="3791108"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46" name="Rectangle 45"/>
          <p:cNvSpPr/>
          <p:nvPr/>
        </p:nvSpPr>
        <p:spPr>
          <a:xfrm>
            <a:off x="56605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47" name="Rectangle 46"/>
          <p:cNvSpPr/>
          <p:nvPr/>
        </p:nvSpPr>
        <p:spPr>
          <a:xfrm>
            <a:off x="4172108"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48" name="Rectangle 47"/>
          <p:cNvSpPr/>
          <p:nvPr/>
        </p:nvSpPr>
        <p:spPr>
          <a:xfrm>
            <a:off x="4553108" y="2514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9" name="Rectangle 48"/>
          <p:cNvSpPr/>
          <p:nvPr/>
        </p:nvSpPr>
        <p:spPr>
          <a:xfrm>
            <a:off x="19050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50" name="Rectangle 49"/>
          <p:cNvSpPr/>
          <p:nvPr/>
        </p:nvSpPr>
        <p:spPr>
          <a:xfrm>
            <a:off x="2293242"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51" name="Rectangle 50"/>
          <p:cNvSpPr/>
          <p:nvPr/>
        </p:nvSpPr>
        <p:spPr>
          <a:xfrm>
            <a:off x="60415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52" name="Rectangle 51"/>
          <p:cNvSpPr/>
          <p:nvPr/>
        </p:nvSpPr>
        <p:spPr>
          <a:xfrm>
            <a:off x="2674242" y="2514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53" name="Rectangle 52"/>
          <p:cNvSpPr/>
          <p:nvPr/>
        </p:nvSpPr>
        <p:spPr>
          <a:xfrm>
            <a:off x="6422526"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54" name="Straight Arrow Connector 53"/>
          <p:cNvCxnSpPr/>
          <p:nvPr/>
        </p:nvCxnSpPr>
        <p:spPr>
          <a:xfrm flipV="1">
            <a:off x="4172108" y="1828800"/>
            <a:ext cx="0" cy="1447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082841" y="17907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57" name="Rectangle 56"/>
          <p:cNvSpPr/>
          <p:nvPr/>
        </p:nvSpPr>
        <p:spPr>
          <a:xfrm>
            <a:off x="67818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52</a:t>
            </a:r>
            <a:endParaRPr lang="fr-FR" dirty="0">
              <a:solidFill>
                <a:schemeClr val="tx1"/>
              </a:solidFill>
            </a:endParaRPr>
          </a:p>
        </p:txBody>
      </p:sp>
      <p:sp>
        <p:nvSpPr>
          <p:cNvPr id="58" name="Rectangle 57"/>
          <p:cNvSpPr/>
          <p:nvPr/>
        </p:nvSpPr>
        <p:spPr>
          <a:xfrm>
            <a:off x="15240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53</a:t>
            </a:r>
            <a:endParaRPr lang="fr-FR" dirty="0">
              <a:solidFill>
                <a:schemeClr val="tx1"/>
              </a:solidFill>
            </a:endParaRPr>
          </a:p>
        </p:txBody>
      </p:sp>
      <p:sp>
        <p:nvSpPr>
          <p:cNvPr id="59" name="Rectangle 58"/>
          <p:cNvSpPr/>
          <p:nvPr/>
        </p:nvSpPr>
        <p:spPr>
          <a:xfrm>
            <a:off x="11430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54</a:t>
            </a:r>
            <a:endParaRPr lang="fr-FR" dirty="0">
              <a:solidFill>
                <a:schemeClr val="tx1"/>
              </a:solidFill>
            </a:endParaRPr>
          </a:p>
        </p:txBody>
      </p:sp>
    </p:spTree>
    <p:extLst>
      <p:ext uri="{BB962C8B-B14F-4D97-AF65-F5344CB8AC3E}">
        <p14:creationId xmlns:p14="http://schemas.microsoft.com/office/powerpoint/2010/main" val="1663939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Power spectral density comparison</a:t>
            </a:r>
            <a:endParaRPr lang="fr-FR" dirty="0"/>
          </a:p>
        </p:txBody>
      </p:sp>
      <p:sp>
        <p:nvSpPr>
          <p:cNvPr id="4" name="Espace réservé du contenu 3"/>
          <p:cNvSpPr>
            <a:spLocks noGrp="1"/>
          </p:cNvSpPr>
          <p:nvPr>
            <p:ph idx="1"/>
          </p:nvPr>
        </p:nvSpPr>
        <p:spPr>
          <a:xfrm>
            <a:off x="928687" y="623094"/>
            <a:ext cx="7058025" cy="1458911"/>
          </a:xfrm>
        </p:spPr>
        <p:txBody>
          <a:bodyPr>
            <a:normAutofit/>
          </a:bodyPr>
          <a:lstStyle/>
          <a:p>
            <a:r>
              <a:rPr lang="en-US" dirty="0" smtClean="0"/>
              <a:t>WOLA case 1 cannot fit into the spectrum mask, while WOLA case 2 can fit into the mask, implying the max SU for WOLA with 2% window length</a:t>
            </a:r>
            <a:endParaRPr lang="fr-FR"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52550"/>
            <a:ext cx="7239000" cy="542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58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1: </a:t>
            </a:r>
            <a:endParaRPr lang="fr-FR" dirty="0"/>
          </a:p>
        </p:txBody>
      </p:sp>
      <p:sp>
        <p:nvSpPr>
          <p:cNvPr id="4" name="Espace réservé du contenu 3"/>
          <p:cNvSpPr>
            <a:spLocks noGrp="1"/>
          </p:cNvSpPr>
          <p:nvPr>
            <p:ph idx="1"/>
          </p:nvPr>
        </p:nvSpPr>
        <p:spPr>
          <a:xfrm>
            <a:off x="914400" y="914400"/>
            <a:ext cx="7058025" cy="1458911"/>
          </a:xfrm>
        </p:spPr>
        <p:txBody>
          <a:bodyPr>
            <a:normAutofit/>
          </a:bodyPr>
          <a:lstStyle/>
          <a:p>
            <a:r>
              <a:rPr lang="en-US" dirty="0" smtClean="0"/>
              <a:t>Spreading method can help WOLA to increase the spectral efficiency. </a:t>
            </a:r>
            <a:r>
              <a:rPr lang="en-US" b="1" dirty="0" smtClean="0">
                <a:solidFill>
                  <a:srgbClr val="00B0F0"/>
                </a:solidFill>
              </a:rPr>
              <a:t>The effective spectral efficiency gain is 1 PRB </a:t>
            </a:r>
            <a:r>
              <a:rPr lang="en-US" dirty="0" smtClean="0"/>
              <a:t>for 10 MHz bandwidth and 15 kHz SCS </a:t>
            </a:r>
            <a:endParaRPr lang="fr-FR" dirty="0"/>
          </a:p>
        </p:txBody>
      </p:sp>
    </p:spTree>
    <p:extLst>
      <p:ext uri="{BB962C8B-B14F-4D97-AF65-F5344CB8AC3E}">
        <p14:creationId xmlns:p14="http://schemas.microsoft.com/office/powerpoint/2010/main" val="2952099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BLER improvement due to processing gain</a:t>
            </a:r>
            <a:endParaRPr lang="fr-FR" dirty="0"/>
          </a:p>
        </p:txBody>
      </p:sp>
      <p:sp>
        <p:nvSpPr>
          <p:cNvPr id="4" name="Espace réservé du contenu 3"/>
          <p:cNvSpPr>
            <a:spLocks noGrp="1"/>
          </p:cNvSpPr>
          <p:nvPr>
            <p:ph idx="1"/>
          </p:nvPr>
        </p:nvSpPr>
        <p:spPr>
          <a:xfrm>
            <a:off x="895033" y="990601"/>
            <a:ext cx="7058025" cy="1128712"/>
          </a:xfrm>
        </p:spPr>
        <p:txBody>
          <a:bodyPr>
            <a:normAutofit/>
          </a:bodyPr>
          <a:lstStyle/>
          <a:p>
            <a:r>
              <a:rPr lang="en-US" dirty="0" smtClean="0"/>
              <a:t>The de-spreading on Rx provides processing gain which enhances the protection from the interference for the edge PRBs (spreading applied PRBs) </a:t>
            </a:r>
            <a:endParaRPr lang="en-US" dirty="0"/>
          </a:p>
          <a:p>
            <a:endParaRPr lang="fr-FR" dirty="0"/>
          </a:p>
        </p:txBody>
      </p:sp>
      <p:pic>
        <p:nvPicPr>
          <p:cNvPr id="6" name="Image 9" descr="C:\Users\KJDL8618\AppData\Local\Microsoft\Windows\Temporary Internet Files\Content.Word\BLER_TDLc1000_16QAM.PNG"/>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981200"/>
            <a:ext cx="6934200" cy="4648200"/>
          </a:xfrm>
          <a:prstGeom prst="rect">
            <a:avLst/>
          </a:prstGeom>
          <a:noFill/>
          <a:ln>
            <a:noFill/>
          </a:ln>
        </p:spPr>
      </p:pic>
    </p:spTree>
    <p:extLst>
      <p:ext uri="{BB962C8B-B14F-4D97-AF65-F5344CB8AC3E}">
        <p14:creationId xmlns:p14="http://schemas.microsoft.com/office/powerpoint/2010/main" val="2408935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BLER improvement due to processing gain</a:t>
            </a:r>
            <a:endParaRPr lang="fr-FR" dirty="0"/>
          </a:p>
        </p:txBody>
      </p:sp>
      <p:sp>
        <p:nvSpPr>
          <p:cNvPr id="4" name="Espace réservé du contenu 3"/>
          <p:cNvSpPr>
            <a:spLocks noGrp="1"/>
          </p:cNvSpPr>
          <p:nvPr>
            <p:ph idx="1"/>
          </p:nvPr>
        </p:nvSpPr>
        <p:spPr>
          <a:xfrm>
            <a:off x="895033" y="990601"/>
            <a:ext cx="7058025" cy="1128712"/>
          </a:xfrm>
        </p:spPr>
        <p:txBody>
          <a:bodyPr>
            <a:normAutofit/>
          </a:bodyPr>
          <a:lstStyle/>
          <a:p>
            <a:r>
              <a:rPr lang="en-US" dirty="0" smtClean="0"/>
              <a:t>The de-spreading on Rx provides processing gain which enhances the robustness against the interference for the edge PRBs (spreading applied PRBs) </a:t>
            </a:r>
            <a:endParaRPr lang="en-US" dirty="0"/>
          </a:p>
          <a:p>
            <a:endParaRPr lang="fr-FR" dirty="0"/>
          </a:p>
        </p:txBody>
      </p:sp>
      <p:pic>
        <p:nvPicPr>
          <p:cNvPr id="5" name="Image 11" descr="C:\Users\KJDL8618\AppData\Local\Microsoft\Windows\Temporary Internet Files\Content.Word\BLER_TDLc1000_64QAM.PNG"/>
          <p:cNvPicPr/>
          <p:nvPr/>
        </p:nvPicPr>
        <p:blipFill>
          <a:blip r:embed="rId2">
            <a:extLst>
              <a:ext uri="{28A0092B-C50C-407E-A947-70E740481C1C}">
                <a14:useLocalDpi xmlns:a14="http://schemas.microsoft.com/office/drawing/2010/main" val="0"/>
              </a:ext>
            </a:extLst>
          </a:blip>
          <a:srcRect/>
          <a:stretch>
            <a:fillRect/>
          </a:stretch>
        </p:blipFill>
        <p:spPr bwMode="auto">
          <a:xfrm>
            <a:off x="1206500" y="1905000"/>
            <a:ext cx="7010400" cy="4648200"/>
          </a:xfrm>
          <a:prstGeom prst="rect">
            <a:avLst/>
          </a:prstGeom>
          <a:noFill/>
          <a:ln>
            <a:noFill/>
          </a:ln>
        </p:spPr>
      </p:pic>
    </p:spTree>
    <p:extLst>
      <p:ext uri="{BB962C8B-B14F-4D97-AF65-F5344CB8AC3E}">
        <p14:creationId xmlns:p14="http://schemas.microsoft.com/office/powerpoint/2010/main" val="2567937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4248</TotalTime>
  <Words>802</Words>
  <Application>Microsoft Office PowerPoint</Application>
  <PresentationFormat>Affichage à l'écran (4:3)</PresentationFormat>
  <Paragraphs>144</Paragraphs>
  <Slides>18</Slides>
  <Notes>1</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blank</vt:lpstr>
      <vt:lpstr>Further study on spreading method</vt:lpstr>
      <vt:lpstr>Background</vt:lpstr>
      <vt:lpstr>Further discussions on </vt:lpstr>
      <vt:lpstr>Spectrum utilization gain</vt:lpstr>
      <vt:lpstr>Spectral efficiency gain (2)</vt:lpstr>
      <vt:lpstr>Power spectral density comparison</vt:lpstr>
      <vt:lpstr>Observation 1: </vt:lpstr>
      <vt:lpstr>BLER improvement due to processing gain</vt:lpstr>
      <vt:lpstr>BLER improvement due to processing gain</vt:lpstr>
      <vt:lpstr>Observation 2: </vt:lpstr>
      <vt:lpstr>Complexity</vt:lpstr>
      <vt:lpstr>Observation 3: </vt:lpstr>
      <vt:lpstr>PAPR evaluation</vt:lpstr>
      <vt:lpstr>Observation 4: </vt:lpstr>
      <vt:lpstr>EVM improvement for f-OFDM using spreading method on additional edge PRBs</vt:lpstr>
      <vt:lpstr>Observation 5: </vt:lpstr>
      <vt:lpstr>Conclusions</vt:lpstr>
      <vt:lpstr>Thanks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spectral utilization and EVM for NR</dc:title>
  <dc:creator>LIN Hao IMT/OLN</dc:creator>
  <cp:lastModifiedBy>AH</cp:lastModifiedBy>
  <cp:revision>57</cp:revision>
  <dcterms:created xsi:type="dcterms:W3CDTF">2017-01-31T14:05:28Z</dcterms:created>
  <dcterms:modified xsi:type="dcterms:W3CDTF">2017-03-24T15:25:39Z</dcterms:modified>
</cp:coreProperties>
</file>