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6" r:id="rId2"/>
    <p:sldId id="262" r:id="rId3"/>
    <p:sldId id="260" r:id="rId4"/>
    <p:sldId id="263" r:id="rId5"/>
    <p:sldId id="261" r:id="rId6"/>
    <p:sldId id="264" r:id="rId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257" autoAdjust="0"/>
  </p:normalViewPr>
  <p:slideViewPr>
    <p:cSldViewPr>
      <p:cViewPr varScale="1">
        <p:scale>
          <a:sx n="92" d="100"/>
          <a:sy n="92" d="100"/>
        </p:scale>
        <p:origin x="1344"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24D13DB-F708-4757-8BBE-5C892246D1AA}" type="datetimeFigureOut">
              <a:rPr lang="zh-CN" altLang="en-US" smtClean="0"/>
              <a:pPr/>
              <a:t>2017/4/5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4A4DD12-0D34-4E48-A107-1449C2DC2B54}" type="slidenum">
              <a:rPr lang="zh-CN" altLang="en-US" smtClean="0"/>
              <a:pPr/>
              <a:t>‹#›</a:t>
            </a:fld>
            <a:endParaRPr lang="zh-CN" altLang="en-US"/>
          </a:p>
        </p:txBody>
      </p:sp>
    </p:spTree>
    <p:extLst>
      <p:ext uri="{BB962C8B-B14F-4D97-AF65-F5344CB8AC3E}">
        <p14:creationId xmlns:p14="http://schemas.microsoft.com/office/powerpoint/2010/main" val="17626572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D4A4DD12-0D34-4E48-A107-1449C2DC2B54}" type="slidenum">
              <a:rPr lang="zh-CN" altLang="en-US" smtClean="0"/>
              <a:pPr/>
              <a:t>1</a:t>
            </a:fld>
            <a:endParaRPr lang="zh-CN" altLang="en-US"/>
          </a:p>
        </p:txBody>
      </p:sp>
    </p:spTree>
    <p:extLst>
      <p:ext uri="{BB962C8B-B14F-4D97-AF65-F5344CB8AC3E}">
        <p14:creationId xmlns:p14="http://schemas.microsoft.com/office/powerpoint/2010/main" val="30230282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4A4DD12-0D34-4E48-A107-1449C2DC2B54}" type="slidenum">
              <a:rPr lang="zh-CN" altLang="en-US" smtClean="0"/>
              <a:pPr/>
              <a:t>2</a:t>
            </a:fld>
            <a:endParaRPr lang="zh-CN" altLang="en-US"/>
          </a:p>
        </p:txBody>
      </p:sp>
    </p:spTree>
    <p:extLst>
      <p:ext uri="{BB962C8B-B14F-4D97-AF65-F5344CB8AC3E}">
        <p14:creationId xmlns:p14="http://schemas.microsoft.com/office/powerpoint/2010/main" val="31505452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4A4DD12-0D34-4E48-A107-1449C2DC2B54}" type="slidenum">
              <a:rPr lang="zh-CN" altLang="en-US" smtClean="0"/>
              <a:pPr/>
              <a:t>3</a:t>
            </a:fld>
            <a:endParaRPr lang="zh-CN" altLang="en-US"/>
          </a:p>
        </p:txBody>
      </p:sp>
    </p:spTree>
    <p:extLst>
      <p:ext uri="{BB962C8B-B14F-4D97-AF65-F5344CB8AC3E}">
        <p14:creationId xmlns:p14="http://schemas.microsoft.com/office/powerpoint/2010/main" val="16034626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4A4DD12-0D34-4E48-A107-1449C2DC2B54}" type="slidenum">
              <a:rPr lang="zh-CN" altLang="en-US" smtClean="0"/>
              <a:pPr/>
              <a:t>4</a:t>
            </a:fld>
            <a:endParaRPr lang="zh-CN" altLang="en-US"/>
          </a:p>
        </p:txBody>
      </p:sp>
    </p:spTree>
    <p:extLst>
      <p:ext uri="{BB962C8B-B14F-4D97-AF65-F5344CB8AC3E}">
        <p14:creationId xmlns:p14="http://schemas.microsoft.com/office/powerpoint/2010/main" val="14362154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4A4DD12-0D34-4E48-A107-1449C2DC2B54}" type="slidenum">
              <a:rPr lang="zh-CN" altLang="en-US" smtClean="0"/>
              <a:pPr/>
              <a:t>5</a:t>
            </a:fld>
            <a:endParaRPr lang="zh-CN" altLang="en-US"/>
          </a:p>
        </p:txBody>
      </p:sp>
    </p:spTree>
    <p:extLst>
      <p:ext uri="{BB962C8B-B14F-4D97-AF65-F5344CB8AC3E}">
        <p14:creationId xmlns:p14="http://schemas.microsoft.com/office/powerpoint/2010/main" val="36442915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4A4DD12-0D34-4E48-A107-1449C2DC2B54}" type="slidenum">
              <a:rPr lang="zh-CN" altLang="en-US" smtClean="0"/>
              <a:pPr/>
              <a:t>6</a:t>
            </a:fld>
            <a:endParaRPr lang="zh-CN" altLang="en-US"/>
          </a:p>
        </p:txBody>
      </p:sp>
    </p:spTree>
    <p:extLst>
      <p:ext uri="{BB962C8B-B14F-4D97-AF65-F5344CB8AC3E}">
        <p14:creationId xmlns:p14="http://schemas.microsoft.com/office/powerpoint/2010/main" val="4837846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142CB3B-73C6-46DC-A73C-527E3F57F4CD}" type="datetime1">
              <a:rPr lang="zh-CN" altLang="en-US" smtClean="0"/>
              <a:pPr/>
              <a:t>2017/4/5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7A084E-2FFE-4B26-BFE7-F86F1068BE75}" type="slidenum">
              <a:rPr lang="zh-CN" altLang="en-US" smtClean="0"/>
              <a:pPr/>
              <a:t>‹#›</a:t>
            </a:fld>
            <a:endParaRPr lang="zh-CN" altLang="en-US"/>
          </a:p>
        </p:txBody>
      </p:sp>
    </p:spTree>
    <p:extLst>
      <p:ext uri="{BB962C8B-B14F-4D97-AF65-F5344CB8AC3E}">
        <p14:creationId xmlns:p14="http://schemas.microsoft.com/office/powerpoint/2010/main" val="38978534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A1501AF-A437-45FC-9BA7-0A90D2557A42}" type="datetime1">
              <a:rPr lang="zh-CN" altLang="en-US" smtClean="0"/>
              <a:pPr/>
              <a:t>2017/4/5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7A084E-2FFE-4B26-BFE7-F86F1068BE75}" type="slidenum">
              <a:rPr lang="zh-CN" altLang="en-US" smtClean="0"/>
              <a:pPr/>
              <a:t>‹#›</a:t>
            </a:fld>
            <a:endParaRPr lang="zh-CN" altLang="en-US"/>
          </a:p>
        </p:txBody>
      </p:sp>
    </p:spTree>
    <p:extLst>
      <p:ext uri="{BB962C8B-B14F-4D97-AF65-F5344CB8AC3E}">
        <p14:creationId xmlns:p14="http://schemas.microsoft.com/office/powerpoint/2010/main" val="7751682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9"/>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0A29E23-17C4-44F5-8AC1-CD48C62BA356}" type="datetime1">
              <a:rPr lang="zh-CN" altLang="en-US" smtClean="0"/>
              <a:pPr/>
              <a:t>2017/4/5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7A084E-2FFE-4B26-BFE7-F86F1068BE75}" type="slidenum">
              <a:rPr lang="zh-CN" altLang="en-US" smtClean="0"/>
              <a:pPr/>
              <a:t>‹#›</a:t>
            </a:fld>
            <a:endParaRPr lang="zh-CN" altLang="en-US"/>
          </a:p>
        </p:txBody>
      </p:sp>
    </p:spTree>
    <p:extLst>
      <p:ext uri="{BB962C8B-B14F-4D97-AF65-F5344CB8AC3E}">
        <p14:creationId xmlns:p14="http://schemas.microsoft.com/office/powerpoint/2010/main" val="30513624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38B7792-826E-480C-B9C8-2C1F3D69F6ED}" type="datetime1">
              <a:rPr lang="zh-CN" altLang="en-US" smtClean="0"/>
              <a:pPr/>
              <a:t>2017/4/5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7A084E-2FFE-4B26-BFE7-F86F1068BE75}" type="slidenum">
              <a:rPr lang="zh-CN" altLang="en-US" smtClean="0"/>
              <a:pPr/>
              <a:t>‹#›</a:t>
            </a:fld>
            <a:endParaRPr lang="zh-CN" altLang="en-US"/>
          </a:p>
        </p:txBody>
      </p:sp>
    </p:spTree>
    <p:extLst>
      <p:ext uri="{BB962C8B-B14F-4D97-AF65-F5344CB8AC3E}">
        <p14:creationId xmlns:p14="http://schemas.microsoft.com/office/powerpoint/2010/main" val="35710656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EC6C8C41-9E9C-484C-BDCC-8F2F7706B245}" type="datetime1">
              <a:rPr lang="zh-CN" altLang="en-US" smtClean="0"/>
              <a:pPr/>
              <a:t>2017/4/5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7A084E-2FFE-4B26-BFE7-F86F1068BE75}" type="slidenum">
              <a:rPr lang="zh-CN" altLang="en-US" smtClean="0"/>
              <a:pPr/>
              <a:t>‹#›</a:t>
            </a:fld>
            <a:endParaRPr lang="zh-CN" altLang="en-US"/>
          </a:p>
        </p:txBody>
      </p:sp>
    </p:spTree>
    <p:extLst>
      <p:ext uri="{BB962C8B-B14F-4D97-AF65-F5344CB8AC3E}">
        <p14:creationId xmlns:p14="http://schemas.microsoft.com/office/powerpoint/2010/main" val="12289120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6C1940-E26B-4CF7-80FA-0ED345ECF149}" type="datetime1">
              <a:rPr lang="zh-CN" altLang="en-US" smtClean="0"/>
              <a:pPr/>
              <a:t>2017/4/5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17A084E-2FFE-4B26-BFE7-F86F1068BE75}" type="slidenum">
              <a:rPr lang="zh-CN" altLang="en-US" smtClean="0"/>
              <a:pPr/>
              <a:t>‹#›</a:t>
            </a:fld>
            <a:endParaRPr lang="zh-CN" altLang="en-US"/>
          </a:p>
        </p:txBody>
      </p:sp>
    </p:spTree>
    <p:extLst>
      <p:ext uri="{BB962C8B-B14F-4D97-AF65-F5344CB8AC3E}">
        <p14:creationId xmlns:p14="http://schemas.microsoft.com/office/powerpoint/2010/main" val="662495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4"/>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7" y="1535114"/>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1A5A870B-60C6-40A8-A08C-74BAA02CDB2D}" type="datetime1">
              <a:rPr lang="zh-CN" altLang="en-US" smtClean="0"/>
              <a:pPr/>
              <a:t>2017/4/5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17A084E-2FFE-4B26-BFE7-F86F1068BE75}" type="slidenum">
              <a:rPr lang="zh-CN" altLang="en-US" smtClean="0"/>
              <a:pPr/>
              <a:t>‹#›</a:t>
            </a:fld>
            <a:endParaRPr lang="zh-CN" altLang="en-US"/>
          </a:p>
        </p:txBody>
      </p:sp>
    </p:spTree>
    <p:extLst>
      <p:ext uri="{BB962C8B-B14F-4D97-AF65-F5344CB8AC3E}">
        <p14:creationId xmlns:p14="http://schemas.microsoft.com/office/powerpoint/2010/main" val="4816986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2CD6BFD-1D00-468E-B151-9429D708AB9F}" type="datetime1">
              <a:rPr lang="zh-CN" altLang="en-US" smtClean="0"/>
              <a:pPr/>
              <a:t>2017/4/5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17A084E-2FFE-4B26-BFE7-F86F1068BE75}" type="slidenum">
              <a:rPr lang="zh-CN" altLang="en-US" smtClean="0"/>
              <a:pPr/>
              <a:t>‹#›</a:t>
            </a:fld>
            <a:endParaRPr lang="zh-CN" altLang="en-US"/>
          </a:p>
        </p:txBody>
      </p:sp>
    </p:spTree>
    <p:extLst>
      <p:ext uri="{BB962C8B-B14F-4D97-AF65-F5344CB8AC3E}">
        <p14:creationId xmlns:p14="http://schemas.microsoft.com/office/powerpoint/2010/main" val="36023050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11BAE5B-7A8B-4945-BF2A-EBBE414942C4}" type="datetime1">
              <a:rPr lang="zh-CN" altLang="en-US" smtClean="0"/>
              <a:pPr/>
              <a:t>2017/4/5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17A084E-2FFE-4B26-BFE7-F86F1068BE75}" type="slidenum">
              <a:rPr lang="zh-CN" altLang="en-US" smtClean="0"/>
              <a:pPr/>
              <a:t>‹#›</a:t>
            </a:fld>
            <a:endParaRPr lang="zh-CN" altLang="en-US"/>
          </a:p>
        </p:txBody>
      </p:sp>
    </p:spTree>
    <p:extLst>
      <p:ext uri="{BB962C8B-B14F-4D97-AF65-F5344CB8AC3E}">
        <p14:creationId xmlns:p14="http://schemas.microsoft.com/office/powerpoint/2010/main" val="1197500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51"/>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2"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9902F74-4158-4750-89D7-363A6AA644E5}" type="datetime1">
              <a:rPr lang="zh-CN" altLang="en-US" smtClean="0"/>
              <a:pPr/>
              <a:t>2017/4/5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17A084E-2FFE-4B26-BFE7-F86F1068BE75}" type="slidenum">
              <a:rPr lang="zh-CN" altLang="en-US" smtClean="0"/>
              <a:pPr/>
              <a:t>‹#›</a:t>
            </a:fld>
            <a:endParaRPr lang="zh-CN" altLang="en-US"/>
          </a:p>
        </p:txBody>
      </p:sp>
    </p:spTree>
    <p:extLst>
      <p:ext uri="{BB962C8B-B14F-4D97-AF65-F5344CB8AC3E}">
        <p14:creationId xmlns:p14="http://schemas.microsoft.com/office/powerpoint/2010/main" val="8342415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2124403-7C8D-488F-B50F-8A8433DAC4EE}" type="datetime1">
              <a:rPr lang="zh-CN" altLang="en-US" smtClean="0"/>
              <a:pPr/>
              <a:t>2017/4/5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17A084E-2FFE-4B26-BFE7-F86F1068BE75}" type="slidenum">
              <a:rPr lang="zh-CN" altLang="en-US" smtClean="0"/>
              <a:pPr/>
              <a:t>‹#›</a:t>
            </a:fld>
            <a:endParaRPr lang="zh-CN" altLang="en-US"/>
          </a:p>
        </p:txBody>
      </p:sp>
    </p:spTree>
    <p:extLst>
      <p:ext uri="{BB962C8B-B14F-4D97-AF65-F5344CB8AC3E}">
        <p14:creationId xmlns:p14="http://schemas.microsoft.com/office/powerpoint/2010/main" val="22545774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1E95CD-A47B-41A7-8006-C49FC4CC8CFC}" type="datetime1">
              <a:rPr lang="zh-CN" altLang="en-US" smtClean="0"/>
              <a:pPr/>
              <a:t>2017/4/5</a:t>
            </a:fld>
            <a:endParaRPr lang="zh-CN" altLang="en-US"/>
          </a:p>
        </p:txBody>
      </p:sp>
      <p:sp>
        <p:nvSpPr>
          <p:cNvPr id="5" name="页脚占位符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7A084E-2FFE-4B26-BFE7-F86F1068BE75}" type="slidenum">
              <a:rPr lang="zh-CN" altLang="en-US" smtClean="0"/>
              <a:pPr/>
              <a:t>‹#›</a:t>
            </a:fld>
            <a:endParaRPr lang="zh-CN" altLang="en-US"/>
          </a:p>
        </p:txBody>
      </p:sp>
    </p:spTree>
    <p:extLst>
      <p:ext uri="{BB962C8B-B14F-4D97-AF65-F5344CB8AC3E}">
        <p14:creationId xmlns:p14="http://schemas.microsoft.com/office/powerpoint/2010/main" val="15567639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r>
              <a:rPr lang="en-GB" sz="4000" dirty="0" smtClean="0"/>
              <a:t>MIMO OTA</a:t>
            </a:r>
            <a:br>
              <a:rPr lang="en-GB" sz="4000" dirty="0" smtClean="0"/>
            </a:br>
            <a:r>
              <a:rPr lang="en-GB" sz="4000" dirty="0" smtClean="0"/>
              <a:t>Way Forward</a:t>
            </a:r>
            <a:endParaRPr lang="zh-CN" altLang="en-US" sz="4000" dirty="0"/>
          </a:p>
        </p:txBody>
      </p:sp>
      <p:sp>
        <p:nvSpPr>
          <p:cNvPr id="3" name="副标题 2"/>
          <p:cNvSpPr>
            <a:spLocks noGrp="1"/>
          </p:cNvSpPr>
          <p:nvPr>
            <p:ph type="subTitle" idx="1"/>
          </p:nvPr>
        </p:nvSpPr>
        <p:spPr>
          <a:xfrm>
            <a:off x="1371600" y="4365105"/>
            <a:ext cx="6400800" cy="1273696"/>
          </a:xfrm>
        </p:spPr>
        <p:txBody>
          <a:bodyPr>
            <a:normAutofit/>
          </a:bodyPr>
          <a:lstStyle/>
          <a:p>
            <a:r>
              <a:rPr lang="en-US" altLang="zh-CN" sz="2800" dirty="0" smtClean="0">
                <a:solidFill>
                  <a:schemeClr val="tx1"/>
                </a:solidFill>
              </a:rPr>
              <a:t>Intel Corporation, SGS Wireless</a:t>
            </a:r>
            <a:endParaRPr lang="zh-CN" altLang="en-US" sz="2800" dirty="0">
              <a:solidFill>
                <a:schemeClr val="tx1"/>
              </a:solidFill>
            </a:endParaRPr>
          </a:p>
        </p:txBody>
      </p:sp>
      <p:sp>
        <p:nvSpPr>
          <p:cNvPr id="4" name="标题 1"/>
          <p:cNvSpPr txBox="1">
            <a:spLocks/>
          </p:cNvSpPr>
          <p:nvPr/>
        </p:nvSpPr>
        <p:spPr>
          <a:xfrm>
            <a:off x="467544" y="260648"/>
            <a:ext cx="5904656" cy="1080120"/>
          </a:xfrm>
          <a:prstGeom prst="rect">
            <a:avLst/>
          </a:prstGeom>
        </p:spPr>
        <p:txBody>
          <a:bodyPr vert="horz" lIns="91440" tIns="45720" rIns="91440" bIns="45720" rtlCol="0"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200" dirty="0"/>
              <a:t>3GPP TSG-RAN WG4 Meeting #82bis</a:t>
            </a:r>
          </a:p>
          <a:p>
            <a:pPr algn="l"/>
            <a:r>
              <a:rPr lang="en-US" altLang="zh-CN" sz="2200" dirty="0"/>
              <a:t>Spokane, US, April 3 – 7, 2017</a:t>
            </a:r>
          </a:p>
          <a:p>
            <a:pPr algn="l"/>
            <a:r>
              <a:rPr lang="en-US" altLang="zh-CN" sz="2200" dirty="0"/>
              <a:t>Agenda: </a:t>
            </a:r>
            <a:r>
              <a:rPr lang="en-US" altLang="zh-CN" sz="2200" dirty="0" smtClean="0"/>
              <a:t>7.11.1</a:t>
            </a:r>
            <a:endParaRPr lang="zh-CN" altLang="en-US" sz="2200" dirty="0"/>
          </a:p>
        </p:txBody>
      </p:sp>
      <p:sp>
        <p:nvSpPr>
          <p:cNvPr id="5" name="TextBox 4"/>
          <p:cNvSpPr txBox="1"/>
          <p:nvPr/>
        </p:nvSpPr>
        <p:spPr>
          <a:xfrm>
            <a:off x="7092280" y="620689"/>
            <a:ext cx="1728192" cy="430887"/>
          </a:xfrm>
          <a:prstGeom prst="rect">
            <a:avLst/>
          </a:prstGeom>
          <a:noFill/>
        </p:spPr>
        <p:txBody>
          <a:bodyPr wrap="square" rtlCol="0">
            <a:spAutoFit/>
          </a:bodyPr>
          <a:lstStyle/>
          <a:p>
            <a:r>
              <a:rPr lang="en-US" altLang="zh-CN" sz="2200" dirty="0" smtClean="0"/>
              <a:t>R4-1702934</a:t>
            </a:r>
            <a:endParaRPr lang="zh-CN" altLang="en-US" sz="2200" dirty="0"/>
          </a:p>
        </p:txBody>
      </p:sp>
      <p:sp>
        <p:nvSpPr>
          <p:cNvPr id="6" name="灯片编号占位符 5"/>
          <p:cNvSpPr>
            <a:spLocks noGrp="1"/>
          </p:cNvSpPr>
          <p:nvPr>
            <p:ph type="sldNum" sz="quarter" idx="12"/>
          </p:nvPr>
        </p:nvSpPr>
        <p:spPr/>
        <p:txBody>
          <a:bodyPr/>
          <a:lstStyle/>
          <a:p>
            <a:fld id="{417A084E-2FFE-4B26-BFE7-F86F1068BE75}" type="slidenum">
              <a:rPr lang="zh-CN" altLang="en-US" smtClean="0"/>
              <a:pPr/>
              <a:t>1</a:t>
            </a:fld>
            <a:endParaRPr lang="zh-CN" altLang="en-US"/>
          </a:p>
        </p:txBody>
      </p:sp>
    </p:spTree>
    <p:extLst>
      <p:ext uri="{BB962C8B-B14F-4D97-AF65-F5344CB8AC3E}">
        <p14:creationId xmlns:p14="http://schemas.microsoft.com/office/powerpoint/2010/main" val="35023684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Performance (1)</a:t>
            </a:r>
            <a:endParaRPr lang="zh-CN" altLang="en-US" dirty="0"/>
          </a:p>
        </p:txBody>
      </p:sp>
      <p:sp>
        <p:nvSpPr>
          <p:cNvPr id="3" name="内容占位符 2"/>
          <p:cNvSpPr>
            <a:spLocks noGrp="1"/>
          </p:cNvSpPr>
          <p:nvPr>
            <p:ph idx="1"/>
          </p:nvPr>
        </p:nvSpPr>
        <p:spPr>
          <a:xfrm>
            <a:off x="457200" y="1417638"/>
            <a:ext cx="8229600" cy="4938714"/>
          </a:xfrm>
        </p:spPr>
        <p:txBody>
          <a:bodyPr>
            <a:normAutofit fontScale="92500" lnSpcReduction="10000"/>
          </a:bodyPr>
          <a:lstStyle/>
          <a:p>
            <a:r>
              <a:rPr lang="en-US" altLang="zh-CN" sz="2400" dirty="0" smtClean="0"/>
              <a:t>Impact of emerging UE behavior on TRMS</a:t>
            </a:r>
          </a:p>
          <a:p>
            <a:pPr lvl="1"/>
            <a:r>
              <a:rPr lang="en-US" altLang="zh-CN" sz="2000" dirty="0" smtClean="0"/>
              <a:t>The possible activation of a gain stage</a:t>
            </a:r>
            <a:br>
              <a:rPr lang="en-US" altLang="zh-CN" sz="2000" dirty="0" smtClean="0"/>
            </a:br>
            <a:r>
              <a:rPr lang="en-US" altLang="zh-CN" sz="2000" dirty="0" smtClean="0"/>
              <a:t>has been observed in the testing</a:t>
            </a:r>
            <a:br>
              <a:rPr lang="en-US" altLang="zh-CN" sz="2000" dirty="0" smtClean="0"/>
            </a:br>
            <a:r>
              <a:rPr lang="en-US" altLang="zh-CN" sz="2000" dirty="0" smtClean="0"/>
              <a:t>[R4-1703744]</a:t>
            </a:r>
          </a:p>
          <a:p>
            <a:pPr lvl="1"/>
            <a:r>
              <a:rPr lang="en-US" altLang="zh-CN" sz="2000" dirty="0" smtClean="0"/>
              <a:t>A correction of the MPAC</a:t>
            </a:r>
            <a:br>
              <a:rPr lang="en-US" altLang="zh-CN" sz="2000" dirty="0" smtClean="0"/>
            </a:br>
            <a:r>
              <a:rPr lang="en-US" altLang="zh-CN" sz="2000" dirty="0" smtClean="0"/>
              <a:t>measurement procedure is needed</a:t>
            </a:r>
            <a:br>
              <a:rPr lang="en-US" altLang="zh-CN" sz="2000" dirty="0" smtClean="0"/>
            </a:br>
            <a:r>
              <a:rPr lang="en-US" altLang="zh-CN" sz="2000" dirty="0" smtClean="0"/>
              <a:t>to quantify such UE performance at</a:t>
            </a:r>
            <a:br>
              <a:rPr lang="en-US" altLang="zh-CN" sz="2000" dirty="0" smtClean="0"/>
            </a:br>
            <a:r>
              <a:rPr lang="en-US" altLang="zh-CN" sz="2000" dirty="0" smtClean="0"/>
              <a:t>the lowest possible downlink power</a:t>
            </a:r>
            <a:br>
              <a:rPr lang="en-US" altLang="zh-CN" sz="2000" dirty="0" smtClean="0"/>
            </a:br>
            <a:r>
              <a:rPr lang="en-US" altLang="zh-CN" sz="2000" dirty="0" smtClean="0"/>
              <a:t>level – i.e. with the gain stage(s) enabled</a:t>
            </a:r>
          </a:p>
          <a:p>
            <a:pPr lvl="1"/>
            <a:r>
              <a:rPr lang="en-US" altLang="zh-CN" sz="2000" dirty="0" smtClean="0"/>
              <a:t>A correction of the definition of the sensitivity value per azimuth position (the P_MODE) is needed</a:t>
            </a:r>
          </a:p>
          <a:p>
            <a:pPr lvl="1"/>
            <a:r>
              <a:rPr lang="en-US" altLang="zh-CN" sz="2000" dirty="0" smtClean="0"/>
              <a:t>CRs to update the procedures in TR37.977 and P_MODE definition in TS37.144 are requested by the next meeting</a:t>
            </a:r>
          </a:p>
          <a:p>
            <a:pPr lvl="1"/>
            <a:r>
              <a:rPr lang="en-US" altLang="zh-CN" sz="2000" dirty="0" smtClean="0"/>
              <a:t>An email discussion on the MIMO OTA reflector following </a:t>
            </a:r>
            <a:r>
              <a:rPr lang="en-US" altLang="zh-CN" sz="2000" dirty="0"/>
              <a:t>RAN4#82bis </a:t>
            </a:r>
            <a:r>
              <a:rPr lang="en-US" altLang="zh-CN" sz="2000" dirty="0" smtClean="0"/>
              <a:t>is </a:t>
            </a:r>
            <a:r>
              <a:rPr lang="en-US" altLang="zh-CN" sz="2000" dirty="0"/>
              <a:t>suggested to </a:t>
            </a:r>
            <a:r>
              <a:rPr lang="en-US" altLang="zh-CN" sz="2000" dirty="0" smtClean="0"/>
              <a:t>resolve this issue</a:t>
            </a:r>
          </a:p>
          <a:p>
            <a:pPr lvl="2"/>
            <a:r>
              <a:rPr lang="en-US" altLang="zh-CN" sz="1600" dirty="0" smtClean="0"/>
              <a:t>Discussion start: April 10, 2017</a:t>
            </a:r>
          </a:p>
          <a:p>
            <a:pPr lvl="2"/>
            <a:r>
              <a:rPr lang="en-US" altLang="zh-CN" sz="1600" dirty="0" smtClean="0"/>
              <a:t>Discussion close: April 14, 2017</a:t>
            </a:r>
            <a:endParaRPr lang="en-US" altLang="zh-CN" sz="1600" dirty="0"/>
          </a:p>
        </p:txBody>
      </p:sp>
      <p:sp>
        <p:nvSpPr>
          <p:cNvPr id="4" name="灯片编号占位符 3"/>
          <p:cNvSpPr>
            <a:spLocks noGrp="1"/>
          </p:cNvSpPr>
          <p:nvPr>
            <p:ph type="sldNum" sz="quarter" idx="12"/>
          </p:nvPr>
        </p:nvSpPr>
        <p:spPr/>
        <p:txBody>
          <a:bodyPr/>
          <a:lstStyle/>
          <a:p>
            <a:fld id="{417A084E-2FFE-4B26-BFE7-F86F1068BE75}" type="slidenum">
              <a:rPr lang="zh-CN" altLang="en-US" smtClean="0"/>
              <a:pPr/>
              <a:t>2</a:t>
            </a:fld>
            <a:endParaRPr lang="zh-CN" altLang="en-US" dirty="0"/>
          </a:p>
        </p:txBody>
      </p:sp>
      <p:pic>
        <p:nvPicPr>
          <p:cNvPr id="1026"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20072" y="1744216"/>
            <a:ext cx="36576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564989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t>Performance (2)</a:t>
            </a:r>
            <a:endParaRPr lang="zh-CN" altLang="en-US" dirty="0"/>
          </a:p>
        </p:txBody>
      </p:sp>
      <p:sp>
        <p:nvSpPr>
          <p:cNvPr id="3" name="内容占位符 2"/>
          <p:cNvSpPr>
            <a:spLocks noGrp="1"/>
          </p:cNvSpPr>
          <p:nvPr>
            <p:ph idx="1"/>
          </p:nvPr>
        </p:nvSpPr>
        <p:spPr/>
        <p:txBody>
          <a:bodyPr>
            <a:normAutofit fontScale="70000" lnSpcReduction="20000"/>
          </a:bodyPr>
          <a:lstStyle/>
          <a:p>
            <a:r>
              <a:rPr lang="en-US" altLang="zh-CN" dirty="0" smtClean="0"/>
              <a:t>Lab alignment</a:t>
            </a:r>
          </a:p>
          <a:p>
            <a:pPr lvl="1"/>
            <a:r>
              <a:rPr lang="en-US" altLang="zh-CN" dirty="0" smtClean="0"/>
              <a:t>Measurements have concluded at both labs participating in the alignment activity; efforts to analyze and compare the data are ongoing</a:t>
            </a:r>
          </a:p>
          <a:p>
            <a:pPr lvl="1"/>
            <a:r>
              <a:rPr lang="en-US" altLang="zh-CN" dirty="0" smtClean="0"/>
              <a:t>Limits for the power validation procedure</a:t>
            </a:r>
          </a:p>
          <a:p>
            <a:pPr lvl="2"/>
            <a:r>
              <a:rPr lang="en-US" altLang="zh-CN" dirty="0" smtClean="0"/>
              <a:t>Total (V+H) power target = -80 </a:t>
            </a:r>
            <a:r>
              <a:rPr lang="en-US" altLang="zh-CN" dirty="0" err="1" smtClean="0"/>
              <a:t>dBm</a:t>
            </a:r>
            <a:r>
              <a:rPr lang="en-US" altLang="zh-CN" dirty="0" smtClean="0"/>
              <a:t>/15 kHz [R4-1609157]</a:t>
            </a:r>
          </a:p>
          <a:p>
            <a:pPr lvl="3"/>
            <a:r>
              <a:rPr lang="en-US" altLang="zh-CN" dirty="0"/>
              <a:t>A CR to capture the total power target </a:t>
            </a:r>
            <a:r>
              <a:rPr lang="en-US" altLang="zh-CN" dirty="0" smtClean="0"/>
              <a:t>in </a:t>
            </a:r>
            <a:r>
              <a:rPr lang="en-US" altLang="zh-CN" dirty="0"/>
              <a:t>TR37.977 is needed for the next meeting</a:t>
            </a:r>
          </a:p>
          <a:p>
            <a:pPr lvl="2"/>
            <a:r>
              <a:rPr lang="en-US" altLang="zh-CN" dirty="0" smtClean="0"/>
              <a:t>Measurement procedure and the maximum deviation in measured V power across labs using the same calibration reference dipole are TBD</a:t>
            </a:r>
          </a:p>
          <a:p>
            <a:pPr lvl="3"/>
            <a:r>
              <a:rPr lang="en-US" altLang="zh-CN" dirty="0" smtClean="0"/>
              <a:t>Proposals on the measurement procedure and deviation value are requested for the next meeting</a:t>
            </a:r>
          </a:p>
          <a:p>
            <a:pPr lvl="3"/>
            <a:r>
              <a:rPr lang="en-US" altLang="zh-CN" dirty="0" smtClean="0"/>
              <a:t>A CR to capture the power validation procedure and acceptance criterion in TR37.977 is needed for the next meeting</a:t>
            </a:r>
          </a:p>
          <a:p>
            <a:r>
              <a:rPr lang="en-US" altLang="zh-CN" dirty="0" smtClean="0"/>
              <a:t>Data for performance requirement definition</a:t>
            </a:r>
          </a:p>
          <a:p>
            <a:pPr lvl="1"/>
            <a:r>
              <a:rPr lang="en-US" altLang="zh-CN" dirty="0" smtClean="0"/>
              <a:t>Labs which have demonstrated alignment are encouraged to contribute measured device data and proposals for the TRMS requirement definition</a:t>
            </a:r>
          </a:p>
        </p:txBody>
      </p:sp>
      <p:sp>
        <p:nvSpPr>
          <p:cNvPr id="4" name="灯片编号占位符 3"/>
          <p:cNvSpPr>
            <a:spLocks noGrp="1"/>
          </p:cNvSpPr>
          <p:nvPr>
            <p:ph type="sldNum" sz="quarter" idx="12"/>
          </p:nvPr>
        </p:nvSpPr>
        <p:spPr/>
        <p:txBody>
          <a:bodyPr/>
          <a:lstStyle/>
          <a:p>
            <a:fld id="{417A084E-2FFE-4B26-BFE7-F86F1068BE75}" type="slidenum">
              <a:rPr lang="zh-CN" altLang="en-US" smtClean="0"/>
              <a:pPr/>
              <a:t>3</a:t>
            </a:fld>
            <a:endParaRPr lang="zh-CN" altLang="en-US" dirty="0"/>
          </a:p>
        </p:txBody>
      </p:sp>
    </p:spTree>
    <p:extLst>
      <p:ext uri="{BB962C8B-B14F-4D97-AF65-F5344CB8AC3E}">
        <p14:creationId xmlns:p14="http://schemas.microsoft.com/office/powerpoint/2010/main" val="35419777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Harmonization (1)</a:t>
            </a:r>
            <a:endParaRPr lang="zh-CN" altLang="en-US" dirty="0"/>
          </a:p>
        </p:txBody>
      </p:sp>
      <p:sp>
        <p:nvSpPr>
          <p:cNvPr id="3" name="内容占位符 2"/>
          <p:cNvSpPr>
            <a:spLocks noGrp="1"/>
          </p:cNvSpPr>
          <p:nvPr>
            <p:ph idx="1"/>
          </p:nvPr>
        </p:nvSpPr>
        <p:spPr>
          <a:xfrm>
            <a:off x="457200" y="1268760"/>
            <a:ext cx="8229600" cy="5184576"/>
          </a:xfrm>
        </p:spPr>
        <p:txBody>
          <a:bodyPr>
            <a:normAutofit/>
          </a:bodyPr>
          <a:lstStyle/>
          <a:p>
            <a:r>
              <a:rPr lang="en-US" altLang="zh-CN" sz="2400" dirty="0" smtClean="0"/>
              <a:t>Impact of emerging UE behavior on harmonization</a:t>
            </a:r>
          </a:p>
          <a:p>
            <a:pPr lvl="1"/>
            <a:r>
              <a:rPr lang="en-US" altLang="zh-CN" sz="2000" dirty="0" smtClean="0"/>
              <a:t>The possible activation of a gain stage</a:t>
            </a:r>
            <a:br>
              <a:rPr lang="en-US" altLang="zh-CN" sz="2000" dirty="0" smtClean="0"/>
            </a:br>
            <a:r>
              <a:rPr lang="en-US" altLang="zh-CN" sz="2000" dirty="0" smtClean="0"/>
              <a:t>has been observed in the testing</a:t>
            </a:r>
            <a:br>
              <a:rPr lang="en-US" altLang="zh-CN" sz="2000" dirty="0" smtClean="0"/>
            </a:br>
            <a:r>
              <a:rPr lang="en-US" altLang="zh-CN" sz="2000" dirty="0"/>
              <a:t>[R4-1703744]</a:t>
            </a:r>
            <a:endParaRPr lang="en-US" altLang="zh-CN" sz="2000" dirty="0" smtClean="0"/>
          </a:p>
          <a:p>
            <a:pPr lvl="1"/>
            <a:r>
              <a:rPr lang="en-US" altLang="zh-CN" sz="2000" dirty="0" smtClean="0"/>
              <a:t>Corrections of the RC+CE and RTS</a:t>
            </a:r>
            <a:br>
              <a:rPr lang="en-US" altLang="zh-CN" sz="2000" dirty="0" smtClean="0"/>
            </a:br>
            <a:r>
              <a:rPr lang="en-US" altLang="zh-CN" sz="2000" dirty="0" smtClean="0"/>
              <a:t>measurement procedures are needed</a:t>
            </a:r>
            <a:br>
              <a:rPr lang="en-US" altLang="zh-CN" sz="2000" dirty="0" smtClean="0"/>
            </a:br>
            <a:r>
              <a:rPr lang="en-US" altLang="zh-CN" sz="2000" dirty="0" smtClean="0"/>
              <a:t>to quantify such UE performance at</a:t>
            </a:r>
            <a:br>
              <a:rPr lang="en-US" altLang="zh-CN" sz="2000" dirty="0" smtClean="0"/>
            </a:br>
            <a:r>
              <a:rPr lang="en-US" altLang="zh-CN" sz="2000" dirty="0" smtClean="0"/>
              <a:t>the lowest possible downlink power</a:t>
            </a:r>
            <a:br>
              <a:rPr lang="en-US" altLang="zh-CN" sz="2000" dirty="0" smtClean="0"/>
            </a:br>
            <a:r>
              <a:rPr lang="en-US" altLang="zh-CN" sz="2000" dirty="0" smtClean="0"/>
              <a:t>level – i.e. with the gain stage(s)</a:t>
            </a:r>
            <a:br>
              <a:rPr lang="en-US" altLang="zh-CN" sz="2000" dirty="0" smtClean="0"/>
            </a:br>
            <a:r>
              <a:rPr lang="en-US" altLang="zh-CN" sz="2000" dirty="0" smtClean="0"/>
              <a:t>enabled</a:t>
            </a:r>
          </a:p>
          <a:p>
            <a:pPr lvl="1"/>
            <a:r>
              <a:rPr lang="en-US" altLang="zh-CN" sz="2000" dirty="0" smtClean="0"/>
              <a:t>A correction of the definition of the</a:t>
            </a:r>
            <a:br>
              <a:rPr lang="en-US" altLang="zh-CN" sz="2000" dirty="0" smtClean="0"/>
            </a:br>
            <a:r>
              <a:rPr lang="en-US" altLang="zh-CN" sz="2000" dirty="0" smtClean="0"/>
              <a:t>sensitivity value per stirring state is needed</a:t>
            </a:r>
            <a:br>
              <a:rPr lang="en-US" altLang="zh-CN" sz="2000" dirty="0" smtClean="0"/>
            </a:br>
            <a:r>
              <a:rPr lang="en-US" altLang="zh-CN" sz="2000" dirty="0" smtClean="0"/>
              <a:t>for the RC+CE results</a:t>
            </a:r>
          </a:p>
          <a:p>
            <a:pPr lvl="1"/>
            <a:r>
              <a:rPr lang="en-US" altLang="zh-CN" sz="2000" dirty="0" smtClean="0"/>
              <a:t>The </a:t>
            </a:r>
            <a:r>
              <a:rPr lang="en-US" altLang="zh-CN" sz="2000" dirty="0"/>
              <a:t>definition of the sensitivity value per azimuth position </a:t>
            </a:r>
            <a:r>
              <a:rPr lang="en-US" altLang="zh-CN" sz="2000" dirty="0" smtClean="0"/>
              <a:t>for RTS is reused from the corrected P_MODE definition</a:t>
            </a:r>
            <a:endParaRPr lang="en-US" altLang="zh-CN" sz="2000" dirty="0"/>
          </a:p>
        </p:txBody>
      </p:sp>
      <p:sp>
        <p:nvSpPr>
          <p:cNvPr id="4" name="灯片编号占位符 3"/>
          <p:cNvSpPr>
            <a:spLocks noGrp="1"/>
          </p:cNvSpPr>
          <p:nvPr>
            <p:ph type="sldNum" sz="quarter" idx="12"/>
          </p:nvPr>
        </p:nvSpPr>
        <p:spPr/>
        <p:txBody>
          <a:bodyPr/>
          <a:lstStyle/>
          <a:p>
            <a:fld id="{417A084E-2FFE-4B26-BFE7-F86F1068BE75}" type="slidenum">
              <a:rPr lang="zh-CN" altLang="en-US" smtClean="0"/>
              <a:pPr/>
              <a:t>4</a:t>
            </a:fld>
            <a:endParaRPr lang="zh-CN" altLang="en-US" dirty="0"/>
          </a:p>
        </p:txBody>
      </p:sp>
      <p:pic>
        <p:nvPicPr>
          <p:cNvPr id="2050"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8963" y="1628800"/>
            <a:ext cx="3565525" cy="2103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图片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4913" y="3943399"/>
            <a:ext cx="2949575"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365420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Harmonization (2)</a:t>
            </a:r>
            <a:endParaRPr lang="zh-CN" altLang="en-US" dirty="0"/>
          </a:p>
        </p:txBody>
      </p:sp>
      <p:sp>
        <p:nvSpPr>
          <p:cNvPr id="3" name="内容占位符 2"/>
          <p:cNvSpPr>
            <a:spLocks noGrp="1"/>
          </p:cNvSpPr>
          <p:nvPr>
            <p:ph idx="1"/>
          </p:nvPr>
        </p:nvSpPr>
        <p:spPr/>
        <p:txBody>
          <a:bodyPr/>
          <a:lstStyle/>
          <a:p>
            <a:r>
              <a:rPr lang="en-US" altLang="zh-CN" dirty="0" smtClean="0"/>
              <a:t>Upon completion of the lab alignment activity, it is requested to make the reference DUTs and calibration dipoles available to CATR so that the alignment of the CATR MPAC chamber can be verified</a:t>
            </a:r>
            <a:endParaRPr lang="en-US" altLang="zh-CN" dirty="0"/>
          </a:p>
        </p:txBody>
      </p:sp>
      <p:sp>
        <p:nvSpPr>
          <p:cNvPr id="4" name="灯片编号占位符 3"/>
          <p:cNvSpPr>
            <a:spLocks noGrp="1"/>
          </p:cNvSpPr>
          <p:nvPr>
            <p:ph type="sldNum" sz="quarter" idx="12"/>
          </p:nvPr>
        </p:nvSpPr>
        <p:spPr/>
        <p:txBody>
          <a:bodyPr/>
          <a:lstStyle/>
          <a:p>
            <a:fld id="{417A084E-2FFE-4B26-BFE7-F86F1068BE75}" type="slidenum">
              <a:rPr lang="zh-CN" altLang="en-US" smtClean="0"/>
              <a:pPr/>
              <a:t>5</a:t>
            </a:fld>
            <a:endParaRPr lang="zh-CN" altLang="en-US" dirty="0"/>
          </a:p>
        </p:txBody>
      </p:sp>
    </p:spTree>
    <p:extLst>
      <p:ext uri="{BB962C8B-B14F-4D97-AF65-F5344CB8AC3E}">
        <p14:creationId xmlns:p14="http://schemas.microsoft.com/office/powerpoint/2010/main" val="29854758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Harmonization (3)</a:t>
            </a:r>
            <a:endParaRPr lang="zh-CN" altLang="en-US" dirty="0"/>
          </a:p>
        </p:txBody>
      </p:sp>
      <p:sp>
        <p:nvSpPr>
          <p:cNvPr id="3" name="内容占位符 2"/>
          <p:cNvSpPr>
            <a:spLocks noGrp="1"/>
          </p:cNvSpPr>
          <p:nvPr>
            <p:ph idx="1"/>
          </p:nvPr>
        </p:nvSpPr>
        <p:spPr/>
        <p:txBody>
          <a:bodyPr>
            <a:normAutofit fontScale="92500" lnSpcReduction="20000"/>
          </a:bodyPr>
          <a:lstStyle/>
          <a:p>
            <a:pPr lvl="0"/>
            <a:r>
              <a:rPr lang="en-US" dirty="0"/>
              <a:t>RTS work </a:t>
            </a:r>
            <a:r>
              <a:rPr lang="en-US" dirty="0" smtClean="0"/>
              <a:t>plan</a:t>
            </a:r>
            <a:endParaRPr lang="en-US" dirty="0"/>
          </a:p>
          <a:p>
            <a:pPr lvl="1"/>
            <a:r>
              <a:rPr lang="en-US" dirty="0"/>
              <a:t>Definition of isolation for the 2</a:t>
            </a:r>
            <a:r>
              <a:rPr lang="en-US" baseline="30000" dirty="0"/>
              <a:t>nd</a:t>
            </a:r>
            <a:r>
              <a:rPr lang="en-US" dirty="0"/>
              <a:t> stage</a:t>
            </a:r>
          </a:p>
          <a:p>
            <a:pPr lvl="2"/>
            <a:r>
              <a:rPr lang="en-GB" dirty="0"/>
              <a:t>CR proposed with 15 dB limit and [50] RSAP average</a:t>
            </a:r>
            <a:endParaRPr lang="en-US" dirty="0"/>
          </a:p>
          <a:p>
            <a:pPr lvl="2"/>
            <a:r>
              <a:rPr lang="en-GB" dirty="0"/>
              <a:t>[50] RSAP averages will be confirmed with measurements at next meeting</a:t>
            </a:r>
            <a:endParaRPr lang="en-US" dirty="0"/>
          </a:p>
          <a:p>
            <a:pPr lvl="1"/>
            <a:r>
              <a:rPr lang="en-US" dirty="0"/>
              <a:t>Channel model validation for RTS</a:t>
            </a:r>
          </a:p>
          <a:p>
            <a:pPr lvl="2"/>
            <a:r>
              <a:rPr lang="en-GB" dirty="0"/>
              <a:t>The procedures used for channel model validation of RTS need to be defined in the TR at next meeting</a:t>
            </a:r>
            <a:endParaRPr lang="en-US" dirty="0"/>
          </a:p>
          <a:p>
            <a:pPr lvl="2"/>
            <a:r>
              <a:rPr lang="en-GB" dirty="0"/>
              <a:t>The CR with proposed limits will be presented at the next meeting focussing on the correlation-based </a:t>
            </a:r>
            <a:r>
              <a:rPr lang="en-GB" dirty="0" smtClean="0"/>
              <a:t>implementation</a:t>
            </a:r>
          </a:p>
          <a:p>
            <a:pPr lvl="1"/>
            <a:r>
              <a:rPr lang="en-GB" dirty="0" smtClean="0"/>
              <a:t>Applicability of UE capabilities to RTS test method needs to be defined and impact on harmonization testing needs to be considered</a:t>
            </a:r>
            <a:endParaRPr lang="en-US" dirty="0"/>
          </a:p>
        </p:txBody>
      </p:sp>
      <p:sp>
        <p:nvSpPr>
          <p:cNvPr id="4" name="灯片编号占位符 3"/>
          <p:cNvSpPr>
            <a:spLocks noGrp="1"/>
          </p:cNvSpPr>
          <p:nvPr>
            <p:ph type="sldNum" sz="quarter" idx="12"/>
          </p:nvPr>
        </p:nvSpPr>
        <p:spPr/>
        <p:txBody>
          <a:bodyPr/>
          <a:lstStyle/>
          <a:p>
            <a:fld id="{417A084E-2FFE-4B26-BFE7-F86F1068BE75}" type="slidenum">
              <a:rPr lang="zh-CN" altLang="en-US" smtClean="0"/>
              <a:pPr/>
              <a:t>6</a:t>
            </a:fld>
            <a:endParaRPr lang="zh-CN" altLang="en-US" dirty="0"/>
          </a:p>
        </p:txBody>
      </p:sp>
    </p:spTree>
    <p:extLst>
      <p:ext uri="{BB962C8B-B14F-4D97-AF65-F5344CB8AC3E}">
        <p14:creationId xmlns:p14="http://schemas.microsoft.com/office/powerpoint/2010/main" val="1412035555"/>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1643</TotalTime>
  <Words>354</Words>
  <Application>Microsoft Office PowerPoint</Application>
  <PresentationFormat>On-screen Show (4:3)</PresentationFormat>
  <Paragraphs>55</Paragraphs>
  <Slides>6</Slides>
  <Notes>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宋体</vt:lpstr>
      <vt:lpstr>Arial</vt:lpstr>
      <vt:lpstr>Calibri</vt:lpstr>
      <vt:lpstr>Office 主题​​</vt:lpstr>
      <vt:lpstr>MIMO OTA Way Forward</vt:lpstr>
      <vt:lpstr>Performance (1)</vt:lpstr>
      <vt:lpstr>Performance (2)</vt:lpstr>
      <vt:lpstr>Harmonization (1)</vt:lpstr>
      <vt:lpstr>Harmonization (2)</vt:lpstr>
      <vt:lpstr>Harmonization (3)</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interference scenario and reference receiver for BS IC</dc:title>
  <dc:creator>China Telecom</dc:creator>
  <cp:lastModifiedBy>Ioffe, Anatoliy</cp:lastModifiedBy>
  <cp:revision>99</cp:revision>
  <dcterms:created xsi:type="dcterms:W3CDTF">2016-10-20T10:53:20Z</dcterms:created>
  <dcterms:modified xsi:type="dcterms:W3CDTF">2017-04-05T18:04:18Z</dcterms:modified>
</cp:coreProperties>
</file>