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4" r:id="rId4"/>
    <p:sldId id="261" r:id="rId5"/>
    <p:sldId id="265" r:id="rId6"/>
    <p:sldId id="266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17" autoAdjust="0"/>
    <p:restoredTop sz="99863" autoAdjust="0"/>
  </p:normalViewPr>
  <p:slideViewPr>
    <p:cSldViewPr>
      <p:cViewPr varScale="1">
        <p:scale>
          <a:sx n="93" d="100"/>
          <a:sy n="93" d="100"/>
        </p:scale>
        <p:origin x="-9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WF on MUST performance tests 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34740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b="1" dirty="0" smtClean="0">
                <a:cs typeface="Arial" pitchFamily="34" charset="0"/>
              </a:rPr>
              <a:t>3GPP TSG-RAN WG4 Meeting #82</a:t>
            </a:r>
            <a:br>
              <a:rPr lang="en-US" altLang="zh-CN" b="1" dirty="0" smtClean="0">
                <a:cs typeface="Arial" pitchFamily="34" charset="0"/>
              </a:rPr>
            </a:br>
            <a:r>
              <a:rPr lang="en-US" altLang="zh-TW" b="1" dirty="0" smtClean="0"/>
              <a:t>Athens, Greece, 13th - 17th February 2017</a:t>
            </a:r>
            <a:endParaRPr lang="sv-SE" altLang="sv-SE" b="1" dirty="0" smtClean="0">
              <a:cs typeface="Arial" pitchFamily="34" charset="0"/>
            </a:endParaRPr>
          </a:p>
          <a:p>
            <a:r>
              <a:rPr lang="en-US" altLang="zh-CN" b="1" dirty="0" smtClean="0">
                <a:cs typeface="Arial" pitchFamily="34" charset="0"/>
              </a:rPr>
              <a:t>Agenda Item: </a:t>
            </a:r>
            <a:r>
              <a:rPr lang="en-US" altLang="zh-TW" b="1" dirty="0" smtClean="0"/>
              <a:t>7.28.1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cs typeface="Arial" pitchFamily="34" charset="0"/>
              </a:rPr>
              <a:t>R4-</a:t>
            </a:r>
            <a:r>
              <a:rPr lang="en-US" altLang="zh-TW" b="1" dirty="0" smtClean="0"/>
              <a:t>1702309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sz="2800" dirty="0" smtClean="0"/>
              <a:t>MUST Case 1 and Case 2</a:t>
            </a:r>
          </a:p>
          <a:p>
            <a:pPr lvl="1"/>
            <a:r>
              <a:rPr lang="en-GB" altLang="zh-TW" sz="2400" dirty="0" smtClean="0"/>
              <a:t>No new test on far UE decoding performance</a:t>
            </a:r>
            <a:endParaRPr lang="zh-TW" altLang="zh-TW" sz="2400" dirty="0" smtClean="0"/>
          </a:p>
          <a:p>
            <a:pPr lvl="1"/>
            <a:r>
              <a:rPr lang="en-GB" altLang="zh-TW" sz="2400" dirty="0" smtClean="0"/>
              <a:t>No new test for starting OFDM symbol</a:t>
            </a:r>
          </a:p>
          <a:p>
            <a:pPr lvl="1"/>
            <a:r>
              <a:rPr lang="en-GB" altLang="zh-TW" sz="2400" dirty="0" smtClean="0"/>
              <a:t>No new test on PDCCH decoding performance</a:t>
            </a:r>
            <a:endParaRPr lang="zh-TW" altLang="zh-TW" sz="2400" dirty="0" smtClean="0"/>
          </a:p>
          <a:p>
            <a:pPr lvl="1"/>
            <a:r>
              <a:rPr lang="en-GB" altLang="zh-TW" sz="2400" dirty="0" smtClean="0"/>
              <a:t>Introduce test cases to cover</a:t>
            </a:r>
          </a:p>
          <a:p>
            <a:pPr lvl="2"/>
            <a:r>
              <a:rPr lang="en-US" altLang="zh-TW" dirty="0" smtClean="0"/>
              <a:t>Transmission modes: </a:t>
            </a:r>
          </a:p>
          <a:p>
            <a:pPr lvl="3"/>
            <a:r>
              <a:rPr lang="en-US" altLang="zh-TW" dirty="0" smtClean="0"/>
              <a:t>TM2 and TM4</a:t>
            </a:r>
          </a:p>
          <a:p>
            <a:pPr lvl="3"/>
            <a:r>
              <a:rPr lang="en-US" altLang="zh-TW" dirty="0" smtClean="0"/>
              <a:t>TM3 is FFS</a:t>
            </a:r>
          </a:p>
          <a:p>
            <a:pPr lvl="2"/>
            <a:r>
              <a:rPr lang="en-US" altLang="zh-TW" dirty="0" smtClean="0"/>
              <a:t>Near UE modulation levels: </a:t>
            </a:r>
          </a:p>
          <a:p>
            <a:pPr lvl="3"/>
            <a:r>
              <a:rPr lang="en-US" altLang="zh-TW" dirty="0" smtClean="0"/>
              <a:t>QPSK, 16QAM</a:t>
            </a:r>
          </a:p>
          <a:p>
            <a:pPr lvl="3"/>
            <a:r>
              <a:rPr lang="en-US" altLang="zh-TW" dirty="0" smtClean="0">
                <a:solidFill>
                  <a:srgbClr val="FF0000"/>
                </a:solidFill>
              </a:rPr>
              <a:t>FFS on the feasibility of 64QAM under EVM 6%.</a:t>
            </a:r>
          </a:p>
          <a:p>
            <a:pPr lvl="2"/>
            <a:r>
              <a:rPr lang="en-US" altLang="zh-TW" dirty="0" smtClean="0"/>
              <a:t>Different rank combinations of near and far UEs</a:t>
            </a:r>
          </a:p>
          <a:p>
            <a:pPr lvl="3"/>
            <a:r>
              <a:rPr lang="en-US" altLang="zh-TW" sz="2100" dirty="0"/>
              <a:t>Option 1: </a:t>
            </a:r>
            <a:r>
              <a:rPr lang="en-US" altLang="zh-TW" dirty="0" smtClean="0"/>
              <a:t>Both rank-1</a:t>
            </a:r>
          </a:p>
          <a:p>
            <a:pPr lvl="3"/>
            <a:r>
              <a:rPr lang="en-US" altLang="zh-TW" sz="2100" dirty="0"/>
              <a:t>Option 2: </a:t>
            </a:r>
            <a:r>
              <a:rPr lang="en-US" altLang="zh-TW" dirty="0"/>
              <a:t>Both </a:t>
            </a:r>
            <a:r>
              <a:rPr lang="en-US" altLang="zh-TW" dirty="0" smtClean="0"/>
              <a:t>rank-2</a:t>
            </a:r>
          </a:p>
          <a:p>
            <a:pPr lvl="3"/>
            <a:r>
              <a:rPr lang="en-US" altLang="zh-TW" sz="2100" dirty="0"/>
              <a:t>Option 3:</a:t>
            </a:r>
            <a:r>
              <a:rPr lang="en-US" altLang="zh-TW" dirty="0" smtClean="0"/>
              <a:t> </a:t>
            </a:r>
            <a:r>
              <a:rPr lang="en-US" altLang="zh-TW" dirty="0"/>
              <a:t>Near </a:t>
            </a:r>
            <a:r>
              <a:rPr lang="en-US" altLang="zh-TW" dirty="0" smtClean="0"/>
              <a:t>UE rank-2 and far UE rank-1</a:t>
            </a:r>
          </a:p>
          <a:p>
            <a:pPr lvl="2"/>
            <a:r>
              <a:rPr lang="en-US" altLang="zh-TW" dirty="0" smtClean="0"/>
              <a:t>With and without p-a-must configuration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MUST Case 1 and Case 2</a:t>
            </a:r>
          </a:p>
          <a:p>
            <a:pPr lvl="1"/>
            <a:r>
              <a:rPr lang="en-GB" altLang="zh-TW" sz="2400" dirty="0" smtClean="0"/>
              <a:t>Companies are also encouraged to provide views on the following parameters</a:t>
            </a:r>
          </a:p>
          <a:p>
            <a:pPr lvl="2"/>
            <a:r>
              <a:rPr lang="en-GB" altLang="zh-TW" sz="2000" dirty="0" smtClean="0"/>
              <a:t>MCS level</a:t>
            </a:r>
          </a:p>
          <a:p>
            <a:pPr lvl="2"/>
            <a:r>
              <a:rPr lang="en-GB" altLang="zh-TW" sz="2000" dirty="0" smtClean="0"/>
              <a:t>Exact values of p-a and p-a-must</a:t>
            </a:r>
          </a:p>
          <a:p>
            <a:pPr lvl="2"/>
            <a:r>
              <a:rPr lang="en-GB" altLang="zh-TW" sz="2000" dirty="0" smtClean="0"/>
              <a:t>Random or fix power ratio</a:t>
            </a:r>
            <a:endParaRPr lang="en-US" altLang="zh-TW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MUST Case 3</a:t>
            </a:r>
          </a:p>
          <a:p>
            <a:pPr lvl="1"/>
            <a:r>
              <a:rPr lang="en-GB" altLang="zh-TW" sz="2400" dirty="0" smtClean="0"/>
              <a:t>Investigate the following 3 scenarios for MUST Case 3</a:t>
            </a:r>
            <a:endParaRPr lang="zh-TW" altLang="zh-TW" sz="2400" dirty="0" smtClean="0"/>
          </a:p>
          <a:p>
            <a:pPr lvl="2"/>
            <a:r>
              <a:rPr lang="en-GB" altLang="zh-TW" sz="2000" dirty="0" smtClean="0"/>
              <a:t>Test B1: TM9, </a:t>
            </a:r>
            <a:r>
              <a:rPr lang="en-US" altLang="zh-TW" sz="2000" i="1" dirty="0" err="1" smtClean="0"/>
              <a:t>dmrs-tableAlt</a:t>
            </a:r>
            <a:r>
              <a:rPr lang="en-US" altLang="zh-TW" sz="2000" dirty="0" smtClean="0"/>
              <a:t> </a:t>
            </a:r>
            <a:r>
              <a:rPr lang="en-GB" altLang="zh-TW" sz="2000" dirty="0" smtClean="0"/>
              <a:t> = 0, </a:t>
            </a:r>
            <a:r>
              <a:rPr lang="en-US" altLang="zh-TW" sz="2000" dirty="0" smtClean="0"/>
              <a:t>k-max</a:t>
            </a:r>
            <a:r>
              <a:rPr lang="en-GB" altLang="zh-TW" sz="2000" dirty="0" smtClean="0"/>
              <a:t> =1, B</a:t>
            </a:r>
            <a:r>
              <a:rPr lang="en-GB" altLang="zh-TW" sz="2000" baseline="-25000" dirty="0" smtClean="0"/>
              <a:t>MUST</a:t>
            </a:r>
            <a:r>
              <a:rPr lang="en-GB" altLang="zh-TW" sz="2000" dirty="0" smtClean="0"/>
              <a:t> = 2</a:t>
            </a:r>
            <a:r>
              <a:rPr lang="en-GB" altLang="zh-TW" sz="2000" strike="sngStrike" dirty="0" smtClean="0">
                <a:solidFill>
                  <a:srgbClr val="FF0000"/>
                </a:solidFill>
              </a:rPr>
              <a:t>, 2Rx</a:t>
            </a:r>
            <a:endParaRPr lang="zh-TW" altLang="zh-TW" sz="2000" strike="sngStrike" dirty="0" smtClean="0">
              <a:solidFill>
                <a:srgbClr val="FF0000"/>
              </a:solidFill>
            </a:endParaRPr>
          </a:p>
          <a:p>
            <a:pPr lvl="2"/>
            <a:r>
              <a:rPr lang="en-GB" altLang="zh-TW" sz="2000" dirty="0" smtClean="0"/>
              <a:t>Test B2: TM9, </a:t>
            </a:r>
            <a:r>
              <a:rPr lang="en-US" altLang="zh-TW" sz="2000" i="1" dirty="0" err="1" smtClean="0"/>
              <a:t>dmrs-tableAlt</a:t>
            </a:r>
            <a:r>
              <a:rPr lang="en-US" altLang="zh-TW" sz="2000" dirty="0" smtClean="0"/>
              <a:t> </a:t>
            </a:r>
            <a:r>
              <a:rPr lang="en-GB" altLang="zh-TW" sz="2000" dirty="0" smtClean="0"/>
              <a:t> = 1, </a:t>
            </a:r>
            <a:r>
              <a:rPr lang="en-US" altLang="zh-TW" sz="2000" dirty="0" smtClean="0"/>
              <a:t>k-max</a:t>
            </a:r>
            <a:r>
              <a:rPr lang="en-GB" altLang="zh-TW" sz="2000" dirty="0" smtClean="0"/>
              <a:t> =1, B</a:t>
            </a:r>
            <a:r>
              <a:rPr lang="en-GB" altLang="zh-TW" sz="2000" baseline="-25000" dirty="0" smtClean="0"/>
              <a:t>MUST</a:t>
            </a:r>
            <a:r>
              <a:rPr lang="en-GB" altLang="zh-TW" sz="2000" dirty="0" smtClean="0"/>
              <a:t> = 4</a:t>
            </a:r>
            <a:r>
              <a:rPr lang="en-GB" altLang="zh-TW" sz="2000" strike="sngStrike" dirty="0" smtClean="0">
                <a:solidFill>
                  <a:srgbClr val="FF0000"/>
                </a:solidFill>
              </a:rPr>
              <a:t>, 2Rx</a:t>
            </a:r>
            <a:endParaRPr lang="zh-TW" altLang="zh-TW" sz="2000" strike="sngStrike" dirty="0" smtClean="0">
              <a:solidFill>
                <a:srgbClr val="FF0000"/>
              </a:solidFill>
            </a:endParaRPr>
          </a:p>
          <a:p>
            <a:pPr lvl="2"/>
            <a:r>
              <a:rPr lang="en-GB" altLang="zh-TW" sz="2200" dirty="0" smtClean="0"/>
              <a:t>Test B3: TM9, </a:t>
            </a:r>
            <a:r>
              <a:rPr lang="en-US" altLang="zh-TW" sz="2200" i="1" dirty="0" err="1" smtClean="0"/>
              <a:t>dmrs-tableAlt</a:t>
            </a:r>
            <a:r>
              <a:rPr lang="en-US" altLang="zh-TW" sz="2200" dirty="0" smtClean="0"/>
              <a:t> </a:t>
            </a:r>
            <a:r>
              <a:rPr lang="en-GB" altLang="zh-TW" sz="2200" dirty="0" smtClean="0"/>
              <a:t> = 1, </a:t>
            </a:r>
            <a:r>
              <a:rPr lang="en-US" altLang="zh-TW" sz="2200" dirty="0" smtClean="0"/>
              <a:t>k-max</a:t>
            </a:r>
            <a:r>
              <a:rPr lang="en-GB" altLang="zh-TW" sz="2200" dirty="0" smtClean="0"/>
              <a:t> =3, B</a:t>
            </a:r>
            <a:r>
              <a:rPr lang="en-GB" altLang="zh-TW" sz="2200" baseline="-25000" dirty="0" smtClean="0"/>
              <a:t>MUST</a:t>
            </a:r>
            <a:r>
              <a:rPr lang="en-GB" altLang="zh-TW" sz="2200" dirty="0" smtClean="0"/>
              <a:t> = 6</a:t>
            </a:r>
            <a:r>
              <a:rPr lang="en-GB" altLang="zh-TW" sz="2200" strike="sngStrike" dirty="0" smtClean="0">
                <a:solidFill>
                  <a:srgbClr val="FF0000"/>
                </a:solidFill>
              </a:rPr>
              <a:t>, 4Rx</a:t>
            </a:r>
          </a:p>
          <a:p>
            <a:pPr lvl="2">
              <a:buNone/>
            </a:pPr>
            <a:r>
              <a:rPr lang="en-GB" altLang="zh-TW" sz="2000" dirty="0" smtClean="0"/>
              <a:t>where B</a:t>
            </a:r>
            <a:r>
              <a:rPr lang="en-GB" altLang="zh-TW" sz="2000" baseline="-25000" dirty="0" smtClean="0"/>
              <a:t>MUST</a:t>
            </a:r>
            <a:r>
              <a:rPr lang="en-GB" altLang="zh-TW" sz="2000" dirty="0" smtClean="0"/>
              <a:t> is the number of additional bits added in the extended DCI formats</a:t>
            </a:r>
            <a:r>
              <a:rPr lang="en-US" altLang="zh-TW" sz="2400" dirty="0" smtClean="0"/>
              <a:t>Rank of target UE is 1 for all tests</a:t>
            </a:r>
          </a:p>
          <a:p>
            <a:pPr lvl="1"/>
            <a:r>
              <a:rPr lang="en-US" altLang="zh-TW" sz="2400" dirty="0" smtClean="0">
                <a:solidFill>
                  <a:srgbClr val="FF0000"/>
                </a:solidFill>
              </a:rPr>
              <a:t>Working assumption for </a:t>
            </a:r>
            <a:r>
              <a:rPr lang="en-GB" altLang="zh-TW" sz="2400" dirty="0" smtClean="0">
                <a:solidFill>
                  <a:srgbClr val="FF0000"/>
                </a:solidFill>
              </a:rPr>
              <a:t>Investigation</a:t>
            </a:r>
            <a:r>
              <a:rPr lang="en-US" altLang="zh-TW" sz="2400" dirty="0" smtClean="0">
                <a:solidFill>
                  <a:srgbClr val="FF0000"/>
                </a:solidFill>
              </a:rPr>
              <a:t>: R-ML as the reference receiver</a:t>
            </a:r>
            <a:endParaRPr lang="en-US" altLang="zh-TW" sz="2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MUST Case 3</a:t>
            </a:r>
          </a:p>
          <a:p>
            <a:pPr lvl="1"/>
            <a:r>
              <a:rPr lang="en-GB" altLang="zh-TW" sz="2400" dirty="0" smtClean="0"/>
              <a:t>Companies are also encouraged to provide views on the following parameters</a:t>
            </a:r>
          </a:p>
          <a:p>
            <a:pPr lvl="2"/>
            <a:r>
              <a:rPr lang="en-GB" altLang="zh-TW" sz="2000" dirty="0" err="1" smtClean="0"/>
              <a:t>Tx</a:t>
            </a:r>
            <a:r>
              <a:rPr lang="en-GB" altLang="zh-TW" sz="2000" dirty="0" smtClean="0"/>
              <a:t> antenna number</a:t>
            </a:r>
          </a:p>
          <a:p>
            <a:pPr lvl="2"/>
            <a:r>
              <a:rPr lang="en-GB" altLang="zh-TW" sz="2000" dirty="0" smtClean="0">
                <a:solidFill>
                  <a:srgbClr val="FF0000"/>
                </a:solidFill>
              </a:rPr>
              <a:t>Rx antenna number</a:t>
            </a:r>
          </a:p>
          <a:p>
            <a:pPr lvl="2"/>
            <a:r>
              <a:rPr lang="en-GB" altLang="zh-TW" sz="2000" dirty="0" smtClean="0"/>
              <a:t>MCS level</a:t>
            </a:r>
          </a:p>
          <a:p>
            <a:pPr lvl="2"/>
            <a:r>
              <a:rPr lang="en-GB" altLang="zh-TW" sz="2000" dirty="0" smtClean="0"/>
              <a:t>Interference modulation level</a:t>
            </a:r>
          </a:p>
          <a:p>
            <a:pPr lvl="2"/>
            <a:r>
              <a:rPr lang="en-GB" altLang="zh-TW" sz="2000" dirty="0" err="1" smtClean="0"/>
              <a:t>Precoder</a:t>
            </a:r>
            <a:r>
              <a:rPr lang="en-GB" altLang="zh-TW" sz="2000" dirty="0" smtClean="0"/>
              <a:t> assumption  </a:t>
            </a:r>
          </a:p>
          <a:p>
            <a:pPr lvl="2"/>
            <a:r>
              <a:rPr lang="en-GB" altLang="zh-TW" sz="2000" dirty="0" smtClean="0">
                <a:solidFill>
                  <a:srgbClr val="FF0000"/>
                </a:solidFill>
              </a:rPr>
              <a:t>The number of interference layers in Test B3.</a:t>
            </a:r>
          </a:p>
          <a:p>
            <a:pPr lvl="2"/>
            <a:r>
              <a:rPr lang="en-US" altLang="zh-TW" sz="2000" dirty="0" smtClean="0"/>
              <a:t>OCC (OCC2, OCC4)</a:t>
            </a:r>
            <a:endParaRPr lang="en-GB" altLang="zh-TW" sz="2000" dirty="0" smtClean="0"/>
          </a:p>
          <a:p>
            <a:pPr lvl="2"/>
            <a:endParaRPr lang="zh-TW" altLang="zh-TW" sz="2000" dirty="0" smtClean="0"/>
          </a:p>
          <a:p>
            <a:pPr lvl="1"/>
            <a:endParaRPr lang="en-US" altLang="zh-TW" sz="24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For information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Simulation assumptions for MUST Case 1 and Case 2</a:t>
            </a:r>
          </a:p>
          <a:p>
            <a:pPr lvl="2"/>
            <a:endParaRPr lang="zh-TW" altLang="zh-TW" sz="2000" dirty="0" smtClean="0"/>
          </a:p>
          <a:p>
            <a:pPr lvl="1"/>
            <a:endParaRPr lang="en-US" altLang="zh-TW" sz="24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3466324"/>
              </p:ext>
            </p:extLst>
          </p:nvPr>
        </p:nvGraphicFramePr>
        <p:xfrm>
          <a:off x="838200" y="1752600"/>
          <a:ext cx="7596000" cy="4763475"/>
        </p:xfrm>
        <a:graphic>
          <a:graphicData uri="http://schemas.openxmlformats.org/drawingml/2006/table">
            <a:tbl>
              <a:tblPr/>
              <a:tblGrid>
                <a:gridCol w="3960000"/>
                <a:gridCol w="1260000"/>
                <a:gridCol w="2376000"/>
              </a:tblGrid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Calibri"/>
                          <a:ea typeface="新細明體"/>
                          <a:cs typeface="Times New Roman"/>
                        </a:rPr>
                        <a:t>Parameter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Calibri"/>
                          <a:ea typeface="新細明體"/>
                          <a:cs typeface="Times New Roman"/>
                        </a:rPr>
                        <a:t>Unit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Calibri"/>
                          <a:ea typeface="新細明體"/>
                          <a:cs typeface="Times New Roman"/>
                        </a:rPr>
                        <a:t>Value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Bandwidth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MHz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10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Duplex mode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FDD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Cyclic Prefix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Normal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latin typeface="Calibri"/>
                          <a:ea typeface="新細明體"/>
                          <a:cs typeface="Times New Roman"/>
                        </a:rPr>
                        <a:t>Cell_ID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0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x-none" sz="1100" kern="100">
                        <a:latin typeface="Arial"/>
                        <a:ea typeface="新細明體"/>
                        <a:cs typeface="Arial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dB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-3</a:t>
                      </a:r>
                      <a:endParaRPr lang="zh-TW" sz="11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x-none" sz="1100" kern="100">
                        <a:latin typeface="Arial"/>
                        <a:ea typeface="新細明體"/>
                        <a:cs typeface="Arial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dB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-3</a:t>
                      </a:r>
                      <a:endParaRPr lang="zh-TW" sz="11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100" kern="100">
                          <a:latin typeface="Arial"/>
                          <a:ea typeface="新細明體"/>
                          <a:cs typeface="Arial"/>
                          <a:sym typeface="Symbol"/>
                        </a:rPr>
                        <a:t></a:t>
                      </a:r>
                      <a:endParaRPr lang="zh-TW" sz="11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dB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0</a:t>
                      </a:r>
                      <a:endParaRPr lang="zh-TW" sz="11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Cell-specific reference signals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Antenna ports 0,1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Propagation Condition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EVA5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Correlation Matrix and Antenna Configuration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2x2 Low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Subframe # with PDSCH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#1, 2, 3, 4, 6, 7, 8, 9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Number of HARQ processes per component carrier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Processes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8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Maximum number of HARQ transmission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4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Redundancy version coding sequence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{0,1,2,3} for QPSK and 16QAM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strike="noStrike" kern="100" dirty="0">
                          <a:latin typeface="Calibri"/>
                          <a:ea typeface="新細明體"/>
                          <a:cs typeface="Times New Roman"/>
                        </a:rPr>
                        <a:t>{0,0,1,2} for 64QAM</a:t>
                      </a:r>
                      <a:endParaRPr lang="zh-TW" sz="1400" strike="noStrike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Number of OFDM symbols for PDCCH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OFDM symbols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2 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Demapper algorithm for decoupling spatial layers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Calibri"/>
                          <a:ea typeface="新細明體"/>
                          <a:cs typeface="Times New Roman"/>
                        </a:rPr>
                        <a:t>MMSE or</a:t>
                      </a:r>
                      <a:r>
                        <a:rPr lang="en-US" sz="1400" kern="100" baseline="0" dirty="0" smtClean="0">
                          <a:latin typeface="Calibri"/>
                          <a:ea typeface="新細明體"/>
                          <a:cs typeface="Times New Roman"/>
                        </a:rPr>
                        <a:t> others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Demapper algorithm for calculating LLR within </a:t>
                      </a:r>
                      <a:r>
                        <a:rPr lang="en-US" sz="1400" kern="100" dirty="0" smtClean="0">
                          <a:latin typeface="Calibri"/>
                          <a:ea typeface="新細明體"/>
                          <a:cs typeface="Times New Roman"/>
                        </a:rPr>
                        <a:t>a layer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R-ML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58615" marR="586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667000" y="2790825"/>
          <a:ext cx="257175" cy="257175"/>
        </p:xfrm>
        <a:graphic>
          <a:graphicData uri="http://schemas.openxmlformats.org/presentationml/2006/ole">
            <p:oleObj spid="_x0000_s1057" name="公式" r:id="rId3" imgW="215619" imgH="215619" progId="Equation.3">
              <p:embed/>
            </p:oleObj>
          </a:graphicData>
        </a:graphic>
      </p:graphicFrame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667000" y="2971800"/>
          <a:ext cx="243639" cy="257175"/>
        </p:xfrm>
        <a:graphic>
          <a:graphicData uri="http://schemas.openxmlformats.org/presentationml/2006/ole">
            <p:oleObj spid="_x0000_s1058" name="公式" r:id="rId4" imgW="203024" imgH="215713" progId="Equation.3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For information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r>
              <a:rPr lang="en-US" altLang="zh-TW" sz="2800" dirty="0" smtClean="0"/>
              <a:t>Simulation assumptions for MUST Case 3</a:t>
            </a:r>
          </a:p>
          <a:p>
            <a:pPr lvl="2"/>
            <a:endParaRPr lang="zh-TW" altLang="zh-TW" sz="2000" dirty="0" smtClean="0"/>
          </a:p>
          <a:p>
            <a:pPr lvl="1"/>
            <a:endParaRPr lang="en-US" altLang="zh-TW" sz="2400" dirty="0" smtClean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667000" y="2790825"/>
          <a:ext cx="257175" cy="257175"/>
        </p:xfrm>
        <a:graphic>
          <a:graphicData uri="http://schemas.openxmlformats.org/presentationml/2006/ole">
            <p:oleObj spid="_x0000_s21572" name="公式" r:id="rId3" imgW="215619" imgH="215619" progId="Equation.3">
              <p:embed/>
            </p:oleObj>
          </a:graphicData>
        </a:graphic>
      </p:graphicFrame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667000" y="2971800"/>
          <a:ext cx="243639" cy="257175"/>
        </p:xfrm>
        <a:graphic>
          <a:graphicData uri="http://schemas.openxmlformats.org/presentationml/2006/ole">
            <p:oleObj spid="_x0000_s21573" name="公式" r:id="rId4" imgW="203024" imgH="215713" progId="Equation.3">
              <p:embed/>
            </p:oleObj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8053508"/>
              </p:ext>
            </p:extLst>
          </p:nvPr>
        </p:nvGraphicFramePr>
        <p:xfrm>
          <a:off x="1066800" y="1524000"/>
          <a:ext cx="7308000" cy="5153583"/>
        </p:xfrm>
        <a:graphic>
          <a:graphicData uri="http://schemas.openxmlformats.org/drawingml/2006/table">
            <a:tbl>
              <a:tblPr/>
              <a:tblGrid>
                <a:gridCol w="3024000"/>
                <a:gridCol w="1584000"/>
                <a:gridCol w="2700000"/>
              </a:tblGrid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Calibri"/>
                          <a:ea typeface="新細明體"/>
                          <a:cs typeface="Times New Roman"/>
                        </a:rPr>
                        <a:t>Parameter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latin typeface="Calibri"/>
                          <a:ea typeface="新細明體"/>
                          <a:cs typeface="Times New Roman"/>
                        </a:rPr>
                        <a:t>Unit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Calibri"/>
                          <a:ea typeface="新細明體"/>
                          <a:cs typeface="Times New Roman"/>
                        </a:rPr>
                        <a:t>Value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Bandwidth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MHz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10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Duplex mode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FDD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Cyclic Prefix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Normal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latin typeface="Calibri"/>
                          <a:ea typeface="新細明體"/>
                          <a:cs typeface="Times New Roman"/>
                        </a:rPr>
                        <a:t>Cell_ID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0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x-none" sz="1400" kern="100">
                        <a:latin typeface="Calibri"/>
                        <a:ea typeface="新細明體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kern="100">
                          <a:latin typeface="Calibri"/>
                          <a:ea typeface="?? ??"/>
                          <a:cs typeface="Arial"/>
                        </a:rPr>
                        <a:t>dB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Arial"/>
                        </a:rPr>
                        <a:t>0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x-none" sz="1400" kern="100">
                        <a:latin typeface="Calibri"/>
                        <a:ea typeface="新細明體"/>
                        <a:cs typeface="Arial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kern="100">
                          <a:latin typeface="Calibri"/>
                          <a:ea typeface="?? ??"/>
                          <a:cs typeface="Arial"/>
                        </a:rPr>
                        <a:t>dB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0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kern="100">
                          <a:latin typeface="Calibri"/>
                          <a:ea typeface="新細明體"/>
                          <a:cs typeface="Arial"/>
                          <a:sym typeface="Symbol"/>
                        </a:rPr>
                        <a:t>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400" kern="100">
                          <a:latin typeface="Calibri"/>
                          <a:ea typeface="?? ??"/>
                          <a:cs typeface="Arial"/>
                        </a:rPr>
                        <a:t>dB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Arial"/>
                        </a:rPr>
                        <a:t>-3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Cell-specific reference signals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Antenna ports 0,1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CSI-RS periodicity and subframe offset </a:t>
                      </a:r>
                      <a:r>
                        <a:rPr lang="en-US" sz="1400" i="1" kern="100" dirty="0">
                          <a:latin typeface="Calibri"/>
                          <a:ea typeface="新細明體"/>
                          <a:cs typeface="Times New Roman"/>
                        </a:rPr>
                        <a:t>T</a:t>
                      </a:r>
                      <a:r>
                        <a:rPr lang="en-US" sz="1400" i="1" kern="100" baseline="-25000" dirty="0">
                          <a:latin typeface="Calibri"/>
                          <a:ea typeface="新細明體"/>
                          <a:cs typeface="Times New Roman"/>
                        </a:rPr>
                        <a:t>CSI-RS</a:t>
                      </a: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 / </a:t>
                      </a:r>
                      <a:r>
                        <a:rPr lang="en-US" sz="1400" i="1" kern="100" dirty="0">
                          <a:latin typeface="Calibri"/>
                          <a:ea typeface="新細明體"/>
                          <a:cs typeface="Times New Roman"/>
                        </a:rPr>
                        <a:t>∆</a:t>
                      </a:r>
                      <a:r>
                        <a:rPr lang="en-US" sz="1400" i="1" kern="100" baseline="-25000" dirty="0">
                          <a:latin typeface="Calibri"/>
                          <a:ea typeface="新細明體"/>
                          <a:cs typeface="Times New Roman"/>
                        </a:rPr>
                        <a:t>CSI-RS</a:t>
                      </a: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 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Subframes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5 / 2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CSI reference signal configuration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3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Zero-power CSI-RS configuration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kern="100" dirty="0">
                          <a:latin typeface="Calibri"/>
                          <a:ea typeface="新細明體"/>
                          <a:cs typeface="Times New Roman"/>
                        </a:rPr>
                        <a:t>I</a:t>
                      </a:r>
                      <a:r>
                        <a:rPr lang="en-US" sz="1400" i="1" kern="100" baseline="-25000" dirty="0">
                          <a:latin typeface="Calibri"/>
                          <a:ea typeface="新細明體"/>
                          <a:cs typeface="Times New Roman"/>
                        </a:rPr>
                        <a:t>CSI-RS</a:t>
                      </a: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 / </a:t>
                      </a:r>
                      <a:r>
                        <a:rPr lang="en-US" sz="1400" i="1" kern="100" dirty="0" err="1">
                          <a:latin typeface="Calibri"/>
                          <a:ea typeface="新細明體"/>
                          <a:cs typeface="Times New Roman"/>
                        </a:rPr>
                        <a:t>ZeroPowerCSI</a:t>
                      </a:r>
                      <a:r>
                        <a:rPr lang="en-US" sz="1400" i="1" kern="100" dirty="0">
                          <a:latin typeface="Calibri"/>
                          <a:ea typeface="新細明體"/>
                          <a:cs typeface="Times New Roman"/>
                        </a:rPr>
                        <a:t>-RS</a:t>
                      </a: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 bitmap 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Subframes / bitmap</a:t>
                      </a:r>
                      <a:endParaRPr lang="zh-TW" sz="1400" kern="10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3 / 0001000000000000</a:t>
                      </a:r>
                      <a:endParaRPr lang="zh-TW" sz="1400" kern="100" dirty="0">
                        <a:latin typeface="Arial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Propagation Condition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EPA5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Subframe # with PDSCH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#0, 1, 2, 3, 4, 6, 7, 8, 9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Reference channel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Arial"/>
                        </a:rPr>
                        <a:t>R.50 FDD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Number of HARQ processes per component carrier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Processes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8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Maximum number of HARQ transmission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4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Redundancy version coding sequence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{0,1,2,3} for QPSK and 16QAM</a:t>
                      </a:r>
                      <a:endParaRPr lang="zh-TW" altLang="en-US" sz="1400" kern="1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</a:t>
                      </a:r>
                      <a:r>
                        <a:rPr lang="en-US" sz="14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0,0,1,2</a:t>
                      </a:r>
                      <a:r>
                        <a:rPr lang="en-US" sz="14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} for 64QAM</a:t>
                      </a:r>
                      <a:endParaRPr lang="zh-TW" sz="14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Number of OFDM symbols for PDCCH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Calibri"/>
                          <a:ea typeface="新細明體"/>
                          <a:cs typeface="Times New Roman"/>
                        </a:rPr>
                        <a:t>OFDM symbols</a:t>
                      </a:r>
                      <a:endParaRPr lang="zh-TW" sz="14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Calibri"/>
                          <a:ea typeface="新細明體"/>
                          <a:cs typeface="Times New Roman"/>
                        </a:rPr>
                        <a:t>2 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46182" marR="461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2438400" y="2562225"/>
          <a:ext cx="257175" cy="257175"/>
        </p:xfrm>
        <a:graphic>
          <a:graphicData uri="http://schemas.openxmlformats.org/presentationml/2006/ole">
            <p:oleObj spid="_x0000_s21574" name="公式" r:id="rId5" imgW="215619" imgH="215619" progId="Equation.3">
              <p:embed/>
            </p:oleObj>
          </a:graphicData>
        </a:graphic>
      </p:graphicFrame>
      <p:graphicFrame>
        <p:nvGraphicFramePr>
          <p:cNvPr id="21511" name="Object 7"/>
          <p:cNvGraphicFramePr>
            <a:graphicFrameLocks noChangeAspect="1"/>
          </p:cNvGraphicFramePr>
          <p:nvPr/>
        </p:nvGraphicFramePr>
        <p:xfrm>
          <a:off x="2438400" y="2743200"/>
          <a:ext cx="242888" cy="257175"/>
        </p:xfrm>
        <a:graphic>
          <a:graphicData uri="http://schemas.openxmlformats.org/presentationml/2006/ole">
            <p:oleObj spid="_x0000_s21575" name="公式" r:id="rId6" imgW="203024" imgH="215713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</TotalTime>
  <Words>549</Words>
  <Application>Microsoft Office PowerPoint</Application>
  <PresentationFormat>On-screen Show (4:3)</PresentationFormat>
  <Paragraphs>139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Theme</vt:lpstr>
      <vt:lpstr>公式</vt:lpstr>
      <vt:lpstr>WF on MUST performance tests </vt:lpstr>
      <vt:lpstr>Way Forward</vt:lpstr>
      <vt:lpstr>Way Forward</vt:lpstr>
      <vt:lpstr>Way Forward</vt:lpstr>
      <vt:lpstr>Way Forward</vt:lpstr>
      <vt:lpstr>For information</vt:lpstr>
      <vt:lpstr>For 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210</cp:revision>
  <dcterms:created xsi:type="dcterms:W3CDTF">2006-08-16T00:00:00Z</dcterms:created>
  <dcterms:modified xsi:type="dcterms:W3CDTF">2017-02-17T08:40:01Z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2016-05-25 00:11:49Z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978010955</vt:i4>
  </property>
  <property fmtid="{D5CDD505-2E9C-101B-9397-08002B2CF9AE}" pid="10" name="_EmailSubject">
    <vt:lpwstr>[MUST perf] revised WF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