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9"/>
  </p:notesMasterIdLst>
  <p:sldIdLst>
    <p:sldId id="256" r:id="rId5"/>
    <p:sldId id="356" r:id="rId6"/>
    <p:sldId id="369" r:id="rId7"/>
    <p:sldId id="368" r:id="rId8"/>
    <p:sldId id="359" r:id="rId9"/>
    <p:sldId id="370" r:id="rId10"/>
    <p:sldId id="371" r:id="rId11"/>
    <p:sldId id="362" r:id="rId12"/>
    <p:sldId id="367" r:id="rId13"/>
    <p:sldId id="361" r:id="rId14"/>
    <p:sldId id="363" r:id="rId15"/>
    <p:sldId id="364" r:id="rId16"/>
    <p:sldId id="365" r:id="rId17"/>
    <p:sldId id="366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28270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23728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93438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54721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89410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68282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60097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997071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Enhanced CRS-IM </a:t>
            </a:r>
            <a:r>
              <a:rPr lang="en-GB" altLang="en-US" sz="4000" dirty="0" smtClean="0"/>
              <a:t/>
            </a:r>
            <a:br>
              <a:rPr lang="en-GB" altLang="en-US" sz="4000" dirty="0" smtClean="0"/>
            </a:br>
            <a:r>
              <a:rPr lang="en-GB" altLang="en-US" sz="4000" dirty="0" smtClean="0"/>
              <a:t>Performance 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LGE, 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146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2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/>
              <a:t>Athens, Greece, 13 - 17 February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 smtClean="0"/>
              <a:t>7.31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R4-1702195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</a:t>
            </a:r>
            <a:r>
              <a:rPr lang="en-GB" dirty="0" smtClean="0"/>
              <a:t>Receivers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/>
              <a:t>CRS-IM receivers for 4 CRS APs ports processing</a:t>
            </a:r>
            <a:endParaRPr lang="en-GB" dirty="0"/>
          </a:p>
          <a:p>
            <a:pPr lvl="1"/>
            <a:r>
              <a:rPr lang="en-US" dirty="0" smtClean="0"/>
              <a:t>Do </a:t>
            </a:r>
            <a:r>
              <a:rPr lang="en-US" dirty="0"/>
              <a:t>not specify the exact receiver </a:t>
            </a:r>
            <a:r>
              <a:rPr lang="en-US" dirty="0" smtClean="0"/>
              <a:t>type (full/reduced complexity) for the minimum requirements definition</a:t>
            </a:r>
            <a:endParaRPr lang="en-US" dirty="0"/>
          </a:p>
          <a:p>
            <a:r>
              <a:rPr lang="en-GB" u="sng" dirty="0"/>
              <a:t>CRS-IM receivers </a:t>
            </a:r>
            <a:r>
              <a:rPr lang="en-GB" u="sng" dirty="0" smtClean="0"/>
              <a:t>for colliding CRS</a:t>
            </a:r>
            <a:endParaRPr lang="en-GB" dirty="0"/>
          </a:p>
          <a:p>
            <a:pPr lvl="1"/>
            <a:r>
              <a:rPr lang="en-US" dirty="0" smtClean="0"/>
              <a:t>Further </a:t>
            </a:r>
            <a:r>
              <a:rPr lang="en-US" dirty="0"/>
              <a:t>bring analysis on the </a:t>
            </a:r>
            <a:r>
              <a:rPr lang="en-US" dirty="0" smtClean="0"/>
              <a:t>performance/complexity</a:t>
            </a:r>
            <a:r>
              <a:rPr lang="en-US" dirty="0"/>
              <a:t> for the following </a:t>
            </a:r>
            <a:r>
              <a:rPr lang="en-GB" dirty="0" smtClean="0"/>
              <a:t>colliding </a:t>
            </a:r>
            <a:r>
              <a:rPr lang="en-GB" dirty="0"/>
              <a:t>CRS-IM </a:t>
            </a:r>
            <a:r>
              <a:rPr lang="en-US" dirty="0"/>
              <a:t>reference </a:t>
            </a:r>
            <a:r>
              <a:rPr lang="en-US" dirty="0" smtClean="0"/>
              <a:t>receivers for test #5</a:t>
            </a:r>
          </a:p>
          <a:p>
            <a:pPr lvl="2"/>
            <a:r>
              <a:rPr lang="en-US" sz="1600" dirty="0"/>
              <a:t>CRS-IM Receiver #1: LMMSE-IRC with 1 Cell CRS-IM to improve channel estimation</a:t>
            </a:r>
          </a:p>
          <a:p>
            <a:pPr lvl="2"/>
            <a:r>
              <a:rPr lang="en-US" sz="1600" dirty="0"/>
              <a:t>CRS-IM Receiver #2: LMMSE-IRC with 1 Cell CRS-IM to improve channel and interference estimation</a:t>
            </a:r>
          </a:p>
          <a:p>
            <a:pPr lvl="1"/>
            <a:r>
              <a:rPr lang="en-US" dirty="0"/>
              <a:t>Further bring analysis on the performance/complexity for the following </a:t>
            </a:r>
            <a:r>
              <a:rPr lang="en-GB" dirty="0"/>
              <a:t>colliding CRS-IM </a:t>
            </a:r>
            <a:r>
              <a:rPr lang="en-US" dirty="0"/>
              <a:t>reference receivers for test </a:t>
            </a:r>
            <a:r>
              <a:rPr lang="en-US" dirty="0" smtClean="0"/>
              <a:t>#6</a:t>
            </a:r>
          </a:p>
          <a:p>
            <a:pPr lvl="2"/>
            <a:r>
              <a:rPr lang="en-US" sz="1600" dirty="0"/>
              <a:t>CRS-IM Receiver #1: LMMSE-IRC </a:t>
            </a:r>
            <a:r>
              <a:rPr lang="en-GB" sz="1600" dirty="0"/>
              <a:t>with covariance matrix estimation on serving cell APs 0-3 </a:t>
            </a:r>
            <a:r>
              <a:rPr lang="en-US" sz="1600" dirty="0"/>
              <a:t>+ 1 Cell CRS-IM</a:t>
            </a:r>
          </a:p>
          <a:p>
            <a:pPr lvl="2"/>
            <a:r>
              <a:rPr lang="en-US" sz="1600" dirty="0"/>
              <a:t>CRS-IM Receiver #2: LMMSE-IRC </a:t>
            </a:r>
            <a:r>
              <a:rPr lang="en-GB" sz="1600" dirty="0"/>
              <a:t>with covariance matrix estimation on serving cell APs 2-3</a:t>
            </a:r>
            <a:r>
              <a:rPr lang="en-US" sz="1600" dirty="0"/>
              <a:t>+ 1 Cell CRS-IM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2164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Capabilities/Features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discuss Enhanced CRS-IM UE features and capability signalling</a:t>
            </a:r>
          </a:p>
          <a:p>
            <a:r>
              <a:rPr lang="en-US" dirty="0" smtClean="0"/>
              <a:t>UE features (capabilities</a:t>
            </a:r>
            <a:r>
              <a:rPr lang="en-US" dirty="0"/>
              <a:t>) for CRS-IM</a:t>
            </a:r>
            <a:endParaRPr lang="en-US" dirty="0" smtClean="0"/>
          </a:p>
          <a:p>
            <a:pPr lvl="1"/>
            <a:r>
              <a:rPr lang="en-US" dirty="0" smtClean="0"/>
              <a:t>FFS whether to define </a:t>
            </a:r>
            <a:r>
              <a:rPr lang="en-US" dirty="0"/>
              <a:t>separate </a:t>
            </a:r>
            <a:r>
              <a:rPr lang="en-US" dirty="0" smtClean="0"/>
              <a:t>capabilities for </a:t>
            </a:r>
            <a:r>
              <a:rPr lang="en-US" dirty="0"/>
              <a:t>2RX and </a:t>
            </a:r>
            <a:r>
              <a:rPr lang="en-US" dirty="0" smtClean="0"/>
              <a:t>4RX CRS-IM  </a:t>
            </a:r>
            <a:endParaRPr lang="en-US" dirty="0"/>
          </a:p>
          <a:p>
            <a:pPr lvl="1"/>
            <a:r>
              <a:rPr lang="en-US" dirty="0" smtClean="0"/>
              <a:t>Data and control channels</a:t>
            </a:r>
          </a:p>
          <a:p>
            <a:pPr lvl="2"/>
            <a:r>
              <a:rPr lang="en-US" dirty="0" smtClean="0"/>
              <a:t>Option 1: Define </a:t>
            </a:r>
            <a:r>
              <a:rPr lang="en-US" dirty="0"/>
              <a:t>separate </a:t>
            </a:r>
            <a:r>
              <a:rPr lang="en-US" dirty="0" smtClean="0"/>
              <a:t>CRS-IM capabilities </a:t>
            </a:r>
            <a:r>
              <a:rPr lang="en-US" dirty="0"/>
              <a:t>for </a:t>
            </a:r>
            <a:r>
              <a:rPr lang="en-US" dirty="0" smtClean="0"/>
              <a:t>PDSCH </a:t>
            </a:r>
            <a:r>
              <a:rPr lang="en-US" dirty="0"/>
              <a:t>and </a:t>
            </a:r>
            <a:r>
              <a:rPr lang="en-US" dirty="0" smtClean="0"/>
              <a:t>DL Control channels</a:t>
            </a:r>
          </a:p>
          <a:p>
            <a:pPr lvl="2"/>
            <a:r>
              <a:rPr lang="en-US" dirty="0" smtClean="0"/>
              <a:t>Option 2: Do not differentiate between </a:t>
            </a:r>
            <a:r>
              <a:rPr lang="en-US" dirty="0"/>
              <a:t>PDSCH and DL Control channels </a:t>
            </a:r>
            <a:r>
              <a:rPr lang="en-US" dirty="0" smtClean="0"/>
              <a:t>CRS-IM capabilities</a:t>
            </a:r>
            <a:endParaRPr lang="en-US" dirty="0"/>
          </a:p>
          <a:p>
            <a:pPr lvl="1"/>
            <a:r>
              <a:rPr lang="en-US" dirty="0" smtClean="0"/>
              <a:t>Number of CRS APs</a:t>
            </a:r>
          </a:p>
          <a:p>
            <a:pPr lvl="2"/>
            <a:r>
              <a:rPr lang="en-US" dirty="0" smtClean="0"/>
              <a:t>Option 1: Define separate capabilities </a:t>
            </a:r>
            <a:r>
              <a:rPr lang="en-US" dirty="0"/>
              <a:t>for </a:t>
            </a:r>
            <a:r>
              <a:rPr lang="en-US" dirty="0" smtClean="0"/>
              <a:t>CRS-IM for 1/2 and 4 CRS APs. 2 </a:t>
            </a:r>
            <a:r>
              <a:rPr lang="en-US" dirty="0"/>
              <a:t>CRS APs capability is </a:t>
            </a:r>
            <a:r>
              <a:rPr lang="en-US" dirty="0" smtClean="0"/>
              <a:t>a </a:t>
            </a:r>
            <a:r>
              <a:rPr lang="en-US" dirty="0"/>
              <a:t>pre-requisite for the 4 CRS APs capability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Option </a:t>
            </a:r>
            <a:r>
              <a:rPr lang="en-US" dirty="0" smtClean="0"/>
              <a:t>2: </a:t>
            </a:r>
            <a:r>
              <a:rPr lang="en-US" dirty="0"/>
              <a:t>Do not differentiate between </a:t>
            </a:r>
            <a:r>
              <a:rPr lang="en-US" dirty="0" smtClean="0"/>
              <a:t>2 and 4 ports CRS-IM capabilities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077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Capabilities/Features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Capability signalling</a:t>
            </a:r>
          </a:p>
          <a:p>
            <a:pPr lvl="1"/>
            <a:r>
              <a:rPr lang="en-US" dirty="0" smtClean="0"/>
              <a:t>Option 1: Define per-UE </a:t>
            </a:r>
            <a:r>
              <a:rPr lang="en-US" dirty="0"/>
              <a:t>capability </a:t>
            </a:r>
            <a:r>
              <a:rPr lang="en-US" dirty="0" smtClean="0"/>
              <a:t>signalling for each feature: </a:t>
            </a:r>
          </a:p>
          <a:p>
            <a:pPr lvl="2"/>
            <a:r>
              <a:rPr lang="en-US" dirty="0" smtClean="0"/>
              <a:t>Indicate </a:t>
            </a:r>
            <a:r>
              <a:rPr lang="en-US" dirty="0"/>
              <a:t>support of CRS-IM on at least one CC. </a:t>
            </a:r>
            <a:endParaRPr lang="en-US" dirty="0" smtClean="0"/>
          </a:p>
          <a:p>
            <a:pPr lvl="2"/>
            <a:r>
              <a:rPr lang="en-US" dirty="0" smtClean="0"/>
              <a:t>FFS </a:t>
            </a:r>
            <a:r>
              <a:rPr lang="en-US" dirty="0"/>
              <a:t>if any constrains on the max CC CA configuration should be signaled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Other options are not precluded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882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Summary of </a:t>
            </a:r>
            <a:r>
              <a:rPr lang="en-US" sz="2800" dirty="0" smtClean="0"/>
              <a:t>CRS-IM alignment </a:t>
            </a:r>
            <a:r>
              <a:rPr lang="en-US" sz="2800" dirty="0"/>
              <a:t>results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US" sz="2800" dirty="0" smtClean="0"/>
              <a:t>for PDSCH in RAN4 #82 (for information)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57200" y="1447800"/>
          <a:ext cx="8229600" cy="487489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914400"/>
                <a:gridCol w="838200"/>
                <a:gridCol w="914400"/>
                <a:gridCol w="914400"/>
                <a:gridCol w="876300"/>
                <a:gridCol w="876300"/>
                <a:gridCol w="1066800"/>
                <a:gridCol w="914400"/>
                <a:gridCol w="914400"/>
              </a:tblGrid>
              <a:tr h="2952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Test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CRS pattern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Number of UE RX chains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Number of CRS APs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Modulation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CRS-IM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SINR, dB</a:t>
                      </a:r>
                      <a:endParaRPr lang="en-GB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CRS-IM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gain vs IRC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dB</a:t>
                      </a:r>
                    </a:p>
                  </a:txBody>
                  <a:tcPr marL="9525" marR="9525" marT="9525" marB="0" anchor="ctr"/>
                </a:tc>
              </a:tr>
              <a:tr h="2952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Serv. cell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Interf. cell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1-1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Non Colliding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16QAM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1-2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64QAM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Test 2-1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Non Colliding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16QAM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2-2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64QAM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3-1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Non Colliding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16QAM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3-2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64QAM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4-1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Non Colliding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16QAM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4-2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64QAM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5-1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Colliding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16QAM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5-2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64QAM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6-1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Colliding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16QAM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6-2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64QAM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7-1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TM4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Colliding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16QAM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Test 7-2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64QAM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7200" y="6356350"/>
            <a:ext cx="3878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Note: Results are based on R4-1702193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700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Summary of </a:t>
            </a:r>
            <a:r>
              <a:rPr lang="en-US" sz="2800" dirty="0" smtClean="0"/>
              <a:t>CRS-IM alignment </a:t>
            </a:r>
            <a:r>
              <a:rPr lang="en-US" sz="2800" dirty="0"/>
              <a:t>results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US" sz="2800" dirty="0" smtClean="0"/>
              <a:t>for DL Control Channels </a:t>
            </a:r>
            <a:r>
              <a:rPr lang="en-US" sz="2800" dirty="0"/>
              <a:t>in RAN4 #</a:t>
            </a:r>
            <a:r>
              <a:rPr lang="en-US" sz="2800" dirty="0" smtClean="0"/>
              <a:t>82 (for information)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304799" y="1635315"/>
          <a:ext cx="8534400" cy="435737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219201"/>
                <a:gridCol w="685800"/>
                <a:gridCol w="592872"/>
                <a:gridCol w="624468"/>
                <a:gridCol w="693854"/>
                <a:gridCol w="763239"/>
                <a:gridCol w="624468"/>
                <a:gridCol w="971395"/>
                <a:gridCol w="763239"/>
                <a:gridCol w="763239"/>
                <a:gridCol w="832625"/>
              </a:tblGrid>
              <a:tr h="36449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Test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CRS pattern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Number of UE RX chains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Number of CRS APs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Interf. Model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CFI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INR1, INR2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SINR CRS-IM, dB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CRS-IM</a:t>
                      </a:r>
                      <a:r>
                        <a:rPr lang="en-US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gain vs MRC, dB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CRS-IM</a:t>
                      </a:r>
                      <a:r>
                        <a:rPr lang="en-US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gain vs IRC, dB</a:t>
                      </a:r>
                      <a:endParaRPr lang="en-GB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Serv. cell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Interf</a:t>
                      </a:r>
                      <a:r>
                        <a:rPr lang="en-GB" sz="1200" dirty="0">
                          <a:effectLst/>
                        </a:rPr>
                        <a:t>. cell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PDCCH test 1-1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 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1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Rel-13 CCIM (TS 36.101 B.7)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13.91, 3.34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1-2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8.36, 1.66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1-3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13.91, 3.34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1-4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8.36, 1.66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2-1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 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13.91, 3.34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2-2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8.36, 1.66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2-3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13.91, 3.34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 test 2-4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8.36, 1.66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PHICH test 1-1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Non-Colliding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13.91, 3.34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PHICH test 1-2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8.36, 1.66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PHICH test 2-1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Non-Colliding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13.91, 3.34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PHICH test 2-2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8.36, 1.66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EPDCCH test 1-1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Non-Colliding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Model #1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13.91, 3.34 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EPDCCH test 1-2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Non-Colliding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Model #2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10.44, 4.57  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EPDCCH test 1-3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Non-Colliding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Model #3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8.36, 1.66 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88402" y="6159854"/>
            <a:ext cx="3930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Note: Results are based on R4-1702194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653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CRS-IM </a:t>
            </a:r>
            <a:r>
              <a:rPr lang="en-GB" sz="2000" dirty="0"/>
              <a:t>enhancements work </a:t>
            </a:r>
            <a:r>
              <a:rPr lang="en-GB" sz="2000" dirty="0" smtClean="0"/>
              <a:t>objectives:</a:t>
            </a:r>
            <a:endParaRPr lang="en-GB" sz="2000" dirty="0"/>
          </a:p>
          <a:p>
            <a:pPr lvl="1"/>
            <a:r>
              <a:rPr lang="en-US" sz="1800" i="1" dirty="0"/>
              <a:t>Stage 1: Investigate performance benefits and feasibility of using CRS-IM receivers:</a:t>
            </a:r>
          </a:p>
          <a:p>
            <a:pPr lvl="1"/>
            <a:r>
              <a:rPr lang="en-US" sz="1800" i="1" dirty="0"/>
              <a:t>Stage 2: Specify UE demodulation and CSI reporting performance requirements to verify practical CRS-IM operation for the identified scenarios based on the outcome of Stage 1.</a:t>
            </a:r>
          </a:p>
          <a:p>
            <a:r>
              <a:rPr lang="en-US" sz="2000" dirty="0" smtClean="0"/>
              <a:t>RAN4 </a:t>
            </a:r>
            <a:r>
              <a:rPr lang="en-US" sz="2000" dirty="0"/>
              <a:t>#8</a:t>
            </a:r>
            <a:r>
              <a:rPr lang="ru-RU" sz="2000" dirty="0"/>
              <a:t>1</a:t>
            </a:r>
            <a:r>
              <a:rPr lang="en-US" sz="2000" dirty="0"/>
              <a:t> agreements</a:t>
            </a:r>
          </a:p>
          <a:p>
            <a:pPr lvl="1"/>
            <a:r>
              <a:rPr lang="en-US" altLang="zh-CN" sz="1600" dirty="0" smtClean="0"/>
              <a:t>R4-1610716</a:t>
            </a:r>
            <a:r>
              <a:rPr lang="en-GB" sz="1600" dirty="0" smtClean="0"/>
              <a:t> </a:t>
            </a:r>
            <a:r>
              <a:rPr lang="en-GB" altLang="en-US" sz="1600" dirty="0"/>
              <a:t>WF on Enhanced CRS-IM Performance Requirements </a:t>
            </a:r>
            <a:endParaRPr lang="en-GB" altLang="en-US" sz="1600" dirty="0" smtClean="0"/>
          </a:p>
          <a:p>
            <a:pPr lvl="1"/>
            <a:r>
              <a:rPr lang="en-GB" sz="1600" dirty="0"/>
              <a:t>R4-1610717</a:t>
            </a:r>
            <a:r>
              <a:rPr lang="en-GB" sz="1600" dirty="0" smtClean="0"/>
              <a:t> </a:t>
            </a:r>
            <a:r>
              <a:rPr lang="en-GB" sz="1600" dirty="0"/>
              <a:t>WF on </a:t>
            </a:r>
            <a:r>
              <a:rPr lang="en-US" sz="1600" dirty="0"/>
              <a:t>simulation assumptions for Enhanced CRS-IM initial </a:t>
            </a:r>
            <a:r>
              <a:rPr lang="en-US" sz="1600" dirty="0" smtClean="0"/>
              <a:t>studies</a:t>
            </a:r>
            <a:endParaRPr lang="en-GB" sz="1600" dirty="0" smtClean="0"/>
          </a:p>
          <a:p>
            <a:r>
              <a:rPr lang="en-US" sz="2000" dirty="0" smtClean="0"/>
              <a:t>This WF provides further agreements on the target scenarios and reference receivers for the Stage 1 investigations of CRS-IM enhancements and downselection of test cases for Stage 2 work</a:t>
            </a:r>
          </a:p>
          <a:p>
            <a:r>
              <a:rPr lang="en-US" sz="2000" dirty="0" smtClean="0"/>
              <a:t>Companies </a:t>
            </a:r>
            <a:r>
              <a:rPr lang="en-US" sz="2000" dirty="0"/>
              <a:t>are encouraged to provide further inputs on the scenarios and reference receivers performance/complexity analysis in RAN4 #</a:t>
            </a:r>
            <a:r>
              <a:rPr lang="en-US" sz="2000" dirty="0" smtClean="0"/>
              <a:t>82bis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Enhanced CRS-IM for PDSCH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000" dirty="0" smtClean="0"/>
              <a:t>Background: Candidate </a:t>
            </a:r>
            <a:r>
              <a:rPr lang="en-GB" sz="2000" dirty="0"/>
              <a:t>scenarios in RAN4 #</a:t>
            </a:r>
            <a:r>
              <a:rPr lang="en-GB" sz="2000" dirty="0" smtClean="0"/>
              <a:t>81</a:t>
            </a:r>
          </a:p>
          <a:p>
            <a:pPr lvl="0"/>
            <a:endParaRPr lang="en-US" sz="2000" dirty="0"/>
          </a:p>
          <a:p>
            <a:pPr lvl="0"/>
            <a:endParaRPr lang="en-US" sz="2000" dirty="0" smtClean="0"/>
          </a:p>
          <a:p>
            <a:pPr lvl="0"/>
            <a:endParaRPr lang="en-US" sz="2000" dirty="0"/>
          </a:p>
          <a:p>
            <a:pPr lvl="0"/>
            <a:endParaRPr lang="en-US" sz="2000" dirty="0" smtClean="0"/>
          </a:p>
          <a:p>
            <a:pPr lvl="0"/>
            <a:endParaRPr lang="en-US" sz="2000" dirty="0"/>
          </a:p>
          <a:p>
            <a:pPr lvl="0"/>
            <a:endParaRPr lang="en-US" sz="2000" dirty="0" smtClean="0"/>
          </a:p>
          <a:p>
            <a:pPr lvl="0"/>
            <a:endParaRPr lang="en-US" sz="2000" dirty="0"/>
          </a:p>
          <a:p>
            <a:pPr lvl="0"/>
            <a:r>
              <a:rPr lang="en-US" sz="2000" dirty="0" smtClean="0"/>
              <a:t>Way forward:</a:t>
            </a:r>
            <a:endParaRPr lang="en-GB" sz="2000" dirty="0"/>
          </a:p>
          <a:p>
            <a:pPr lvl="1"/>
            <a:r>
              <a:rPr lang="en-GB" dirty="0" smtClean="0"/>
              <a:t>Confirm </a:t>
            </a:r>
            <a:r>
              <a:rPr lang="en-GB" dirty="0"/>
              <a:t>CRS-IM feasibility and gains for PDSCH TCs </a:t>
            </a:r>
            <a:r>
              <a:rPr lang="en-GB" dirty="0" smtClean="0"/>
              <a:t>1-4. Proceed </a:t>
            </a:r>
            <a:r>
              <a:rPr lang="en-GB" dirty="0"/>
              <a:t>with requirements definition for these test cases</a:t>
            </a:r>
            <a:r>
              <a:rPr lang="en-GB" dirty="0" smtClean="0"/>
              <a:t>.</a:t>
            </a:r>
          </a:p>
          <a:p>
            <a:pPr lvl="1"/>
            <a:r>
              <a:rPr lang="en-US" dirty="0" smtClean="0"/>
              <a:t>Continue analysis for TC # 5-6</a:t>
            </a:r>
          </a:p>
          <a:p>
            <a:pPr lvl="1"/>
            <a:r>
              <a:rPr lang="en-US" dirty="0" smtClean="0"/>
              <a:t>TC #7 is deprioritized due to limited CRS-IC gains</a:t>
            </a:r>
            <a:endParaRPr lang="en-US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63594"/>
              </p:ext>
            </p:extLst>
          </p:nvPr>
        </p:nvGraphicFramePr>
        <p:xfrm>
          <a:off x="457200" y="1676400"/>
          <a:ext cx="8229601" cy="2362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5837"/>
                <a:gridCol w="1478036"/>
                <a:gridCol w="1296985"/>
                <a:gridCol w="1919143"/>
                <a:gridCol w="1140623"/>
                <a:gridCol w="1138977"/>
              </a:tblGrid>
              <a:tr h="220900"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Test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CRS pattern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UE RX chains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77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Serv. cell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Interf. cell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3774">
                <a:tc gridSpan="6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Test cases for performance requirements definition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Non 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7337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Non 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Non 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Non Colliding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774">
                <a:tc gridSpan="6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Test cases for additional analysis / discussion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97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Enhanced CRS-IM for PDSCH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parameters</a:t>
            </a:r>
            <a:endParaRPr lang="en-US" dirty="0"/>
          </a:p>
          <a:p>
            <a:pPr lvl="1"/>
            <a:r>
              <a:rPr lang="en-US" dirty="0" smtClean="0"/>
              <a:t>Interference profile:</a:t>
            </a:r>
          </a:p>
          <a:p>
            <a:pPr lvl="2"/>
            <a:r>
              <a:rPr lang="en-US" dirty="0" smtClean="0"/>
              <a:t>TC 1-4: </a:t>
            </a:r>
            <a:r>
              <a:rPr lang="pl-PL" dirty="0" smtClean="0"/>
              <a:t>I1/Noc </a:t>
            </a:r>
            <a:r>
              <a:rPr lang="pl-PL" dirty="0"/>
              <a:t>= 10.45</a:t>
            </a:r>
            <a:r>
              <a:rPr lang="en-US" dirty="0"/>
              <a:t> </a:t>
            </a:r>
            <a:r>
              <a:rPr lang="pl-PL" dirty="0"/>
              <a:t>dB; I2/Noc = 4.6 dB; 20% </a:t>
            </a:r>
            <a:r>
              <a:rPr lang="pl-PL" dirty="0" smtClean="0"/>
              <a:t>RU</a:t>
            </a:r>
            <a:endParaRPr lang="en-US" dirty="0" smtClean="0"/>
          </a:p>
          <a:p>
            <a:pPr lvl="2"/>
            <a:r>
              <a:rPr lang="en-US" dirty="0" smtClean="0"/>
              <a:t>TC 5-6</a:t>
            </a:r>
          </a:p>
          <a:p>
            <a:pPr lvl="3"/>
            <a:r>
              <a:rPr lang="en-US" sz="1400" dirty="0" smtClean="0"/>
              <a:t>Option </a:t>
            </a:r>
            <a:r>
              <a:rPr lang="en-US" sz="1400" dirty="0"/>
              <a:t>1: </a:t>
            </a:r>
            <a:r>
              <a:rPr lang="pl-PL" sz="1400" dirty="0"/>
              <a:t>I1/Noc = 10.45</a:t>
            </a:r>
            <a:r>
              <a:rPr lang="en-US" sz="1400" dirty="0"/>
              <a:t> </a:t>
            </a:r>
            <a:r>
              <a:rPr lang="pl-PL" sz="1400" dirty="0"/>
              <a:t>dB; I2/Noc = 4.6 dB; 20% RU</a:t>
            </a:r>
            <a:endParaRPr lang="en-US" sz="1400" dirty="0"/>
          </a:p>
          <a:p>
            <a:pPr lvl="3"/>
            <a:r>
              <a:rPr lang="en-US" sz="1400" dirty="0"/>
              <a:t>Option 2: </a:t>
            </a:r>
            <a:r>
              <a:rPr lang="pl-PL" sz="1400" dirty="0"/>
              <a:t>I1/Noc = 1</a:t>
            </a:r>
            <a:r>
              <a:rPr lang="en-US" sz="1400" dirty="0"/>
              <a:t>5</a:t>
            </a:r>
            <a:r>
              <a:rPr lang="pl-PL" sz="1400" dirty="0"/>
              <a:t>.</a:t>
            </a:r>
            <a:r>
              <a:rPr lang="en-US" sz="1400" dirty="0"/>
              <a:t>8 </a:t>
            </a:r>
            <a:r>
              <a:rPr lang="pl-PL" sz="1400" dirty="0"/>
              <a:t>dB; I2/Noc = </a:t>
            </a:r>
            <a:r>
              <a:rPr lang="en-US" sz="1400" dirty="0"/>
              <a:t>10</a:t>
            </a:r>
            <a:r>
              <a:rPr lang="pl-PL" sz="1400" dirty="0"/>
              <a:t>.</a:t>
            </a:r>
            <a:r>
              <a:rPr lang="en-US" sz="1400" dirty="0"/>
              <a:t>5</a:t>
            </a:r>
            <a:r>
              <a:rPr lang="pl-PL" sz="1400" dirty="0"/>
              <a:t> dB; 0% </a:t>
            </a:r>
            <a:r>
              <a:rPr lang="pl-PL" sz="1400" dirty="0" smtClean="0"/>
              <a:t>RU</a:t>
            </a:r>
            <a:endParaRPr lang="en-US" sz="1400" dirty="0" smtClean="0"/>
          </a:p>
          <a:p>
            <a:pPr lvl="3"/>
            <a:r>
              <a:rPr lang="en-US" sz="1400" dirty="0" smtClean="0"/>
              <a:t>Option 3: Low INR values for robustness verification (exact values TBD)</a:t>
            </a:r>
            <a:endParaRPr lang="en-US" sz="1400" dirty="0"/>
          </a:p>
          <a:p>
            <a:pPr lvl="1" fontAlgn="auto"/>
            <a:r>
              <a:rPr lang="en-GB" dirty="0" smtClean="0"/>
              <a:t>PDSCH </a:t>
            </a:r>
            <a:r>
              <a:rPr lang="en-GB" dirty="0"/>
              <a:t>FRC </a:t>
            </a:r>
          </a:p>
          <a:p>
            <a:pPr lvl="2" fontAlgn="auto"/>
            <a:r>
              <a:rPr lang="en-GB" dirty="0"/>
              <a:t>Baseline for alignment: MIMO Rank 1 + 64QAM ½. </a:t>
            </a:r>
          </a:p>
          <a:p>
            <a:pPr lvl="2" fontAlgn="auto"/>
            <a:r>
              <a:rPr lang="en-GB" dirty="0"/>
              <a:t>Companies can bring inputs to further tune the MCS.</a:t>
            </a:r>
          </a:p>
          <a:p>
            <a:pPr lvl="1"/>
            <a:r>
              <a:rPr lang="en-US" dirty="0" smtClean="0"/>
              <a:t>Number of explicitly modelled interference cells</a:t>
            </a:r>
          </a:p>
          <a:p>
            <a:pPr lvl="2"/>
            <a:r>
              <a:rPr lang="en-US" dirty="0" smtClean="0"/>
              <a:t>Test 1,2,3: 2</a:t>
            </a:r>
          </a:p>
          <a:p>
            <a:pPr lvl="2"/>
            <a:r>
              <a:rPr lang="en-US" dirty="0" smtClean="0"/>
              <a:t>Test 4: 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9626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</a:t>
            </a:r>
            <a:r>
              <a:rPr lang="en-US" dirty="0"/>
              <a:t>for </a:t>
            </a:r>
            <a:r>
              <a:rPr lang="en-US" dirty="0" smtClean="0"/>
              <a:t>PDCCH/PCFICH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Background: Candidate </a:t>
            </a:r>
            <a:r>
              <a:rPr lang="en-GB" dirty="0"/>
              <a:t>scenarios in RAN4 #</a:t>
            </a:r>
            <a:r>
              <a:rPr lang="en-GB" dirty="0" smtClean="0"/>
              <a:t>81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fontAlgn="auto"/>
            <a:r>
              <a:rPr lang="en-GB" dirty="0" smtClean="0"/>
              <a:t>Way forward:</a:t>
            </a:r>
          </a:p>
          <a:p>
            <a:pPr lvl="1" fontAlgn="auto"/>
            <a:r>
              <a:rPr lang="en-GB" dirty="0" smtClean="0"/>
              <a:t>Confirm CRS-IM feasibility </a:t>
            </a:r>
            <a:r>
              <a:rPr lang="en-GB" dirty="0"/>
              <a:t>and define requirements for </a:t>
            </a:r>
            <a:r>
              <a:rPr lang="en-GB" dirty="0" smtClean="0"/>
              <a:t>TC </a:t>
            </a:r>
            <a:r>
              <a:rPr lang="en-GB" dirty="0"/>
              <a:t>1. </a:t>
            </a:r>
          </a:p>
          <a:p>
            <a:pPr lvl="1" fontAlgn="auto"/>
            <a:r>
              <a:rPr lang="en-GB" dirty="0"/>
              <a:t>Deprioritize work </a:t>
            </a:r>
            <a:r>
              <a:rPr lang="en-GB" dirty="0" smtClean="0"/>
              <a:t>for TC2</a:t>
            </a:r>
            <a:endParaRPr lang="en-GB" dirty="0"/>
          </a:p>
          <a:p>
            <a:pPr lvl="1" fontAlgn="auto"/>
            <a:r>
              <a:rPr lang="en-GB" dirty="0" smtClean="0"/>
              <a:t>Continue </a:t>
            </a:r>
            <a:r>
              <a:rPr lang="en-GB" dirty="0"/>
              <a:t>studies for additional PDCCH/PCFICH TC3 (investigate both performance and complexity).</a:t>
            </a:r>
          </a:p>
          <a:p>
            <a:pPr lvl="1"/>
            <a:endParaRPr lang="en-US" dirty="0"/>
          </a:p>
          <a:p>
            <a:pPr marL="400050" lvl="1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335861"/>
              </p:ext>
            </p:extLst>
          </p:nvPr>
        </p:nvGraphicFramePr>
        <p:xfrm>
          <a:off x="914400" y="1752600"/>
          <a:ext cx="7238999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410"/>
                <a:gridCol w="1760525"/>
                <a:gridCol w="1866214"/>
                <a:gridCol w="1170051"/>
                <a:gridCol w="1066799"/>
              </a:tblGrid>
              <a:tr h="19812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CRS pattern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62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153199"/>
              </p:ext>
            </p:extLst>
          </p:nvPr>
        </p:nvGraphicFramePr>
        <p:xfrm>
          <a:off x="838200" y="4876800"/>
          <a:ext cx="7236105" cy="830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4860"/>
                <a:gridCol w="1759821"/>
                <a:gridCol w="1865468"/>
                <a:gridCol w="1245357"/>
                <a:gridCol w="990599"/>
              </a:tblGrid>
              <a:tr h="17145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CRS pattern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CRS APs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29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302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</a:t>
            </a:r>
            <a:r>
              <a:rPr lang="en-US" dirty="0"/>
              <a:t>for </a:t>
            </a:r>
            <a:r>
              <a:rPr lang="en-US" dirty="0" smtClean="0"/>
              <a:t>PDCCH/PCFICH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Interference </a:t>
            </a:r>
            <a:r>
              <a:rPr lang="en-GB" dirty="0"/>
              <a:t>power profile: </a:t>
            </a:r>
            <a:endParaRPr lang="en-GB" dirty="0" smtClean="0"/>
          </a:p>
          <a:p>
            <a:pPr lvl="1"/>
            <a:r>
              <a:rPr lang="en-GB" dirty="0" smtClean="0"/>
              <a:t>I1/</a:t>
            </a:r>
            <a:r>
              <a:rPr lang="en-GB" dirty="0" err="1" smtClean="0"/>
              <a:t>Noc</a:t>
            </a:r>
            <a:r>
              <a:rPr lang="en-GB" dirty="0" smtClean="0"/>
              <a:t> </a:t>
            </a:r>
            <a:r>
              <a:rPr lang="en-GB" dirty="0"/>
              <a:t>= 13.91 dB; I2/</a:t>
            </a:r>
            <a:r>
              <a:rPr lang="en-GB" dirty="0" err="1"/>
              <a:t>Noc</a:t>
            </a:r>
            <a:r>
              <a:rPr lang="en-GB" dirty="0"/>
              <a:t> = 3.34 dB (Rel-13 CCIM)</a:t>
            </a:r>
          </a:p>
          <a:p>
            <a:r>
              <a:rPr lang="en-GB" dirty="0"/>
              <a:t>PDCCH parameters</a:t>
            </a:r>
          </a:p>
          <a:p>
            <a:pPr lvl="1"/>
            <a:r>
              <a:rPr lang="en-GB" dirty="0"/>
              <a:t>Test #1: CFI = 2; PDCCH AL 2</a:t>
            </a:r>
            <a:endParaRPr lang="en-US" dirty="0"/>
          </a:p>
          <a:p>
            <a:pPr lvl="1"/>
            <a:r>
              <a:rPr lang="en-GB" dirty="0" smtClean="0"/>
              <a:t>Test </a:t>
            </a:r>
            <a:r>
              <a:rPr lang="en-GB" dirty="0"/>
              <a:t>#3: CFI = 2; PDCCH AL </a:t>
            </a:r>
            <a:r>
              <a:rPr lang="en-GB" dirty="0" smtClean="0"/>
              <a:t>[1, 2]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65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PHICH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Background: Candidate </a:t>
            </a:r>
            <a:r>
              <a:rPr lang="en-GB" dirty="0"/>
              <a:t>scenarios in RAN4 #</a:t>
            </a:r>
            <a:r>
              <a:rPr lang="en-GB" dirty="0" smtClean="0"/>
              <a:t>81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fontAlgn="auto"/>
            <a:r>
              <a:rPr lang="en-GB" dirty="0" smtClean="0"/>
              <a:t>Way forward:</a:t>
            </a:r>
          </a:p>
          <a:p>
            <a:pPr lvl="1" fontAlgn="auto"/>
            <a:r>
              <a:rPr lang="en-GB" dirty="0"/>
              <a:t>Confirm performance gains for PHICH TC 1. FFS if performance requirements need to be introduced. </a:t>
            </a:r>
          </a:p>
          <a:p>
            <a:pPr lvl="1" fontAlgn="auto"/>
            <a:r>
              <a:rPr lang="en-GB" dirty="0" smtClean="0"/>
              <a:t>Deprioritize </a:t>
            </a:r>
            <a:r>
              <a:rPr lang="en-GB" dirty="0"/>
              <a:t>work </a:t>
            </a:r>
            <a:r>
              <a:rPr lang="en-GB" dirty="0" smtClean="0"/>
              <a:t>for TC2</a:t>
            </a:r>
            <a:endParaRPr lang="en-GB" dirty="0"/>
          </a:p>
          <a:p>
            <a:pPr lvl="1" fontAlgn="auto"/>
            <a:r>
              <a:rPr lang="en-GB" dirty="0" smtClean="0"/>
              <a:t>Continue </a:t>
            </a:r>
            <a:r>
              <a:rPr lang="en-GB" dirty="0"/>
              <a:t>studies for additional </a:t>
            </a:r>
            <a:r>
              <a:rPr lang="en-GB" dirty="0" smtClean="0"/>
              <a:t>PHICH </a:t>
            </a:r>
            <a:r>
              <a:rPr lang="en-GB" dirty="0"/>
              <a:t>TC3 (investigate both performance and complexity</a:t>
            </a:r>
            <a:r>
              <a:rPr lang="en-GB" dirty="0" smtClean="0"/>
              <a:t>).</a:t>
            </a:r>
          </a:p>
          <a:p>
            <a:pPr lvl="1" fontAlgn="auto"/>
            <a:endParaRPr lang="en-US" dirty="0"/>
          </a:p>
          <a:p>
            <a:pPr lvl="1" fontAlgn="auto"/>
            <a:endParaRPr lang="en-US" dirty="0" smtClean="0"/>
          </a:p>
          <a:p>
            <a:pPr lvl="1" fontAlgn="auto"/>
            <a:endParaRPr lang="en-US" dirty="0"/>
          </a:p>
          <a:p>
            <a:r>
              <a:rPr lang="en-GB" sz="2000" dirty="0"/>
              <a:t>Interference </a:t>
            </a:r>
            <a:r>
              <a:rPr lang="en-GB" sz="2000" dirty="0" smtClean="0"/>
              <a:t>profile</a:t>
            </a:r>
            <a:r>
              <a:rPr lang="en-GB" sz="2000" dirty="0"/>
              <a:t>: </a:t>
            </a:r>
            <a:r>
              <a:rPr lang="en-GB" sz="2000" dirty="0" smtClean="0"/>
              <a:t>I1/</a:t>
            </a:r>
            <a:r>
              <a:rPr lang="en-GB" sz="2000" dirty="0" err="1" smtClean="0"/>
              <a:t>Noc</a:t>
            </a:r>
            <a:r>
              <a:rPr lang="en-GB" sz="2000" dirty="0" smtClean="0"/>
              <a:t> </a:t>
            </a:r>
            <a:r>
              <a:rPr lang="en-GB" sz="2000" dirty="0"/>
              <a:t>= 13.91 dB; I2/</a:t>
            </a:r>
            <a:r>
              <a:rPr lang="en-GB" sz="2000" dirty="0" err="1"/>
              <a:t>Noc</a:t>
            </a:r>
            <a:r>
              <a:rPr lang="en-GB" sz="2000" dirty="0"/>
              <a:t> = 3.34 dB (Rel-13 CCIM)</a:t>
            </a:r>
          </a:p>
          <a:p>
            <a:pPr lvl="1"/>
            <a:endParaRPr lang="en-US" dirty="0"/>
          </a:p>
          <a:p>
            <a:pPr marL="400050" lvl="1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239910"/>
              </p:ext>
            </p:extLst>
          </p:nvPr>
        </p:nvGraphicFramePr>
        <p:xfrm>
          <a:off x="914400" y="1752600"/>
          <a:ext cx="7238999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410"/>
                <a:gridCol w="1760525"/>
                <a:gridCol w="1866214"/>
                <a:gridCol w="1170051"/>
                <a:gridCol w="1066799"/>
              </a:tblGrid>
              <a:tr h="21336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CRS pattern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62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624879"/>
              </p:ext>
            </p:extLst>
          </p:nvPr>
        </p:nvGraphicFramePr>
        <p:xfrm>
          <a:off x="762000" y="5105400"/>
          <a:ext cx="7236105" cy="830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4860"/>
                <a:gridCol w="1759821"/>
                <a:gridCol w="1865468"/>
                <a:gridCol w="1245357"/>
                <a:gridCol w="990599"/>
              </a:tblGrid>
              <a:tr h="17145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CRS pattern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UE RX chains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CRS APs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29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17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CRS-IM for </a:t>
            </a:r>
            <a:r>
              <a:rPr lang="en-US" dirty="0" smtClean="0"/>
              <a:t>EPDCCH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US" dirty="0" smtClean="0"/>
              <a:t>Stage </a:t>
            </a:r>
            <a:r>
              <a:rPr lang="en-US" dirty="0"/>
              <a:t>1 analysis confirms CRS-IM performance gains for the evaluated EPDCCH </a:t>
            </a:r>
            <a:r>
              <a:rPr lang="en-US" dirty="0" smtClean="0"/>
              <a:t>scenarios</a:t>
            </a:r>
          </a:p>
          <a:p>
            <a:pPr fontAlgn="auto"/>
            <a:endParaRPr lang="en-US" dirty="0"/>
          </a:p>
          <a:p>
            <a:pPr fontAlgn="auto"/>
            <a:endParaRPr lang="en-US" dirty="0" smtClean="0"/>
          </a:p>
          <a:p>
            <a:pPr fontAlgn="auto"/>
            <a:endParaRPr lang="en-GB" dirty="0"/>
          </a:p>
          <a:p>
            <a:pPr fontAlgn="auto"/>
            <a:r>
              <a:rPr lang="en-GB" dirty="0"/>
              <a:t>Work on </a:t>
            </a:r>
            <a:r>
              <a:rPr lang="en-GB" dirty="0" smtClean="0"/>
              <a:t>the Enhanced </a:t>
            </a:r>
            <a:r>
              <a:rPr lang="en-GB" dirty="0"/>
              <a:t>CRS-IM </a:t>
            </a:r>
            <a:r>
              <a:rPr lang="en-GB" dirty="0" smtClean="0"/>
              <a:t>performance </a:t>
            </a:r>
            <a:r>
              <a:rPr lang="en-GB" dirty="0"/>
              <a:t>requirements </a:t>
            </a:r>
            <a:r>
              <a:rPr lang="en-GB" dirty="0" smtClean="0"/>
              <a:t>for EPDCCH is deprioritized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529362"/>
              </p:ext>
            </p:extLst>
          </p:nvPr>
        </p:nvGraphicFramePr>
        <p:xfrm>
          <a:off x="914400" y="2057400"/>
          <a:ext cx="6934201" cy="933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400"/>
                <a:gridCol w="1708496"/>
                <a:gridCol w="1787637"/>
                <a:gridCol w="1051895"/>
                <a:gridCol w="1090773"/>
              </a:tblGrid>
              <a:tr h="381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Number of UE RX chains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Number of CRS APs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67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Serv. cell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err="1">
                          <a:effectLst/>
                        </a:rPr>
                        <a:t>Interf</a:t>
                      </a:r>
                      <a:r>
                        <a:rPr lang="en-GB" sz="1600" dirty="0">
                          <a:effectLst/>
                        </a:rPr>
                        <a:t>. cell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728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test parameters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Explicitly model 1 </a:t>
            </a:r>
            <a:r>
              <a:rPr lang="en-GB" dirty="0"/>
              <a:t>interference </a:t>
            </a:r>
            <a:r>
              <a:rPr lang="en-GB" dirty="0" smtClean="0"/>
              <a:t>cell </a:t>
            </a:r>
            <a:r>
              <a:rPr lang="en-GB" dirty="0"/>
              <a:t>for </a:t>
            </a:r>
            <a:r>
              <a:rPr lang="en-GB" dirty="0" smtClean="0"/>
              <a:t>scenarios with 4RX antennas and 4 CRS APs in the interference cells scenarios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7583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8126</TotalTime>
  <Words>1449</Words>
  <Application>Microsoft Office PowerPoint</Application>
  <PresentationFormat>On-screen Show (4:3)</PresentationFormat>
  <Paragraphs>479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宋体</vt:lpstr>
      <vt:lpstr>宋体</vt:lpstr>
      <vt:lpstr>Arial</vt:lpstr>
      <vt:lpstr>Calibri</vt:lpstr>
      <vt:lpstr>Times New Roman</vt:lpstr>
      <vt:lpstr>Office Theme</vt:lpstr>
      <vt:lpstr>WF on Enhanced CRS-IM  Performance Requirements</vt:lpstr>
      <vt:lpstr>Introduction</vt:lpstr>
      <vt:lpstr>Enhanced CRS-IM for PDSCH (1)</vt:lpstr>
      <vt:lpstr>Enhanced CRS-IM for PDSCH (2)</vt:lpstr>
      <vt:lpstr>Enhanced CRS-IM for PDCCH/PCFICH (1)</vt:lpstr>
      <vt:lpstr>Enhanced CRS-IM for PDCCH/PCFICH (2)</vt:lpstr>
      <vt:lpstr>Enhanced CRS-IM PHICH</vt:lpstr>
      <vt:lpstr>Enhanced CRS-IM for EPDCCH</vt:lpstr>
      <vt:lpstr>Other test parameters</vt:lpstr>
      <vt:lpstr>Reference Receivers</vt:lpstr>
      <vt:lpstr>UE Capabilities/Features</vt:lpstr>
      <vt:lpstr>UE Capabilities/Features</vt:lpstr>
      <vt:lpstr>Summary of CRS-IM alignment results for PDSCH in RAN4 #82 (for information)</vt:lpstr>
      <vt:lpstr>Summary of CRS-IM alignment results for DL Control Channels in RAN4 #82 (for information)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709</cp:revision>
  <dcterms:created xsi:type="dcterms:W3CDTF">2013-05-13T16:02:00Z</dcterms:created>
  <dcterms:modified xsi:type="dcterms:W3CDTF">2017-02-17T09:13:53Z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