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9" r:id="rId4"/>
    <p:sldId id="270" r:id="rId5"/>
    <p:sldId id="264" r:id="rId6"/>
    <p:sldId id="2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4" autoAdjust="0"/>
    <p:restoredTop sz="95405" autoAdjust="0"/>
  </p:normalViewPr>
  <p:slideViewPr>
    <p:cSldViewPr snapToGrid="0">
      <p:cViewPr varScale="1">
        <p:scale>
          <a:sx n="89" d="100"/>
          <a:sy n="89" d="100"/>
        </p:scale>
        <p:origin x="79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err="1" smtClean="0"/>
              <a:t>eMTC</a:t>
            </a:r>
            <a:r>
              <a:rPr lang="en-US" sz="4000" dirty="0" smtClean="0"/>
              <a:t> </a:t>
            </a:r>
            <a:r>
              <a:rPr lang="en-US" sz="4000" dirty="0" err="1" smtClean="0"/>
              <a:t>CEMode</a:t>
            </a:r>
            <a:r>
              <a:rPr lang="en-US" sz="4000" dirty="0" smtClean="0"/>
              <a:t> B </a:t>
            </a:r>
            <a:r>
              <a:rPr lang="en-US" altLang="zh-CN" sz="4000" dirty="0" smtClean="0"/>
              <a:t>RLM </a:t>
            </a:r>
            <a:r>
              <a:rPr lang="en-US" sz="4000" dirty="0" smtClean="0"/>
              <a:t>test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Nokia, </a:t>
            </a:r>
            <a:r>
              <a:rPr lang="en-GB" sz="2400" dirty="0"/>
              <a:t>Alcatel-Lucent Shanghai </a:t>
            </a:r>
            <a:r>
              <a:rPr lang="en-GB" sz="2400" dirty="0" smtClean="0"/>
              <a:t>Bell, </a:t>
            </a:r>
            <a:r>
              <a:rPr lang="en-GB" sz="2400" dirty="0" smtClean="0"/>
              <a:t>Qualcomm, Ericsso</a:t>
            </a:r>
            <a:r>
              <a:rPr lang="en-GB" sz="2400" dirty="0"/>
              <a:t>n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259443" y="152401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ea typeface="MS PGothic" pitchFamily="34" charset="-128"/>
              </a:rPr>
              <a:t>R4-168692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#80bis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>
                <a:solidFill>
                  <a:srgbClr val="000000"/>
                </a:solidFill>
                <a:ea typeface="SimSun" pitchFamily="2" charset="-122"/>
              </a:rPr>
              <a:t>Ljubljana </a:t>
            </a:r>
            <a:r>
              <a:rPr lang="de-DE" altLang="zh-CN" b="1" dirty="0" err="1">
                <a:solidFill>
                  <a:srgbClr val="000000"/>
                </a:solidFill>
                <a:ea typeface="SimSun" pitchFamily="2" charset="-122"/>
              </a:rPr>
              <a:t>Slovenia</a:t>
            </a:r>
            <a:r>
              <a:rPr lang="de-DE" altLang="zh-CN" b="1" dirty="0">
                <a:solidFill>
                  <a:srgbClr val="000000"/>
                </a:solidFill>
                <a:ea typeface="SimSun" pitchFamily="2" charset="-122"/>
              </a:rPr>
              <a:t>, </a:t>
            </a:r>
            <a:r>
              <a:rPr lang="de-DE" altLang="zh-CN" b="1" dirty="0" err="1" smtClean="0">
                <a:solidFill>
                  <a:srgbClr val="000000"/>
                </a:solidFill>
                <a:ea typeface="SimSun" pitchFamily="2" charset="-122"/>
              </a:rPr>
              <a:t>October</a:t>
            </a:r>
            <a:r>
              <a:rPr lang="de-DE" altLang="zh-CN" b="1" dirty="0" smtClean="0">
                <a:solidFill>
                  <a:srgbClr val="000000"/>
                </a:solidFill>
                <a:ea typeface="SimSun" pitchFamily="2" charset="-122"/>
              </a:rPr>
              <a:t> </a:t>
            </a:r>
            <a:r>
              <a:rPr lang="de-DE" altLang="zh-CN" b="1" dirty="0">
                <a:solidFill>
                  <a:srgbClr val="000000"/>
                </a:solidFill>
                <a:ea typeface="SimSun" pitchFamily="2" charset="-122"/>
              </a:rPr>
              <a:t>10 – 14, </a:t>
            </a:r>
            <a:r>
              <a:rPr lang="de-DE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  <a:endParaRPr lang="es-ES" altLang="zh-CN" b="1" dirty="0" smtClean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Item: </a:t>
            </a:r>
            <a:r>
              <a:rPr lang="en-GB" altLang="zh-CN" b="1" dirty="0" smtClean="0">
                <a:ea typeface="SimSun" pitchFamily="2" charset="-122"/>
              </a:rPr>
              <a:t>6.1.1</a:t>
            </a:r>
            <a:endParaRPr lang="zh-CN" altLang="zh-CN" b="1" dirty="0"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/>
              <a:t>RAN4 has discussed RLM test for 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CEMode</a:t>
            </a:r>
            <a:r>
              <a:rPr lang="en-US" altLang="zh-CN" dirty="0" smtClean="0"/>
              <a:t> B, and agreed WF on testing methodology in RAN4#80 in R4-167030. In RAN4#80bis, the template structure of the test case was captured in R4-178679.</a:t>
            </a:r>
          </a:p>
          <a:p>
            <a:pPr hangingPunct="0"/>
            <a:r>
              <a:rPr lang="en-US" altLang="zh-CN" dirty="0" smtClean="0"/>
              <a:t>There are still some </a:t>
            </a:r>
            <a:r>
              <a:rPr lang="en-US" altLang="zh-CN" dirty="0"/>
              <a:t>technical open issues </a:t>
            </a:r>
            <a:r>
              <a:rPr lang="en-US" altLang="zh-CN" dirty="0" smtClean="0"/>
              <a:t>before test cases can be finalized. They will be addressed in the next slides.</a:t>
            </a:r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altLang="zh-CN" dirty="0" smtClean="0"/>
              <a:t>The combination of aggregation level and repetition (AL,R) used for the hypothetic MPDCCH transmission is</a:t>
            </a:r>
          </a:p>
          <a:p>
            <a:pPr lvl="1" hangingPunct="0"/>
            <a:r>
              <a:rPr lang="en-US" altLang="zh-CN" dirty="0" smtClean="0"/>
              <a:t>Set 1: (16, 256) for </a:t>
            </a:r>
            <a:r>
              <a:rPr lang="en-US" altLang="zh-CN" dirty="0" err="1" smtClean="0"/>
              <a:t>Qout</a:t>
            </a:r>
            <a:r>
              <a:rPr lang="en-US" altLang="zh-CN" dirty="0"/>
              <a:t> </a:t>
            </a:r>
            <a:r>
              <a:rPr lang="en-US" altLang="zh-CN" dirty="0" smtClean="0"/>
              <a:t>and (4,128) for Qin for </a:t>
            </a:r>
            <a:r>
              <a:rPr lang="en-US" altLang="zh-CN" dirty="0" err="1" smtClean="0"/>
              <a:t>OoS</a:t>
            </a:r>
            <a:r>
              <a:rPr lang="en-US" altLang="zh-CN" dirty="0" smtClean="0"/>
              <a:t> test cases </a:t>
            </a:r>
          </a:p>
          <a:p>
            <a:pPr lvl="1" hangingPunct="0"/>
            <a:r>
              <a:rPr lang="en-US" altLang="zh-CN" dirty="0" smtClean="0"/>
              <a:t>Set 2: (16, 128) for </a:t>
            </a:r>
            <a:r>
              <a:rPr lang="en-US" altLang="zh-CN" dirty="0" err="1" smtClean="0"/>
              <a:t>Qout</a:t>
            </a:r>
            <a:r>
              <a:rPr lang="en-US" altLang="zh-CN" dirty="0" smtClean="0"/>
              <a:t> and (4,64) for Qin for IS test </a:t>
            </a:r>
            <a:r>
              <a:rPr lang="en-US" altLang="zh-CN" dirty="0" smtClean="0"/>
              <a:t>cases</a:t>
            </a:r>
          </a:p>
          <a:p>
            <a:pPr hangingPunct="0"/>
            <a:r>
              <a:rPr lang="en-US" altLang="zh-CN" dirty="0" smtClean="0"/>
              <a:t>Propagation </a:t>
            </a:r>
            <a:r>
              <a:rPr lang="en-US" altLang="zh-CN" dirty="0" smtClean="0"/>
              <a:t>condition considered for the test cases are to be select from</a:t>
            </a:r>
          </a:p>
          <a:p>
            <a:pPr lvl="1" hangingPunct="0"/>
            <a:r>
              <a:rPr lang="en-US" altLang="zh-CN" dirty="0" smtClean="0"/>
              <a:t>AWGN </a:t>
            </a:r>
            <a:endParaRPr lang="en-US" altLang="zh-CN" dirty="0"/>
          </a:p>
          <a:p>
            <a:pPr lvl="1" hangingPunct="0"/>
            <a:r>
              <a:rPr lang="en-US" altLang="zh-CN" dirty="0" smtClean="0"/>
              <a:t>ETU30</a:t>
            </a:r>
          </a:p>
          <a:p>
            <a:pPr marL="228600" lvl="1" hangingPunct="0">
              <a:spcBef>
                <a:spcPts val="1000"/>
              </a:spcBef>
            </a:pPr>
            <a:r>
              <a:rPr lang="en-US" altLang="zh-CN" sz="2800" dirty="0" smtClean="0"/>
              <a:t>Companies </a:t>
            </a:r>
            <a:r>
              <a:rPr lang="en-US" altLang="zh-CN" sz="2800" dirty="0"/>
              <a:t>are encouraged to provide simulation results on Qin and </a:t>
            </a:r>
            <a:r>
              <a:rPr lang="en-US" altLang="zh-CN" sz="2800" dirty="0" err="1"/>
              <a:t>Qout</a:t>
            </a:r>
            <a:r>
              <a:rPr lang="en-US" altLang="zh-CN" sz="2800" dirty="0"/>
              <a:t> values for the two sets of </a:t>
            </a:r>
            <a:r>
              <a:rPr lang="en-US" altLang="zh-CN" sz="2800" dirty="0" smtClean="0"/>
              <a:t>combinations. </a:t>
            </a:r>
          </a:p>
          <a:p>
            <a:pPr marL="228600" lvl="1" hangingPunct="0">
              <a:spcBef>
                <a:spcPts val="1000"/>
              </a:spcBef>
            </a:pPr>
            <a:r>
              <a:rPr lang="en-US" altLang="zh-CN" sz="2800" dirty="0" smtClean="0"/>
              <a:t>Based on the results, RAN4 may drop the </a:t>
            </a:r>
            <a:r>
              <a:rPr lang="en-US" altLang="zh-CN" sz="2800" dirty="0" err="1" smtClean="0"/>
              <a:t>CEMode</a:t>
            </a:r>
            <a:r>
              <a:rPr lang="en-US" altLang="zh-CN" sz="2800" dirty="0" smtClean="0"/>
              <a:t> B test if a </a:t>
            </a:r>
            <a:r>
              <a:rPr lang="en-US" altLang="zh-CN" sz="2800" dirty="0"/>
              <a:t>test </a:t>
            </a:r>
            <a:r>
              <a:rPr lang="en-US" altLang="zh-CN" sz="2800" dirty="0" smtClean="0"/>
              <a:t>setup which meets below conditions cannot be found</a:t>
            </a:r>
            <a:endParaRPr lang="en-US" altLang="zh-CN" sz="2800" dirty="0"/>
          </a:p>
          <a:p>
            <a:pPr lvl="1" hangingPunct="0"/>
            <a:r>
              <a:rPr lang="en-US" altLang="zh-CN" dirty="0" smtClean="0"/>
              <a:t>sufficient </a:t>
            </a:r>
            <a:r>
              <a:rPr lang="en-US" altLang="zh-CN" dirty="0"/>
              <a:t>gap between Qin and </a:t>
            </a:r>
            <a:r>
              <a:rPr lang="en-US" altLang="zh-CN" dirty="0" err="1" smtClean="0"/>
              <a:t>Qout</a:t>
            </a:r>
            <a:r>
              <a:rPr lang="en-US" altLang="zh-CN" dirty="0" smtClean="0"/>
              <a:t>, </a:t>
            </a:r>
            <a:r>
              <a:rPr lang="en-US" altLang="zh-CN" dirty="0"/>
              <a:t>and </a:t>
            </a:r>
            <a:endParaRPr lang="en-US" altLang="zh-CN" dirty="0" smtClean="0"/>
          </a:p>
          <a:p>
            <a:pPr lvl="1" hangingPunct="0"/>
            <a:r>
              <a:rPr lang="en-US" altLang="zh-CN" dirty="0" smtClean="0"/>
              <a:t>meaningful </a:t>
            </a:r>
            <a:r>
              <a:rPr lang="en-US" altLang="zh-CN" dirty="0"/>
              <a:t>SNR difference compared to </a:t>
            </a:r>
            <a:r>
              <a:rPr lang="en-US" altLang="zh-CN" dirty="0" smtClean="0"/>
              <a:t>that in </a:t>
            </a:r>
            <a:r>
              <a:rPr lang="en-US" altLang="zh-CN" dirty="0" err="1" smtClean="0"/>
              <a:t>CEMode</a:t>
            </a:r>
            <a:r>
              <a:rPr lang="en-US" altLang="zh-CN" dirty="0" smtClean="0"/>
              <a:t> </a:t>
            </a:r>
            <a:r>
              <a:rPr lang="en-US" altLang="zh-CN" dirty="0"/>
              <a:t>A test </a:t>
            </a:r>
            <a:endParaRPr lang="en-US" altLang="zh-CN" dirty="0" smtClean="0"/>
          </a:p>
          <a:p>
            <a:pPr lvl="1" hangingPunct="0"/>
            <a:r>
              <a:rPr lang="en-US" altLang="zh-CN" dirty="0" smtClean="0"/>
              <a:t>other combination of (AL,R</a:t>
            </a:r>
            <a:r>
              <a:rPr lang="en-US" altLang="zh-CN" smtClean="0"/>
              <a:t>) is not </a:t>
            </a:r>
            <a:r>
              <a:rPr lang="en-US" altLang="zh-CN" dirty="0"/>
              <a:t>precluded if </a:t>
            </a:r>
            <a:r>
              <a:rPr lang="en-US" altLang="zh-CN" dirty="0" smtClean="0"/>
              <a:t>Set 1 and Set 2 cannot meet the above conditions</a:t>
            </a:r>
            <a:r>
              <a:rPr lang="en-US" altLang="zh-CN" sz="2800" dirty="0" smtClean="0"/>
              <a:t>	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0906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MPDCCH simulation assumptions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6339"/>
              </p:ext>
            </p:extLst>
          </p:nvPr>
        </p:nvGraphicFramePr>
        <p:xfrm>
          <a:off x="1506829" y="1394925"/>
          <a:ext cx="8976573" cy="4905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4426"/>
                <a:gridCol w="4642147"/>
              </a:tblGrid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Parameter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M-PDCCH (CE Mode </a:t>
                      </a:r>
                      <a:r>
                        <a:rPr lang="en-US" sz="1200" dirty="0" smtClean="0">
                          <a:effectLst/>
                        </a:rPr>
                        <a:t>B)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DCI format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DCI Format </a:t>
                      </a:r>
                      <a:r>
                        <a:rPr lang="en-US" sz="1200" dirty="0" smtClean="0">
                          <a:effectLst/>
                        </a:rPr>
                        <a:t>6-1B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System Bandwidth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10 MHz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7903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Channel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AWGN, ETU30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Antenna </a:t>
                      </a:r>
                      <a:r>
                        <a:rPr lang="en-US" sz="1200" smtClean="0">
                          <a:effectLst/>
                        </a:rPr>
                        <a:t>configuration</a:t>
                      </a:r>
                      <a:endParaRPr lang="en-US" sz="12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2x1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Number of information bits (incl. 16 bits CRC)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18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Antenna correlation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Low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Aggregation level </a:t>
                      </a:r>
                      <a:r>
                        <a:rPr lang="en-US" sz="1200" dirty="0" smtClean="0">
                          <a:effectLst/>
                        </a:rPr>
                        <a:t>and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Repetition </a:t>
                      </a:r>
                      <a:r>
                        <a:rPr lang="en-US" sz="1200" dirty="0">
                          <a:effectLst/>
                        </a:rPr>
                        <a:t>level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(16,256), (4,128), (16,128), (4,64)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Starting OFDM symbols (CFI)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Frequency hopping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OFF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5306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Number of PRB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4 </a:t>
                      </a:r>
                      <a:r>
                        <a:rPr lang="en-US" sz="1200" dirty="0">
                          <a:effectLst/>
                        </a:rPr>
                        <a:t>for Aggregation level = 4, 8, </a:t>
                      </a:r>
                      <a:r>
                        <a:rPr lang="en-US" sz="1200" dirty="0" smtClean="0">
                          <a:effectLst/>
                        </a:rPr>
                        <a:t>16</a:t>
                      </a:r>
                    </a:p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2+4 for Aggregation level =24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Transmission type configured to 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Distributed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DMRS scrambling sequence </a:t>
                      </a:r>
                      <a:r>
                        <a:rPr lang="en-US" sz="1200" dirty="0" err="1">
                          <a:effectLst/>
                        </a:rPr>
                        <a:t>initialisation</a:t>
                      </a:r>
                      <a:r>
                        <a:rPr lang="en-US" sz="1200" dirty="0">
                          <a:effectLst/>
                        </a:rPr>
                        <a:t> parameter for UE-SS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PCID =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Channel Estimation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DMRS based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UE residual frequency error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50 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28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open </a:t>
            </a:r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Companies are encouraged to provide inputs on the following open issues</a:t>
            </a:r>
          </a:p>
          <a:p>
            <a:pPr lvl="1"/>
            <a:r>
              <a:rPr lang="en-US" dirty="0" smtClean="0"/>
              <a:t>Time </a:t>
            </a:r>
            <a:r>
              <a:rPr lang="en-US" dirty="0"/>
              <a:t>durations used in the </a:t>
            </a:r>
            <a:r>
              <a:rPr lang="en-US" dirty="0" smtClean="0"/>
              <a:t>tests</a:t>
            </a:r>
            <a:endParaRPr lang="en-US" dirty="0"/>
          </a:p>
          <a:p>
            <a:pPr lvl="1"/>
            <a:r>
              <a:rPr lang="en-US" dirty="0" smtClean="0"/>
              <a:t>Time </a:t>
            </a:r>
            <a:r>
              <a:rPr lang="en-US" dirty="0"/>
              <a:t>period to allow gradual change in SNR</a:t>
            </a:r>
          </a:p>
          <a:p>
            <a:pPr lvl="1"/>
            <a:r>
              <a:rPr lang="en-US" dirty="0"/>
              <a:t>Repetition and aggregation level for MPDCCH used for scheduling</a:t>
            </a:r>
          </a:p>
          <a:p>
            <a:pPr lvl="1"/>
            <a:r>
              <a:rPr lang="en-US" dirty="0" smtClean="0"/>
              <a:t>Configuration of repetitions </a:t>
            </a:r>
            <a:r>
              <a:rPr lang="en-US" dirty="0"/>
              <a:t>for </a:t>
            </a:r>
            <a:r>
              <a:rPr lang="en-US" smtClean="0"/>
              <a:t>PUSCH transmission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42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4986</TotalTime>
  <Words>406</Words>
  <Application>Microsoft Office PowerPoint</Application>
  <PresentationFormat>Widescreen</PresentationFormat>
  <Paragraphs>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MS PGothic</vt:lpstr>
      <vt:lpstr>宋体</vt:lpstr>
      <vt:lpstr>宋体</vt:lpstr>
      <vt:lpstr>Arial</vt:lpstr>
      <vt:lpstr>Calibri</vt:lpstr>
      <vt:lpstr>Calibri Light</vt:lpstr>
      <vt:lpstr>Times New Roman</vt:lpstr>
      <vt:lpstr>Office Theme</vt:lpstr>
      <vt:lpstr>Default Design</vt:lpstr>
      <vt:lpstr>WF on eMTC CEMode B RLM test</vt:lpstr>
      <vt:lpstr>Background</vt:lpstr>
      <vt:lpstr>Test setup</vt:lpstr>
      <vt:lpstr>MPDCCH simulation assumptions</vt:lpstr>
      <vt:lpstr>General open issues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107</cp:revision>
  <dcterms:created xsi:type="dcterms:W3CDTF">2016-01-20T17:53:10Z</dcterms:created>
  <dcterms:modified xsi:type="dcterms:W3CDTF">2016-10-14T07:39:54Z</dcterms:modified>
</cp:coreProperties>
</file>