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2016/10/1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4" y="313816"/>
            <a:ext cx="8688771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Meeting #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80bis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         R4-16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8490</a:t>
            </a:r>
          </a:p>
          <a:p>
            <a:pPr>
              <a:tabLst>
                <a:tab pos="4590574" algn="r"/>
              </a:tabLst>
            </a:pPr>
            <a:r>
              <a:rPr lang="de-D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Ljubljana</a:t>
            </a:r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, Slovenia, 10 - 14 Oct, 2016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8.15.1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362586"/>
            <a:ext cx="8312027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 capability for UL256QAM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Background/Proposals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In </a:t>
            </a:r>
            <a:r>
              <a:rPr lang="en-US" smtClean="0"/>
              <a:t>RAN4#80</a:t>
            </a:r>
            <a:r>
              <a:rPr lang="en-US" dirty="0" smtClean="0"/>
              <a:t>, it was extensively discussed whether UL256QAM feature would be supported per UE or per band (groups).</a:t>
            </a:r>
          </a:p>
          <a:p>
            <a:endParaRPr lang="en-US" dirty="0"/>
          </a:p>
          <a:p>
            <a:r>
              <a:rPr lang="en-US" dirty="0" smtClean="0"/>
              <a:t>This contribution tries to show KDDI’s position on this topic.</a:t>
            </a:r>
          </a:p>
          <a:p>
            <a:endParaRPr lang="en-US" dirty="0" smtClean="0"/>
          </a:p>
          <a:p>
            <a:r>
              <a:rPr lang="en-US" dirty="0" smtClean="0"/>
              <a:t>KDDI proposes to support UL256QAM feature </a:t>
            </a:r>
            <a:r>
              <a:rPr lang="en-US" u="sng" dirty="0" smtClean="0"/>
              <a:t/>
            </a:r>
            <a:br>
              <a:rPr lang="en-US" u="sng" dirty="0" smtClean="0"/>
            </a:br>
            <a:r>
              <a:rPr lang="en-US" u="sng" dirty="0" smtClean="0">
                <a:solidFill>
                  <a:schemeClr val="accent5"/>
                </a:solidFill>
              </a:rPr>
              <a:t>per band or band groups not per UE</a:t>
            </a:r>
            <a:r>
              <a:rPr lang="en-US" dirty="0" smtClean="0">
                <a:solidFill>
                  <a:schemeClr val="accent5"/>
                </a:solidFill>
              </a:rPr>
              <a:t>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730" y="1519707"/>
            <a:ext cx="8641724" cy="4657256"/>
          </a:xfrm>
        </p:spPr>
        <p:txBody>
          <a:bodyPr>
            <a:noAutofit/>
          </a:bodyPr>
          <a:lstStyle/>
          <a:p>
            <a:pPr marL="0" lvl="2" indent="0">
              <a:spcBef>
                <a:spcPts val="1000"/>
              </a:spcBef>
              <a:buNone/>
            </a:pPr>
            <a:r>
              <a:rPr lang="en-GB" altLang="ja-JP" dirty="0" smtClean="0"/>
              <a:t>&lt;Assumption&gt;</a:t>
            </a:r>
            <a:endParaRPr lang="en-GB" altLang="ja-JP" dirty="0"/>
          </a:p>
          <a:p>
            <a:pPr marL="685800" lvl="3">
              <a:spcBef>
                <a:spcPts val="1000"/>
              </a:spcBef>
            </a:pPr>
            <a:r>
              <a:rPr lang="en-US" altLang="ja-JP" dirty="0"/>
              <a:t>Today’s smart phone supports a number of frequency bands within single device.  Let’s imagine 25 bands are supported as an example</a:t>
            </a:r>
            <a:r>
              <a:rPr lang="en-US" altLang="ja-JP" dirty="0" smtClean="0"/>
              <a:t>.</a:t>
            </a:r>
            <a:endParaRPr lang="en-GB" dirty="0" smtClean="0"/>
          </a:p>
          <a:p>
            <a:pPr marL="0" lvl="2" indent="0">
              <a:spcBef>
                <a:spcPts val="1000"/>
              </a:spcBef>
              <a:buNone/>
            </a:pPr>
            <a:r>
              <a:rPr lang="en-GB" dirty="0" smtClean="0"/>
              <a:t>&lt;Per UE support option&gt;</a:t>
            </a:r>
          </a:p>
          <a:p>
            <a:pPr marL="685800" lvl="3">
              <a:spcBef>
                <a:spcPts val="1000"/>
              </a:spcBef>
            </a:pPr>
            <a:r>
              <a:rPr lang="en-GB" dirty="0" smtClean="0"/>
              <a:t>UE vendors are mandated to test all of bands.   This is not cost effective because there would be no operator in the world which possesses 25 bands’ spectra.</a:t>
            </a:r>
          </a:p>
          <a:p>
            <a:pPr marL="685800" lvl="3">
              <a:spcBef>
                <a:spcPts val="1000"/>
              </a:spcBef>
            </a:pPr>
            <a:r>
              <a:rPr lang="en-GB" dirty="0" smtClean="0"/>
              <a:t>If one of 25 bands fails requirements regarding UL256QAM, UE vendor has to change its design.  This is also not cost effective approach.</a:t>
            </a:r>
          </a:p>
          <a:p>
            <a:pPr marL="0" lvl="2" indent="0">
              <a:spcBef>
                <a:spcPts val="1000"/>
              </a:spcBef>
              <a:buNone/>
            </a:pPr>
            <a:r>
              <a:rPr lang="en-GB" dirty="0" smtClean="0"/>
              <a:t>&lt;Per band support option&gt;</a:t>
            </a:r>
          </a:p>
          <a:p>
            <a:pPr marL="685800" lvl="3">
              <a:spcBef>
                <a:spcPts val="1000"/>
              </a:spcBef>
            </a:pPr>
            <a:r>
              <a:rPr lang="en-GB" dirty="0" smtClean="0"/>
              <a:t>UE implementation cost can be optimized.</a:t>
            </a:r>
          </a:p>
          <a:p>
            <a:pPr marL="685800" lvl="3">
              <a:spcBef>
                <a:spcPts val="1000"/>
              </a:spcBef>
            </a:pPr>
            <a:r>
              <a:rPr lang="en-GB" dirty="0" smtClean="0"/>
              <a:t>One of possible concerns for this option is that UL256QAM is not supported in certain operators’ band.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Possible compromise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1020606"/>
          </a:xfrm>
        </p:spPr>
        <p:txBody>
          <a:bodyPr/>
          <a:lstStyle/>
          <a:p>
            <a:r>
              <a:rPr kumimoji="1" lang="en-US" altLang="ja-JP" dirty="0" smtClean="0"/>
              <a:t>Introduce band groups.  Below is just one of examples (contents in this slide is not for approval).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3217"/>
              </p:ext>
            </p:extLst>
          </p:nvPr>
        </p:nvGraphicFramePr>
        <p:xfrm>
          <a:off x="592429" y="2890947"/>
          <a:ext cx="8100810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4910"/>
                <a:gridCol w="2991485"/>
                <a:gridCol w="3674415"/>
              </a:tblGrid>
              <a:tr h="34669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#</a:t>
                      </a:r>
                      <a:r>
                        <a:rPr kumimoji="1" lang="en-US" altLang="ja-JP" baseline="0" dirty="0" smtClean="0"/>
                        <a:t> of group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Frequency Range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3GPP bands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598408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Group#0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Below 1GHz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5, 6, 8, 12, 13, 14, 17, 18, 19, 20, 26, 27, 28, 31, 44, 68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46697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Group#1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</a:t>
                      </a:r>
                      <a:r>
                        <a:rPr kumimoji="1" lang="en-US" altLang="ja-JP" baseline="0" dirty="0" smtClean="0"/>
                        <a:t> – 1.694 GHz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11, 21, 24, 45  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598408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Group#2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1.695 – 2.7 GHz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1, 2, 3, 4, 7, 9, 10, 23, 25,</a:t>
                      </a:r>
                      <a:r>
                        <a:rPr kumimoji="1" lang="en-US" altLang="ja-JP" baseline="0" dirty="0" smtClean="0"/>
                        <a:t> </a:t>
                      </a:r>
                      <a:r>
                        <a:rPr kumimoji="1" lang="en-US" altLang="ja-JP" dirty="0" smtClean="0"/>
                        <a:t>30,</a:t>
                      </a:r>
                      <a:r>
                        <a:rPr kumimoji="1" lang="en-US" altLang="ja-JP" baseline="0" dirty="0" smtClean="0"/>
                        <a:t> 33, 34, 35, 36, 37, 38, 39, 40, 41, 65, 66, 70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46697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Group#3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2.7 – 3.8 GHz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22, 42, 43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46697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Group#4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3.8 – 6</a:t>
                      </a:r>
                      <a:r>
                        <a:rPr kumimoji="1" lang="en-US" altLang="ja-JP" baseline="0" dirty="0" smtClean="0"/>
                        <a:t> GHz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46, 47 (NOTE:</a:t>
                      </a:r>
                      <a:r>
                        <a:rPr kumimoji="1" lang="en-US" altLang="ja-JP" baseline="0" dirty="0" smtClean="0"/>
                        <a:t> </a:t>
                      </a:r>
                      <a:r>
                        <a:rPr kumimoji="1" lang="en-US" altLang="ja-JP" dirty="0" smtClean="0"/>
                        <a:t>B46 will support UL by</a:t>
                      </a:r>
                      <a:r>
                        <a:rPr kumimoji="1" lang="en-US" altLang="ja-JP" baseline="0" dirty="0" smtClean="0"/>
                        <a:t> </a:t>
                      </a:r>
                      <a:r>
                        <a:rPr kumimoji="1" lang="en-US" altLang="ja-JP" baseline="0" dirty="0" err="1" smtClean="0"/>
                        <a:t>eLAA</a:t>
                      </a:r>
                      <a:r>
                        <a:rPr kumimoji="1" lang="en-US" altLang="ja-JP" baseline="0" dirty="0" smtClean="0"/>
                        <a:t>)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46697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Group#5</a:t>
                      </a:r>
                      <a:r>
                        <a:rPr kumimoji="1" lang="en-US" altLang="ja-JP" baseline="0" dirty="0" smtClean="0"/>
                        <a:t> – 7 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Reserved for future</a:t>
                      </a:r>
                      <a:r>
                        <a:rPr kumimoji="1" lang="en-US" altLang="ja-JP" baseline="0" dirty="0" smtClean="0"/>
                        <a:t> extension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N/A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785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5008</TotalTime>
  <Words>339</Words>
  <Application>Microsoft Office PowerPoint</Application>
  <PresentationFormat>画面に合わせる (4:3)</PresentationFormat>
  <Paragraphs>51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PowerPoint プレゼンテーション</vt:lpstr>
      <vt:lpstr>Background/Proposals</vt:lpstr>
      <vt:lpstr>Justification</vt:lpstr>
      <vt:lpstr>Possible compromise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44</cp:revision>
  <cp:lastPrinted>2015-11-02T18:42:05Z</cp:lastPrinted>
  <dcterms:created xsi:type="dcterms:W3CDTF">2015-10-30T15:37:37Z</dcterms:created>
  <dcterms:modified xsi:type="dcterms:W3CDTF">2016-09-30T15:06:26Z</dcterms:modified>
</cp:coreProperties>
</file>