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75" r:id="rId3"/>
    <p:sldId id="271" r:id="rId4"/>
    <p:sldId id="273" r:id="rId5"/>
    <p:sldId id="272"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4660"/>
  </p:normalViewPr>
  <p:slideViewPr>
    <p:cSldViewPr>
      <p:cViewPr varScale="1">
        <p:scale>
          <a:sx n="123" d="100"/>
          <a:sy n="123" d="100"/>
        </p:scale>
        <p:origin x="1302"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69A0CB-660C-4CE6-912C-34AC9AEA151B}" type="datetimeFigureOut">
              <a:rPr lang="zh-CN" altLang="en-US" smtClean="0"/>
              <a:pPr/>
              <a:t>2016/9/29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1C5E86-9439-4CA9-B5F6-BF730F7F8682}" type="slidenum">
              <a:rPr lang="zh-CN" altLang="en-US" smtClean="0"/>
              <a:pPr/>
              <a:t>‹#›</a:t>
            </a:fld>
            <a:endParaRPr lang="zh-CN" altLang="en-US"/>
          </a:p>
        </p:txBody>
      </p:sp>
    </p:spTree>
    <p:extLst>
      <p:ext uri="{BB962C8B-B14F-4D97-AF65-F5344CB8AC3E}">
        <p14:creationId xmlns:p14="http://schemas.microsoft.com/office/powerpoint/2010/main" val="2274883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244" name="Date Placeholder 3"/>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r>
              <a:rPr lang="en-US" altLang="en-US"/>
              <a:t>2013-01-18 </a:t>
            </a:r>
          </a:p>
        </p:txBody>
      </p:sp>
      <p:sp>
        <p:nvSpPr>
          <p:cNvPr id="10245"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fld id="{573229C1-4936-45FD-852A-F900CC489C2E}" type="slidenum">
              <a:rPr lang="en-US" altLang="en-US"/>
              <a:pPr>
                <a:spcBef>
                  <a:spcPct val="50000"/>
                </a:spcBef>
              </a:pPr>
              <a:t>2</a:t>
            </a:fld>
            <a:endParaRPr lang="en-US" altLang="en-US"/>
          </a:p>
        </p:txBody>
      </p:sp>
      <p:sp>
        <p:nvSpPr>
          <p:cNvPr id="10246" name="Header Placeholder 5"/>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r>
              <a:rPr lang="en-US" altLang="en-US"/>
              <a:t> </a:t>
            </a:r>
          </a:p>
        </p:txBody>
      </p:sp>
      <p:sp>
        <p:nvSpPr>
          <p:cNvPr id="10247" name="Footer Placeholder 6"/>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r>
              <a:rPr lang="en-US" altLang="en-US"/>
              <a:t> </a:t>
            </a:r>
          </a:p>
        </p:txBody>
      </p:sp>
    </p:spTree>
    <p:extLst>
      <p:ext uri="{BB962C8B-B14F-4D97-AF65-F5344CB8AC3E}">
        <p14:creationId xmlns:p14="http://schemas.microsoft.com/office/powerpoint/2010/main" val="3243357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2016/9/29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844824"/>
            <a:ext cx="8062664" cy="1470025"/>
          </a:xfrm>
        </p:spPr>
        <p:txBody>
          <a:bodyPr>
            <a:normAutofit/>
          </a:bodyPr>
          <a:lstStyle/>
          <a:p>
            <a:r>
              <a:rPr lang="en-GB" b="1" dirty="0"/>
              <a:t>Way forward on unidirectional RRH arrangement</a:t>
            </a:r>
            <a:endParaRPr lang="zh-CN" altLang="en-US" dirty="0"/>
          </a:p>
        </p:txBody>
      </p:sp>
      <p:sp>
        <p:nvSpPr>
          <p:cNvPr id="3" name="副标题 2"/>
          <p:cNvSpPr>
            <a:spLocks noGrp="1"/>
          </p:cNvSpPr>
          <p:nvPr>
            <p:ph type="subTitle" idx="1"/>
          </p:nvPr>
        </p:nvSpPr>
        <p:spPr>
          <a:xfrm>
            <a:off x="467544" y="3886200"/>
            <a:ext cx="7920880" cy="1752600"/>
          </a:xfrm>
        </p:spPr>
        <p:txBody>
          <a:bodyPr/>
          <a:lstStyle/>
          <a:p>
            <a:r>
              <a:rPr lang="en-US" altLang="zh-CN" dirty="0">
                <a:solidFill>
                  <a:schemeClr val="tx1"/>
                </a:solidFill>
              </a:rPr>
              <a:t>Ericsson, Vodafone, Telecom Italia,..</a:t>
            </a:r>
            <a:endParaRPr lang="zh-CN" altLang="en-US" dirty="0">
              <a:solidFill>
                <a:schemeClr val="tx1"/>
              </a:solidFill>
            </a:endParaRPr>
          </a:p>
        </p:txBody>
      </p:sp>
      <p:sp>
        <p:nvSpPr>
          <p:cNvPr id="4" name="Rectangle 6"/>
          <p:cNvSpPr>
            <a:spLocks noChangeArrowheads="1"/>
          </p:cNvSpPr>
          <p:nvPr/>
        </p:nvSpPr>
        <p:spPr bwMode="auto">
          <a:xfrm>
            <a:off x="228600" y="152400"/>
            <a:ext cx="5334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GB" altLang="zh-CN" sz="1800" b="1" dirty="0">
                <a:ea typeface="SimSun" panose="02010600030101010101" pitchFamily="2" charset="-122"/>
              </a:rPr>
              <a:t>3GPP TSG-RAN WG4 #80bis</a:t>
            </a:r>
            <a:endParaRPr lang="zh-CN" altLang="zh-CN" sz="1800" b="1" dirty="0">
              <a:ea typeface="SimSun" panose="02010600030101010101" pitchFamily="2" charset="-122"/>
            </a:endParaRPr>
          </a:p>
          <a:p>
            <a:pPr>
              <a:spcBef>
                <a:spcPct val="0"/>
              </a:spcBef>
              <a:buFontTx/>
              <a:buNone/>
            </a:pPr>
            <a:r>
              <a:rPr lang="en-GB" altLang="en-US" sz="1800" b="1" dirty="0"/>
              <a:t>Ljubljana, Slovenia</a:t>
            </a:r>
            <a:r>
              <a:rPr lang="pt-BR" altLang="en-US" sz="1800" b="1" dirty="0"/>
              <a:t>, </a:t>
            </a:r>
            <a:r>
              <a:rPr lang="en-GB" altLang="en-US" sz="1800" b="1" dirty="0"/>
              <a:t>10-14 October</a:t>
            </a:r>
            <a:r>
              <a:rPr lang="en-US" altLang="en-US" sz="1800" b="1" dirty="0"/>
              <a:t>, 2016</a:t>
            </a:r>
          </a:p>
        </p:txBody>
      </p:sp>
      <p:sp>
        <p:nvSpPr>
          <p:cNvPr id="5" name="Text Box 4"/>
          <p:cNvSpPr txBox="1">
            <a:spLocks noChangeArrowheads="1"/>
          </p:cNvSpPr>
          <p:nvPr/>
        </p:nvSpPr>
        <p:spPr bwMode="auto">
          <a:xfrm>
            <a:off x="6516216" y="152400"/>
            <a:ext cx="2446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a:spcBef>
                <a:spcPct val="50000"/>
              </a:spcBef>
              <a:buNone/>
            </a:pPr>
            <a:r>
              <a:rPr lang="en-US" altLang="ja-JP" sz="1800" b="1" dirty="0">
                <a:ea typeface="MS PGothic" panose="020B0600070205080204" pitchFamily="34" charset="-128"/>
              </a:rPr>
              <a:t>R4-167922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9303" y="203832"/>
            <a:ext cx="8686800" cy="1143000"/>
          </a:xfrm>
        </p:spPr>
        <p:txBody>
          <a:bodyPr>
            <a:normAutofit fontScale="90000"/>
          </a:bodyPr>
          <a:lstStyle/>
          <a:p>
            <a:r>
              <a:rPr lang="en-US" altLang="en-US" dirty="0">
                <a:latin typeface="Ericsson Capital TT" panose="02000503000000020004" pitchFamily="2" charset="0"/>
              </a:rPr>
              <a:t>The SFN Deployments studied in High Speed Trains</a:t>
            </a:r>
          </a:p>
        </p:txBody>
      </p:sp>
      <p:sp>
        <p:nvSpPr>
          <p:cNvPr id="9219" name="Rectangle 3"/>
          <p:cNvSpPr>
            <a:spLocks noChangeArrowheads="1"/>
          </p:cNvSpPr>
          <p:nvPr/>
        </p:nvSpPr>
        <p:spPr bwMode="auto">
          <a:xfrm>
            <a:off x="4373560" y="1770410"/>
            <a:ext cx="457200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a:spcBef>
                <a:spcPct val="0"/>
              </a:spcBef>
              <a:buClrTx/>
              <a:buFontTx/>
              <a:buNone/>
            </a:pPr>
            <a:r>
              <a:rPr lang="en-US" altLang="en-US" sz="1200" b="1" dirty="0"/>
              <a:t>Unidirectional RRH arrangement</a:t>
            </a:r>
          </a:p>
          <a:p>
            <a:pPr algn="ctr" eaLnBrk="1" hangingPunct="1">
              <a:spcBef>
                <a:spcPct val="0"/>
              </a:spcBef>
              <a:buClrTx/>
              <a:buFontTx/>
              <a:buNone/>
            </a:pPr>
            <a:r>
              <a:rPr lang="en-US" altLang="en-US" sz="1200" dirty="0"/>
              <a:t>With UL RX and DL TX in the same direction the UE experience an almost constant Doppler shift and the base station will experience twice the Doppler on UL RX, but the Doppler will be constant i.e. no sign alternations. This configuration is backward compatible with unmodified Rel-8 terminals.</a:t>
            </a:r>
          </a:p>
        </p:txBody>
      </p:sp>
      <p:pic>
        <p:nvPicPr>
          <p:cNvPr id="92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996" y="1961704"/>
            <a:ext cx="3122612"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23" name="Rectangle 8"/>
          <p:cNvSpPr>
            <a:spLocks noChangeArrowheads="1"/>
          </p:cNvSpPr>
          <p:nvPr/>
        </p:nvSpPr>
        <p:spPr bwMode="auto">
          <a:xfrm>
            <a:off x="4427984" y="4508189"/>
            <a:ext cx="4572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a:spcBef>
                <a:spcPct val="0"/>
              </a:spcBef>
              <a:buClrTx/>
              <a:buFontTx/>
              <a:buNone/>
            </a:pPr>
            <a:r>
              <a:rPr lang="en-US" altLang="en-US" sz="1200" b="1" dirty="0"/>
              <a:t>Bidirectional RRH arrangement</a:t>
            </a:r>
          </a:p>
          <a:p>
            <a:pPr algn="ctr">
              <a:spcBef>
                <a:spcPct val="0"/>
              </a:spcBef>
              <a:buClrTx/>
              <a:buNone/>
            </a:pPr>
            <a:r>
              <a:rPr lang="en-US" altLang="en-US" sz="1200" dirty="0"/>
              <a:t>In this case every RRH has antenna lobes for both Rx and </a:t>
            </a:r>
            <a:r>
              <a:rPr lang="en-US" altLang="en-US" sz="1200" dirty="0" err="1"/>
              <a:t>Tx</a:t>
            </a:r>
            <a:r>
              <a:rPr lang="en-US" altLang="en-US" sz="1200" dirty="0"/>
              <a:t> in both forward and backward directions. Thereby in the DL , when the UE is in the middle between two RRHs the UE receives two paths with a very big Doppler frequency difference, therefore the UE needs a </a:t>
            </a:r>
            <a:r>
              <a:rPr lang="en-US" altLang="en-US" sz="1200" b="1" dirty="0"/>
              <a:t>new advance receiver</a:t>
            </a:r>
            <a:r>
              <a:rPr lang="en-US" altLang="en-US" sz="1200" dirty="0"/>
              <a:t> for this configuration. </a:t>
            </a:r>
          </a:p>
        </p:txBody>
      </p:sp>
      <p:pic>
        <p:nvPicPr>
          <p:cNvPr id="922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282" y="3961085"/>
            <a:ext cx="2838039" cy="1096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2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lgn="ctr">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2000"/>
          </a:p>
        </p:txBody>
      </p:sp>
      <p:grpSp>
        <p:nvGrpSpPr>
          <p:cNvPr id="18" name="Group 17"/>
          <p:cNvGrpSpPr/>
          <p:nvPr/>
        </p:nvGrpSpPr>
        <p:grpSpPr>
          <a:xfrm>
            <a:off x="172517" y="5404284"/>
            <a:ext cx="3672408" cy="936104"/>
            <a:chOff x="971600" y="2276872"/>
            <a:chExt cx="5832648" cy="1440160"/>
          </a:xfrm>
        </p:grpSpPr>
        <p:cxnSp>
          <p:nvCxnSpPr>
            <p:cNvPr id="19" name="Straight Arrow Connector 18"/>
            <p:cNvCxnSpPr/>
            <p:nvPr/>
          </p:nvCxnSpPr>
          <p:spPr>
            <a:xfrm>
              <a:off x="971600" y="3212976"/>
              <a:ext cx="58326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764349" y="3347700"/>
              <a:ext cx="333746" cy="369332"/>
            </a:xfrm>
            <a:prstGeom prst="rect">
              <a:avLst/>
            </a:prstGeom>
            <a:noFill/>
          </p:spPr>
          <p:txBody>
            <a:bodyPr wrap="none" rtlCol="0">
              <a:spAutoFit/>
            </a:bodyPr>
            <a:lstStyle/>
            <a:p>
              <a:r>
                <a:rPr lang="en-US" dirty="0"/>
                <a:t>f</a:t>
              </a:r>
              <a:r>
                <a:rPr lang="en-US" baseline="-25000" dirty="0"/>
                <a:t>0</a:t>
              </a:r>
            </a:p>
          </p:txBody>
        </p:sp>
        <p:cxnSp>
          <p:nvCxnSpPr>
            <p:cNvPr id="21" name="Straight Arrow Connector 20"/>
            <p:cNvCxnSpPr/>
            <p:nvPr/>
          </p:nvCxnSpPr>
          <p:spPr>
            <a:xfrm flipV="1">
              <a:off x="5796136" y="2276872"/>
              <a:ext cx="0" cy="9361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436096" y="3347700"/>
              <a:ext cx="1127232" cy="369332"/>
            </a:xfrm>
            <a:prstGeom prst="rect">
              <a:avLst/>
            </a:prstGeom>
            <a:noFill/>
          </p:spPr>
          <p:txBody>
            <a:bodyPr wrap="none" rtlCol="0">
              <a:spAutoFit/>
            </a:bodyPr>
            <a:lstStyle/>
            <a:p>
              <a:r>
                <a:rPr lang="en-US" dirty="0"/>
                <a:t>f</a:t>
              </a:r>
              <a:r>
                <a:rPr lang="en-US" baseline="-25000" dirty="0"/>
                <a:t>0</a:t>
              </a:r>
              <a:r>
                <a:rPr lang="en-US" dirty="0"/>
                <a:t>+870 Hz</a:t>
              </a:r>
            </a:p>
          </p:txBody>
        </p:sp>
        <p:cxnSp>
          <p:nvCxnSpPr>
            <p:cNvPr id="23" name="Straight Arrow Connector 22"/>
            <p:cNvCxnSpPr/>
            <p:nvPr/>
          </p:nvCxnSpPr>
          <p:spPr>
            <a:xfrm flipV="1">
              <a:off x="2051720" y="2276872"/>
              <a:ext cx="0" cy="9361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486667" y="3338655"/>
              <a:ext cx="1082348" cy="369332"/>
            </a:xfrm>
            <a:prstGeom prst="rect">
              <a:avLst/>
            </a:prstGeom>
            <a:noFill/>
          </p:spPr>
          <p:txBody>
            <a:bodyPr wrap="none" rtlCol="0">
              <a:spAutoFit/>
            </a:bodyPr>
            <a:lstStyle/>
            <a:p>
              <a:r>
                <a:rPr lang="en-US" dirty="0"/>
                <a:t>f</a:t>
              </a:r>
              <a:r>
                <a:rPr lang="en-US" baseline="-25000" dirty="0"/>
                <a:t>0</a:t>
              </a:r>
              <a:r>
                <a:rPr lang="en-US" dirty="0"/>
                <a:t>-870 Hz</a:t>
              </a:r>
            </a:p>
          </p:txBody>
        </p:sp>
      </p:grpSp>
      <p:grpSp>
        <p:nvGrpSpPr>
          <p:cNvPr id="25" name="Group 24"/>
          <p:cNvGrpSpPr/>
          <p:nvPr/>
        </p:nvGrpSpPr>
        <p:grpSpPr>
          <a:xfrm>
            <a:off x="250865" y="2862544"/>
            <a:ext cx="3442370" cy="848977"/>
            <a:chOff x="971600" y="2276872"/>
            <a:chExt cx="5832648" cy="1440160"/>
          </a:xfrm>
        </p:grpSpPr>
        <p:cxnSp>
          <p:nvCxnSpPr>
            <p:cNvPr id="26" name="Straight Arrow Connector 25"/>
            <p:cNvCxnSpPr/>
            <p:nvPr/>
          </p:nvCxnSpPr>
          <p:spPr>
            <a:xfrm>
              <a:off x="971600" y="3212976"/>
              <a:ext cx="583264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764349" y="3347700"/>
              <a:ext cx="333746" cy="369332"/>
            </a:xfrm>
            <a:prstGeom prst="rect">
              <a:avLst/>
            </a:prstGeom>
            <a:noFill/>
          </p:spPr>
          <p:txBody>
            <a:bodyPr wrap="none" rtlCol="0">
              <a:spAutoFit/>
            </a:bodyPr>
            <a:lstStyle/>
            <a:p>
              <a:r>
                <a:rPr lang="en-US" dirty="0"/>
                <a:t>f</a:t>
              </a:r>
              <a:r>
                <a:rPr lang="en-US" baseline="-25000" dirty="0"/>
                <a:t>0</a:t>
              </a:r>
            </a:p>
          </p:txBody>
        </p:sp>
        <p:sp>
          <p:nvSpPr>
            <p:cNvPr id="28" name="TextBox 27"/>
            <p:cNvSpPr txBox="1"/>
            <p:nvPr/>
          </p:nvSpPr>
          <p:spPr>
            <a:xfrm>
              <a:off x="5436096" y="3347700"/>
              <a:ext cx="1127232" cy="369332"/>
            </a:xfrm>
            <a:prstGeom prst="rect">
              <a:avLst/>
            </a:prstGeom>
            <a:noFill/>
          </p:spPr>
          <p:txBody>
            <a:bodyPr wrap="none" rtlCol="0">
              <a:spAutoFit/>
            </a:bodyPr>
            <a:lstStyle/>
            <a:p>
              <a:r>
                <a:rPr lang="en-US" dirty="0"/>
                <a:t>f</a:t>
              </a:r>
              <a:r>
                <a:rPr lang="en-US" baseline="-25000" dirty="0"/>
                <a:t>0</a:t>
              </a:r>
              <a:r>
                <a:rPr lang="en-US" dirty="0"/>
                <a:t>+870 Hz</a:t>
              </a:r>
            </a:p>
          </p:txBody>
        </p:sp>
        <p:cxnSp>
          <p:nvCxnSpPr>
            <p:cNvPr id="29" name="Straight Arrow Connector 28"/>
            <p:cNvCxnSpPr/>
            <p:nvPr/>
          </p:nvCxnSpPr>
          <p:spPr>
            <a:xfrm flipV="1">
              <a:off x="2051720" y="2276872"/>
              <a:ext cx="0" cy="93610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486667" y="3338655"/>
              <a:ext cx="1082348" cy="369332"/>
            </a:xfrm>
            <a:prstGeom prst="rect">
              <a:avLst/>
            </a:prstGeom>
            <a:noFill/>
          </p:spPr>
          <p:txBody>
            <a:bodyPr wrap="none" rtlCol="0">
              <a:spAutoFit/>
            </a:bodyPr>
            <a:lstStyle/>
            <a:p>
              <a:r>
                <a:rPr lang="en-US" dirty="0"/>
                <a:t>f</a:t>
              </a:r>
              <a:r>
                <a:rPr lang="en-US" baseline="-25000" dirty="0"/>
                <a:t>0</a:t>
              </a:r>
              <a:r>
                <a:rPr lang="en-US" dirty="0"/>
                <a:t>-870 Hz</a:t>
              </a:r>
            </a:p>
          </p:txBody>
        </p:sp>
      </p:grpSp>
      <p:sp>
        <p:nvSpPr>
          <p:cNvPr id="3" name="Rectangle 2"/>
          <p:cNvSpPr/>
          <p:nvPr/>
        </p:nvSpPr>
        <p:spPr>
          <a:xfrm>
            <a:off x="0" y="1700808"/>
            <a:ext cx="3995936" cy="216024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8452" y="4047830"/>
            <a:ext cx="3987484" cy="2477514"/>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1791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367" y="116632"/>
            <a:ext cx="8147248" cy="792088"/>
          </a:xfrm>
        </p:spPr>
        <p:txBody>
          <a:bodyPr/>
          <a:lstStyle/>
          <a:p>
            <a:r>
              <a:rPr lang="en-US" dirty="0"/>
              <a:t>Background</a:t>
            </a:r>
          </a:p>
        </p:txBody>
      </p:sp>
      <p:sp>
        <p:nvSpPr>
          <p:cNvPr id="3" name="Content Placeholder 2"/>
          <p:cNvSpPr>
            <a:spLocks noGrp="1"/>
          </p:cNvSpPr>
          <p:nvPr>
            <p:ph idx="1"/>
          </p:nvPr>
        </p:nvSpPr>
        <p:spPr>
          <a:xfrm>
            <a:off x="107504" y="980728"/>
            <a:ext cx="8784975" cy="5544616"/>
          </a:xfrm>
        </p:spPr>
        <p:txBody>
          <a:bodyPr>
            <a:normAutofit/>
          </a:bodyPr>
          <a:lstStyle/>
          <a:p>
            <a:r>
              <a:rPr lang="en-US" altLang="zh-CN" dirty="0"/>
              <a:t>Bidirectional will be specified for 350 km/h at 2.7GHz. At higher speed the performance degrades due to the two paths with very different Doppler shift.</a:t>
            </a:r>
          </a:p>
          <a:p>
            <a:r>
              <a:rPr lang="en-US" altLang="zh-CN" dirty="0"/>
              <a:t>Unidirectional deployment has a good performance at much higher speed since the UE only receives paths with one Doppler shift which will be compensated by the AFC. Thereby unidirectional deployments is not sensitive to high Doppler in DL</a:t>
            </a:r>
          </a:p>
          <a:p>
            <a:endParaRPr lang="en-US" dirty="0"/>
          </a:p>
        </p:txBody>
      </p:sp>
    </p:spTree>
    <p:extLst>
      <p:ext uri="{BB962C8B-B14F-4D97-AF65-F5344CB8AC3E}">
        <p14:creationId xmlns:p14="http://schemas.microsoft.com/office/powerpoint/2010/main" val="232136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lstStyle/>
          <a:p>
            <a:r>
              <a:rPr lang="en-US" dirty="0"/>
              <a:t>Background (2)</a:t>
            </a:r>
          </a:p>
        </p:txBody>
      </p:sp>
      <p:sp>
        <p:nvSpPr>
          <p:cNvPr id="3" name="Content Placeholder 2"/>
          <p:cNvSpPr>
            <a:spLocks noGrp="1"/>
          </p:cNvSpPr>
          <p:nvPr>
            <p:ph idx="1"/>
          </p:nvPr>
        </p:nvSpPr>
        <p:spPr>
          <a:xfrm>
            <a:off x="179512" y="1196752"/>
            <a:ext cx="8712968" cy="5263678"/>
          </a:xfrm>
        </p:spPr>
        <p:txBody>
          <a:bodyPr>
            <a:normAutofit/>
          </a:bodyPr>
          <a:lstStyle/>
          <a:p>
            <a:r>
              <a:rPr lang="en-US" dirty="0"/>
              <a:t>Rationale to introduce test cases for unidirectional deployment</a:t>
            </a:r>
          </a:p>
          <a:p>
            <a:pPr lvl="1"/>
            <a:r>
              <a:rPr lang="en-US" dirty="0"/>
              <a:t>Shows the LTE system can handle 500km/h</a:t>
            </a:r>
          </a:p>
          <a:p>
            <a:pPr lvl="1"/>
            <a:r>
              <a:rPr lang="en-US" dirty="0"/>
              <a:t>Shows that the AFC and AGC </a:t>
            </a:r>
            <a:br>
              <a:rPr lang="en-US" dirty="0"/>
            </a:br>
            <a:r>
              <a:rPr lang="en-US" dirty="0"/>
              <a:t>of the UE can handle the</a:t>
            </a:r>
            <a:br>
              <a:rPr lang="en-US" dirty="0"/>
            </a:br>
            <a:r>
              <a:rPr lang="en-US" dirty="0"/>
              <a:t>quick changes of frequency </a:t>
            </a:r>
            <a:br>
              <a:rPr lang="en-US" dirty="0"/>
            </a:br>
            <a:r>
              <a:rPr lang="en-US" dirty="0"/>
              <a:t>and gain due to the </a:t>
            </a:r>
            <a:br>
              <a:rPr lang="en-US" dirty="0"/>
            </a:br>
            <a:r>
              <a:rPr lang="en-US" dirty="0"/>
              <a:t>directive antennas in the </a:t>
            </a:r>
            <a:br>
              <a:rPr lang="en-US" dirty="0"/>
            </a:br>
            <a:r>
              <a:rPr lang="en-US" dirty="0"/>
              <a:t>unidirectional deployment</a:t>
            </a:r>
          </a:p>
        </p:txBody>
      </p:sp>
      <p:pic>
        <p:nvPicPr>
          <p:cNvPr id="4"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140968"/>
            <a:ext cx="2892425" cy="331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2680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143000"/>
          </a:xfrm>
        </p:spPr>
        <p:txBody>
          <a:bodyPr>
            <a:normAutofit fontScale="90000"/>
          </a:bodyPr>
          <a:lstStyle/>
          <a:p>
            <a:r>
              <a:rPr lang="en-US" dirty="0"/>
              <a:t>WF on HST unidirectional deployment</a:t>
            </a:r>
          </a:p>
        </p:txBody>
      </p:sp>
      <p:sp>
        <p:nvSpPr>
          <p:cNvPr id="3" name="Content Placeholder 2"/>
          <p:cNvSpPr>
            <a:spLocks noGrp="1"/>
          </p:cNvSpPr>
          <p:nvPr>
            <p:ph idx="1"/>
          </p:nvPr>
        </p:nvSpPr>
        <p:spPr>
          <a:xfrm>
            <a:off x="323528" y="1331640"/>
            <a:ext cx="8640960" cy="5121696"/>
          </a:xfrm>
        </p:spPr>
        <p:txBody>
          <a:bodyPr>
            <a:normAutofit fontScale="92500"/>
          </a:bodyPr>
          <a:lstStyle/>
          <a:p>
            <a:r>
              <a:rPr lang="en-US" altLang="zh-CN" dirty="0"/>
              <a:t>No agreement yet to include requirement for unidirectional deployment</a:t>
            </a:r>
          </a:p>
          <a:p>
            <a:pPr marL="0" indent="0">
              <a:buNone/>
            </a:pPr>
            <a:r>
              <a:rPr lang="en-US" altLang="zh-CN" dirty="0"/>
              <a:t>Based on the presented simulations in RAN4, there are some issues to study further before introducing a new requirement for the unidirectional deployment: </a:t>
            </a:r>
          </a:p>
          <a:p>
            <a:r>
              <a:rPr lang="en-US" altLang="zh-CN" dirty="0"/>
              <a:t>Performance at low speed</a:t>
            </a:r>
          </a:p>
          <a:p>
            <a:r>
              <a:rPr lang="en-US" altLang="zh-CN" dirty="0"/>
              <a:t>Doppler frequency tracking</a:t>
            </a:r>
          </a:p>
          <a:p>
            <a:pPr marL="0" indent="0">
              <a:buNone/>
            </a:pPr>
            <a:r>
              <a:rPr lang="en-US" altLang="zh-CN" dirty="0"/>
              <a:t>When these issues are resolved, a test case(s) for Unidirectional deployment, 500 km/h can be developed. </a:t>
            </a:r>
          </a:p>
        </p:txBody>
      </p:sp>
    </p:spTree>
    <p:extLst>
      <p:ext uri="{BB962C8B-B14F-4D97-AF65-F5344CB8AC3E}">
        <p14:creationId xmlns:p14="http://schemas.microsoft.com/office/powerpoint/2010/main" val="412687683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9833</TotalTime>
  <Words>326</Words>
  <Application>Microsoft Office PowerPoint</Application>
  <PresentationFormat>On-screen Show (4:3)</PresentationFormat>
  <Paragraphs>33</Paragraphs>
  <Slides>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MS PGothic</vt:lpstr>
      <vt:lpstr>宋体</vt:lpstr>
      <vt:lpstr>宋体</vt:lpstr>
      <vt:lpstr>Arial</vt:lpstr>
      <vt:lpstr>Calibri</vt:lpstr>
      <vt:lpstr>Ericsson Capital TT</vt:lpstr>
      <vt:lpstr>Office 主题</vt:lpstr>
      <vt:lpstr>Way forward on unidirectional RRH arrangement</vt:lpstr>
      <vt:lpstr>The SFN Deployments studied in High Speed Trains</vt:lpstr>
      <vt:lpstr>Background</vt:lpstr>
      <vt:lpstr>Background (2)</vt:lpstr>
      <vt:lpstr>WF on HST unidirectional deployment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simulation assumptions for SFN scenario</dc:title>
  <dc:creator>torgny.palenius@stericsson.com</dc:creator>
  <cp:lastModifiedBy>Torgny Palenius</cp:lastModifiedBy>
  <cp:revision>257</cp:revision>
  <dcterms:created xsi:type="dcterms:W3CDTF">2016-04-07T06:35:55Z</dcterms:created>
  <dcterms:modified xsi:type="dcterms:W3CDTF">2016-09-30T15:29:21Z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(3)23yuq9zY38pu1gXoY+uzKWTZj4/n+spU+JL5+I+FzdLku5XHL8OMVnCbldUVL+DjCffVxO4s
cNkNshosW5BH0C3OYyZITQYdK0btLsvsVWxypWmmOinAGXMjUglEsEoaidc5Q3WcGXGXU5Rw
5zFhizkA8rgRR+ak+8qAPhJurYPUsOPrBblKoGz42vr/goxg6p0+LYQ/HhrU7qlGXySU0ktM
S2ec97Wwwlhhdnv8jz</vt:lpwstr>
  </property>
  <property fmtid="{D5CDD505-2E9C-101B-9397-08002B2CF9AE}" pid="3" name="_2015_ms_pID_7253431">
    <vt:lpwstr>BO+o80Ba06W9sF+CwhCYYr+gX2e24fz4hyXIvty/eQWHDbYQpghC4V
IRDCxZ/yuBiFL1lDKbYTJMHpYM90aN60GMTo3dMqvsbodf4XImmrQVL5tHA1Ao3J8sa8WtvI
v4VehpoaCcQz5qWUPP5d/MSYhk1HgClfWfatWKxFkzUsNJAy8MaU0dV4LEQHWfvsWN9rx+wP
BY3OEHNamRMh/2ZUbjO/ndh/Fv6Bd8KQBLky</vt:lpwstr>
  </property>
  <property fmtid="{D5CDD505-2E9C-101B-9397-08002B2CF9AE}" pid="4" name="_2015_ms_pID_7253432">
    <vt:lpwstr>4Dji2ua6z+ITJzOjhX9gvlrQUWVY/w7v4rAg
d/KWb4pNINc68nXYu6QCB2mpcy0Xmw==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1464005430</vt:lpwstr>
  </property>
</Properties>
</file>