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5" r:id="rId3"/>
    <p:sldId id="269" r:id="rId4"/>
    <p:sldId id="270" r:id="rId5"/>
    <p:sldId id="271" r:id="rId6"/>
    <p:sldId id="272" r:id="rId7"/>
    <p:sldId id="273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31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41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58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80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995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0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/>
              <a:t>Way Forward on NR UE</a:t>
            </a:r>
            <a:r>
              <a:rPr lang="en-GB" altLang="zh-CN" sz="4000" b="1" dirty="0">
                <a:solidFill>
                  <a:srgbClr val="FF0000"/>
                </a:solidFill>
              </a:rPr>
              <a:t> </a:t>
            </a:r>
            <a:r>
              <a:rPr lang="en-GB" altLang="zh-CN" sz="4000" b="1" dirty="0"/>
              <a:t>Testability</a:t>
            </a:r>
            <a:endParaRPr lang="zh-CN" altLang="en-US" sz="4000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 Corporation, CATR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#80bis	                                                                    R4-167278 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Ljubljana, Slovenia, 10-14 August, 2016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Background</a:t>
            </a:r>
            <a:endParaRPr lang="zh-CN" altLang="en-US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92896"/>
          </a:xfrm>
        </p:spPr>
        <p:txBody>
          <a:bodyPr/>
          <a:lstStyle/>
          <a:p>
            <a:pPr eaLnBrk="1" hangingPunct="1"/>
            <a:r>
              <a:rPr lang="en-US" altLang="zh-CN" sz="2800" dirty="0"/>
              <a:t>With a clearer understanding of the UE RF parameters, discussions on NR testability have progressed in RAN4</a:t>
            </a:r>
          </a:p>
          <a:p>
            <a:pPr eaLnBrk="1" hangingPunct="1"/>
            <a:endParaRPr lang="en-US" altLang="zh-CN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Agreements (1)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r>
              <a:rPr lang="en-GB" altLang="en-US" sz="2000" dirty="0"/>
              <a:t>General test methodology for UE RF at high frequency (f &gt; TBD GHz)</a:t>
            </a:r>
          </a:p>
          <a:p>
            <a:pPr lvl="1"/>
            <a:r>
              <a:rPr lang="en-GB" altLang="zh-CN" sz="1800" dirty="0"/>
              <a:t>OTA measurements are the baseline configuration for testing all UE RF parameters</a:t>
            </a:r>
          </a:p>
          <a:p>
            <a:pPr lvl="1"/>
            <a:r>
              <a:rPr lang="en-GB" altLang="zh-CN" sz="1800" dirty="0"/>
              <a:t>Possible approaches include far-field, near-field, or others</a:t>
            </a:r>
            <a:endParaRPr lang="en-GB" altLang="zh-CN" sz="1400" dirty="0"/>
          </a:p>
          <a:p>
            <a:pPr lvl="1"/>
            <a:r>
              <a:rPr lang="en-GB" altLang="zh-CN" sz="1800" dirty="0"/>
              <a:t>Test equipment vendors are encouraged to provide their analysis of feasibility and Pros/Cons across the possible approaches and at least between far-field and near-field approaches by RAN4 #81</a:t>
            </a:r>
          </a:p>
          <a:p>
            <a:r>
              <a:rPr lang="en-GB" altLang="zh-CN" sz="2000" dirty="0"/>
              <a:t>How to control the DUT</a:t>
            </a:r>
          </a:p>
          <a:p>
            <a:pPr lvl="1"/>
            <a:r>
              <a:rPr lang="en-GB" altLang="zh-CN" sz="1800" dirty="0"/>
              <a:t>Companies are encouraged to provide</a:t>
            </a:r>
            <a:r>
              <a:rPr lang="en-GB" sz="1800" dirty="0"/>
              <a:t> proposals on test interface definitions and to identify potential high-level input to other WGs</a:t>
            </a:r>
          </a:p>
          <a:p>
            <a:r>
              <a:rPr lang="en-GB" altLang="zh-CN" sz="2200" dirty="0"/>
              <a:t>Possible test metrics in the next slides are intended to encourage further study; other possible test metrics are not precluded</a:t>
            </a:r>
          </a:p>
          <a:p>
            <a:r>
              <a:rPr lang="en-US" altLang="zh-CN" sz="2000" dirty="0"/>
              <a:t>Companies are encouraged to prioritize the discussion on maximum TX power and REFSENS for the next meeting</a:t>
            </a:r>
          </a:p>
        </p:txBody>
      </p:sp>
    </p:spTree>
    <p:extLst>
      <p:ext uri="{BB962C8B-B14F-4D97-AF65-F5344CB8AC3E}">
        <p14:creationId xmlns:p14="http://schemas.microsoft.com/office/powerpoint/2010/main" val="3669602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139828"/>
            <a:ext cx="8229600" cy="696884"/>
          </a:xfrm>
        </p:spPr>
        <p:txBody>
          <a:bodyPr/>
          <a:lstStyle/>
          <a:p>
            <a:r>
              <a:rPr lang="en-US" altLang="zh-CN" sz="3600" dirty="0"/>
              <a:t>Possible test metrics for further study (1)</a:t>
            </a:r>
            <a:endParaRPr lang="zh-CN" altLang="en-US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669652"/>
              </p:ext>
            </p:extLst>
          </p:nvPr>
        </p:nvGraphicFramePr>
        <p:xfrm>
          <a:off x="179512" y="852025"/>
          <a:ext cx="8784975" cy="513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105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498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RF 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Test metric baseline for study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Test setup notes baseline for study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Max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output power, Min output power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Opt.1: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EIRP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Opt.2: TRP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Opt.1: Far-field measurement of EIRP in a single beam direction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Opt.2: Far-field measurement of EIRP over N beam directions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Opt.3: 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ON/OFF time mask, power control, PCMAX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Opt.1: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EIRP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Opt.2: TRP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Opt.1: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Far-field measurement of EIRP in a single beam direction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Opt.2: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Far-field measurement of EIRP N beam directions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Opt.3: 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Frequency error, EVM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Unwanted emissions (SEM, IB,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OOB, spurious, ACLR)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Opt.1: TRP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Opt.2: EIRP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Test time of each 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approach should be investigated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Current conducted approach is analogous to TRP</a:t>
                      </a:r>
                    </a:p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Selection of EIRP approach may imply a potentially inappropriate and over stringent definition of unwanted emissions metric due to inclusion of BF gain of unwanted emission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Tx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OFF power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Opt.1: TRP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2: EIRP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Test time of each 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approach should be investigated</a:t>
                      </a:r>
                    </a:p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With </a:t>
                      </a:r>
                      <a:r>
                        <a:rPr lang="en-US" sz="1200" baseline="0" dirty="0" err="1">
                          <a:solidFill>
                            <a:schemeClr val="tx1"/>
                          </a:solidFill>
                        </a:rPr>
                        <a:t>Tx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OFF, UE does not form a beam; EIRP over N DUT orientations may be sufficient.</a:t>
                      </a:r>
                    </a:p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The difference between EIRP and TRP would then be basically whether a max or average is taken.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Transmit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intermodulation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Occupied BW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Opt.1: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EIRP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Opt.2: TRP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Opt.1: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Far-field measurement of EIRP in a single beam direction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Opt.2: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Far-field measurement of EIRP N beam directions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Opt.3: TBD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57200" y="6120057"/>
            <a:ext cx="8229600" cy="578621"/>
          </a:xfrm>
        </p:spPr>
        <p:txBody>
          <a:bodyPr/>
          <a:lstStyle/>
          <a:p>
            <a:pPr marL="0" indent="0">
              <a:buNone/>
            </a:pPr>
            <a:r>
              <a:rPr lang="en-GB" altLang="zh-CN" sz="1800" dirty="0"/>
              <a:t>NOTE: The possible test metrics are based on preliminary study and can be revisited in future study</a:t>
            </a:r>
            <a:r>
              <a:rPr lang="en-GB" altLang="zh-CN" sz="1800" dirty="0" smtClean="0"/>
              <a:t>.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759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Possible test metrics for further study (2)</a:t>
            </a:r>
            <a:endParaRPr lang="zh-CN" altLang="en-US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753723"/>
              </p:ext>
            </p:extLst>
          </p:nvPr>
        </p:nvGraphicFramePr>
        <p:xfrm>
          <a:off x="179512" y="1268760"/>
          <a:ext cx="8784976" cy="335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525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RF 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Test metric </a:t>
                      </a:r>
                      <a:r>
                        <a:rPr lang="en-US" altLang="zh-CN" sz="1400" b="1" dirty="0">
                          <a:solidFill>
                            <a:schemeClr val="tx1"/>
                          </a:solidFill>
                        </a:rPr>
                        <a:t>baseline for study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Test setup 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REFSENS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Opt.1: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EIS</a:t>
                      </a:r>
                    </a:p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Opt.2: TRS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Opt.1: Far-field measurement of EIS in a single beam direction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Opt.2: Far-field measurement of EIS over N beam directions</a:t>
                      </a:r>
                    </a:p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Opt.3: 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Max input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Opt.1: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EIS</a:t>
                      </a:r>
                    </a:p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Opt.2: TRS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Opt.1: Far-field measurement of EIS in a single beam direction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Opt.2: Far-field measurement of EIS over N beam directions</a:t>
                      </a:r>
                    </a:p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Opt.3: 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ACS, Blocking (IBB, OOB, NBB)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Opt.1: TRS</a:t>
                      </a:r>
                    </a:p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Opt.2: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</a:rPr>
                        <a:t> EIS with blocker and signal aligned</a:t>
                      </a:r>
                    </a:p>
                    <a:p>
                      <a:r>
                        <a:rPr lang="en-US" sz="1400" baseline="0" dirty="0">
                          <a:solidFill>
                            <a:schemeClr val="tx1"/>
                          </a:solidFill>
                        </a:rPr>
                        <a:t>Opt.3: EIS with blocker and signal from different directions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Test time of each 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</a:rPr>
                        <a:t>approach should be investigated.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>
                          <a:solidFill>
                            <a:schemeClr val="tx1"/>
                          </a:solidFill>
                        </a:rPr>
                        <a:t>Current conducted approach is analogous to TRS.</a:t>
                      </a:r>
                    </a:p>
                    <a:p>
                      <a:r>
                        <a:rPr lang="en-US" sz="1400" baseline="0" dirty="0">
                          <a:solidFill>
                            <a:schemeClr val="tx1"/>
                          </a:solidFill>
                        </a:rPr>
                        <a:t>Selection of EIS with blocker and signal aligned approach may imply a potentially inappropriate and over stringent definition of blocking metric due to inclusion of BF gain of unwanted signal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57200" y="5554723"/>
            <a:ext cx="8229600" cy="1143956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1800" dirty="0"/>
              <a:t>NOTE 1: </a:t>
            </a:r>
            <a:r>
              <a:rPr lang="en-US" sz="1800" dirty="0"/>
              <a:t>Intermodulation, spurious response, spurious emissions, and </a:t>
            </a:r>
            <a:r>
              <a:rPr lang="en-GB" altLang="en-US" sz="1800" dirty="0"/>
              <a:t>receiver image tests are FFS</a:t>
            </a:r>
          </a:p>
          <a:p>
            <a:pPr marL="0" indent="0">
              <a:buNone/>
            </a:pPr>
            <a:r>
              <a:rPr lang="en-GB" altLang="zh-CN" sz="1800" dirty="0"/>
              <a:t>NOTE 2: The possible test metrics are based on preliminary study and can be revisited in future study.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176219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Open issues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dirty="0"/>
              <a:t>A further level of detail is needed</a:t>
            </a:r>
          </a:p>
          <a:p>
            <a:pPr lvl="1"/>
            <a:r>
              <a:rPr lang="en-GB" altLang="zh-CN" sz="2000" dirty="0"/>
              <a:t>Test setup descriptions</a:t>
            </a:r>
          </a:p>
          <a:p>
            <a:pPr lvl="1"/>
            <a:r>
              <a:rPr lang="en-GB" altLang="zh-CN" sz="2000" dirty="0"/>
              <a:t>Test setup dimensions</a:t>
            </a:r>
            <a:endParaRPr lang="en-US" altLang="zh-CN" sz="2000" dirty="0"/>
          </a:p>
          <a:p>
            <a:pPr lvl="1"/>
            <a:r>
              <a:rPr lang="en-US" altLang="zh-CN" sz="2000" dirty="0"/>
              <a:t>Potential restrictions on the DUT (such as size, positioning, etc.)</a:t>
            </a:r>
          </a:p>
          <a:p>
            <a:pPr lvl="1"/>
            <a:r>
              <a:rPr lang="en-US" altLang="zh-CN" sz="2000" dirty="0"/>
              <a:t>High-level descriptions of sources of measurement uncertainty</a:t>
            </a:r>
          </a:p>
          <a:p>
            <a:r>
              <a:rPr lang="en-US" altLang="zh-CN" sz="2400" dirty="0"/>
              <a:t>Clear definitions for abbreviations and terminology are </a:t>
            </a:r>
            <a:r>
              <a:rPr lang="en-US" altLang="zh-CN" sz="2400" dirty="0" smtClean="0"/>
              <a:t>needed</a:t>
            </a:r>
          </a:p>
          <a:p>
            <a:r>
              <a:rPr lang="en-US" altLang="zh-CN" sz="2400" dirty="0" smtClean="0"/>
              <a:t>Possible approaches for thermal testing are recommended for further discussion</a:t>
            </a: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93505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600" dirty="0"/>
              <a:t>[1] R4-167212, “Conformance testing of beamforming characteristics,” ROHDE &amp; SCHWARZ</a:t>
            </a:r>
          </a:p>
          <a:p>
            <a:pPr marL="0" indent="0">
              <a:buNone/>
            </a:pPr>
            <a:r>
              <a:rPr lang="en-US" altLang="zh-CN" sz="1600" dirty="0"/>
              <a:t>[2] R4-168320, “UE Conformance Testing for </a:t>
            </a:r>
            <a:r>
              <a:rPr lang="en-US" altLang="zh-CN" sz="1600" dirty="0" err="1"/>
              <a:t>mmWave</a:t>
            </a:r>
            <a:r>
              <a:rPr lang="en-US" altLang="zh-CN" sz="1600" dirty="0"/>
              <a:t>,” Qualcomm Incorporated</a:t>
            </a:r>
          </a:p>
          <a:p>
            <a:pPr marL="0" indent="0">
              <a:buNone/>
            </a:pPr>
            <a:r>
              <a:rPr lang="en-US" altLang="zh-CN" sz="1600" dirty="0"/>
              <a:t>[3] R4-167413, “Consideration on UE HF output power and REFSENS,” Huawei, </a:t>
            </a:r>
            <a:r>
              <a:rPr lang="en-US" altLang="zh-CN" sz="1600" dirty="0" err="1"/>
              <a:t>HiSilicon</a:t>
            </a:r>
            <a:endParaRPr lang="en-US" altLang="zh-CN" sz="1600" dirty="0"/>
          </a:p>
          <a:p>
            <a:pPr marL="0" indent="0">
              <a:buNone/>
            </a:pPr>
            <a:r>
              <a:rPr lang="en-US" altLang="zh-CN" sz="1600" dirty="0"/>
              <a:t>[4] R4-168410, “UE RF requirements in </a:t>
            </a:r>
            <a:r>
              <a:rPr lang="en-US" altLang="zh-CN" sz="1600" dirty="0" err="1"/>
              <a:t>mmWave</a:t>
            </a:r>
            <a:r>
              <a:rPr lang="en-US" altLang="zh-CN" sz="1600" dirty="0"/>
              <a:t>,” NTT DOCOMO, INC.</a:t>
            </a:r>
          </a:p>
          <a:p>
            <a:pPr marL="0" indent="0">
              <a:buNone/>
            </a:pPr>
            <a:r>
              <a:rPr lang="en-US" altLang="zh-CN" sz="1600" dirty="0"/>
              <a:t>[5] R4-168454, “Consideration to EIRP/EIS in mm Wave,” NTT DOCOMO, INC.</a:t>
            </a:r>
          </a:p>
          <a:p>
            <a:pPr marL="0" indent="0">
              <a:buNone/>
            </a:pPr>
            <a:r>
              <a:rPr lang="en-US" altLang="zh-CN" sz="1600" dirty="0"/>
              <a:t>[6] R4-168324, “Spurious emission band UE co-existence in </a:t>
            </a:r>
            <a:r>
              <a:rPr lang="en-US" altLang="zh-CN" sz="1600" dirty="0" err="1"/>
              <a:t>mmWave</a:t>
            </a:r>
            <a:r>
              <a:rPr lang="en-US" altLang="zh-CN" sz="1600" dirty="0"/>
              <a:t>,” NTT DOCOMO, INC.</a:t>
            </a:r>
          </a:p>
          <a:p>
            <a:pPr marL="0" indent="0">
              <a:buNone/>
            </a:pPr>
            <a:r>
              <a:rPr lang="en-US" altLang="zh-CN" sz="1600" dirty="0"/>
              <a:t>[7] R4-168318, “On UE EIS Determination,” Qualcomm Incorporated</a:t>
            </a:r>
          </a:p>
          <a:p>
            <a:pPr marL="0" indent="0">
              <a:buNone/>
            </a:pPr>
            <a:r>
              <a:rPr lang="en-US" altLang="zh-CN" sz="1600" dirty="0"/>
              <a:t>[8] R4-168050, “Blockers in the mm-wave band,” Qualcomm Incorporated</a:t>
            </a:r>
          </a:p>
          <a:p>
            <a:pPr marL="0" indent="0">
              <a:buNone/>
            </a:pPr>
            <a:r>
              <a:rPr lang="en-US" altLang="zh-CN" sz="1600" dirty="0"/>
              <a:t>[9] R4-168392, “NR blocking requirements for </a:t>
            </a:r>
            <a:r>
              <a:rPr lang="en-US" altLang="zh-CN" sz="1600" dirty="0" err="1"/>
              <a:t>mmWave</a:t>
            </a:r>
            <a:r>
              <a:rPr lang="en-US" altLang="zh-CN" sz="1600" dirty="0"/>
              <a:t>,” Huawei, </a:t>
            </a:r>
            <a:r>
              <a:rPr lang="en-US" altLang="zh-CN" sz="1600" dirty="0" err="1"/>
              <a:t>Hisilicon</a:t>
            </a:r>
            <a:endParaRPr lang="en-US" altLang="zh-CN" sz="1600" dirty="0"/>
          </a:p>
          <a:p>
            <a:pPr marL="0" indent="0">
              <a:buNone/>
            </a:pPr>
            <a:r>
              <a:rPr lang="en-US" altLang="zh-CN" sz="1600" dirty="0"/>
              <a:t>[10] R4-168394, “Consideration of ACS/blocking in mm Wave,” NTT DOCOMO, INC.</a:t>
            </a:r>
          </a:p>
          <a:p>
            <a:pPr marL="0" indent="0">
              <a:buNone/>
            </a:pPr>
            <a:r>
              <a:rPr lang="en-US" altLang="zh-CN" sz="1600" dirty="0"/>
              <a:t>[11] R4-167277, “</a:t>
            </a:r>
            <a:r>
              <a:rPr lang="nn-NO" altLang="zh-CN" sz="1600" dirty="0"/>
              <a:t>UE testing interface for NR RF," Intel Corporation, CATR</a:t>
            </a:r>
          </a:p>
          <a:p>
            <a:pPr marL="0" indent="0">
              <a:buNone/>
            </a:pPr>
            <a:r>
              <a:rPr lang="nn-NO" altLang="zh-CN" sz="1600" dirty="0"/>
              <a:t>[12] R4-168558, "</a:t>
            </a:r>
            <a:r>
              <a:rPr lang="en-US" altLang="zh-CN" sz="1600" dirty="0"/>
              <a:t>Special conformance test functions for 5G testability</a:t>
            </a:r>
            <a:r>
              <a:rPr lang="nn-NO" altLang="zh-CN" sz="1600" dirty="0"/>
              <a:t>," Keysight Technologies UK Ltd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14016</TotalTime>
  <Words>886</Words>
  <Application>Microsoft Office PowerPoint</Application>
  <PresentationFormat>On-screen Show (4:3)</PresentationFormat>
  <Paragraphs>104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主题</vt:lpstr>
      <vt:lpstr>Way Forward on NR UE Testability</vt:lpstr>
      <vt:lpstr>Background</vt:lpstr>
      <vt:lpstr>Agreements (1)</vt:lpstr>
      <vt:lpstr>Possible test metrics for further study (1)</vt:lpstr>
      <vt:lpstr>Possible test metrics for further study (2)</vt:lpstr>
      <vt:lpstr>Open issues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Ioffe, Anatoliy</cp:lastModifiedBy>
  <cp:revision>342</cp:revision>
  <dcterms:created xsi:type="dcterms:W3CDTF">2016-04-12T20:58:18Z</dcterms:created>
  <dcterms:modified xsi:type="dcterms:W3CDTF">2016-10-14T08:03:31Z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d3bd677d-649b-4bab-b7ee-c0d6e1b7df5c</vt:lpwstr>
  </property>
  <property fmtid="{D5CDD505-2E9C-101B-9397-08002B2CF9AE}" pid="10" name="CTP_TimeStamp">
    <vt:lpwstr>2016-10-14 08:03:31Z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