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24" autoAdjust="0"/>
    <p:restoredTop sz="90787" autoAdjust="0"/>
  </p:normalViewPr>
  <p:slideViewPr>
    <p:cSldViewPr>
      <p:cViewPr varScale="1">
        <p:scale>
          <a:sx n="80" d="100"/>
          <a:sy n="80" d="100"/>
        </p:scale>
        <p:origin x="106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0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8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4/Docs/R1-132908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</a:t>
            </a:r>
            <a:br>
              <a:rPr lang="en-US" altLang="zh-CN" sz="4400" dirty="0" smtClean="0"/>
            </a:br>
            <a:r>
              <a:rPr lang="en-US" altLang="zh-CN" sz="4400" dirty="0" smtClean="0"/>
              <a:t>on NPBCH Coverage Study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R4-167117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RAN4 </a:t>
            </a:r>
            <a:r>
              <a:rPr lang="en-US" dirty="0"/>
              <a:t>observes an approximately </a:t>
            </a:r>
            <a:r>
              <a:rPr lang="en-US" dirty="0" smtClean="0"/>
              <a:t>4 </a:t>
            </a:r>
            <a:r>
              <a:rPr lang="en-US" dirty="0"/>
              <a:t>dB gap between the target SNR points for NPBCH and NPDCCH demodulation performance requirements. </a:t>
            </a:r>
            <a:endParaRPr lang="en-US" dirty="0" smtClean="0"/>
          </a:p>
          <a:p>
            <a:r>
              <a:rPr lang="en-US" dirty="0" smtClean="0"/>
              <a:t>RAN4 </a:t>
            </a:r>
            <a:r>
              <a:rPr lang="en-US" dirty="0"/>
              <a:t>performance observation </a:t>
            </a:r>
            <a:r>
              <a:rPr lang="en-US" dirty="0" smtClean="0"/>
              <a:t>have </a:t>
            </a:r>
            <a:r>
              <a:rPr lang="en-US" dirty="0"/>
              <a:t>been captured in </a:t>
            </a:r>
            <a:r>
              <a:rPr lang="en-GB" dirty="0"/>
              <a:t>R4-165521</a:t>
            </a:r>
            <a:r>
              <a:rPr lang="en-GB" dirty="0" smtClean="0"/>
              <a:t>. </a:t>
            </a:r>
            <a:r>
              <a:rPr lang="en-US" altLang="zh-CN" dirty="0" smtClean="0"/>
              <a:t>The results cannot verify NPBCH coverage.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on NPBCH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Interested companies provides NPBCH performances evaluated under ETU-1Hz and EPA-1Hz at SNR=-12dB.</a:t>
            </a:r>
          </a:p>
          <a:p>
            <a:endParaRPr lang="en-US" dirty="0"/>
          </a:p>
          <a:p>
            <a:r>
              <a:rPr lang="en-US" dirty="0" smtClean="0"/>
              <a:t>Test scenarios are </a:t>
            </a:r>
            <a:r>
              <a:rPr lang="en-US" dirty="0"/>
              <a:t>given in </a:t>
            </a:r>
            <a:r>
              <a:rPr lang="en-US" dirty="0" smtClean="0"/>
              <a:t>Table-1 </a:t>
            </a:r>
            <a:r>
              <a:rPr lang="en-US" dirty="0"/>
              <a:t>in </a:t>
            </a:r>
            <a:r>
              <a:rPr lang="en-GB" dirty="0"/>
              <a:t>R4-165352.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997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NPBCH Coverage Shortage 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 fontScale="92500" lnSpcReduction="10000"/>
          </a:bodyPr>
          <a:lstStyle/>
          <a:p>
            <a:pPr lvl="0" hangingPunct="0"/>
            <a:r>
              <a:rPr lang="en-US" dirty="0" smtClean="0"/>
              <a:t>Consider “keep </a:t>
            </a:r>
            <a:r>
              <a:rPr lang="en-US" dirty="0"/>
              <a:t>trying” </a:t>
            </a:r>
            <a:r>
              <a:rPr lang="en-US" dirty="0" smtClean="0"/>
              <a:t>UE behavior on NPBCH performance without any combining across TTI. </a:t>
            </a:r>
          </a:p>
          <a:p>
            <a:pPr lvl="1"/>
            <a:r>
              <a:rPr lang="en-US" dirty="0" smtClean="0"/>
              <a:t>Define keep </a:t>
            </a:r>
            <a:r>
              <a:rPr lang="en-US" dirty="0"/>
              <a:t>trying window length, </a:t>
            </a:r>
            <a:r>
              <a:rPr lang="en-US" dirty="0" smtClean="0"/>
              <a:t>W</a:t>
            </a:r>
          </a:p>
          <a:p>
            <a:pPr lvl="1"/>
            <a:r>
              <a:rPr lang="en-US" dirty="0" smtClean="0"/>
              <a:t>For reference, “keep trying” was defined for </a:t>
            </a:r>
            <a:r>
              <a:rPr lang="en-US" dirty="0" err="1" smtClean="0"/>
              <a:t>eMTC</a:t>
            </a:r>
            <a:r>
              <a:rPr lang="en-US" dirty="0"/>
              <a:t> in </a:t>
            </a:r>
            <a:r>
              <a:rPr lang="en-US" dirty="0" smtClean="0">
                <a:hlinkClick r:id="rId2"/>
              </a:rPr>
              <a:t>R1-132908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Probability error of </a:t>
            </a:r>
            <a:r>
              <a:rPr lang="en-US" dirty="0"/>
              <a:t>“keep trying” UE </a:t>
            </a:r>
            <a:endParaRPr lang="en-US" dirty="0" smtClean="0"/>
          </a:p>
          <a:p>
            <a:pPr lvl="1"/>
            <a:r>
              <a:rPr lang="en-US" dirty="0" smtClean="0"/>
              <a:t>P( NBPCH error) = ‘W’ consecutive NPBCH error.</a:t>
            </a:r>
          </a:p>
          <a:p>
            <a:pPr lvl="1"/>
            <a:r>
              <a:rPr lang="en-US" dirty="0"/>
              <a:t>W= [ 1, </a:t>
            </a:r>
            <a:r>
              <a:rPr lang="en-US" dirty="0" smtClean="0"/>
              <a:t>2, 3, … ] ?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43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NPBCH </a:t>
            </a:r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</a:t>
            </a:r>
            <a:r>
              <a:rPr lang="en-US" sz="2400" dirty="0"/>
              <a:t>the final </a:t>
            </a:r>
            <a:r>
              <a:rPr lang="en-US" sz="2400" dirty="0" smtClean="0"/>
              <a:t>requirement, </a:t>
            </a:r>
            <a:r>
              <a:rPr lang="en-US" sz="2400" dirty="0"/>
              <a:t>c</a:t>
            </a:r>
            <a:r>
              <a:rPr lang="en-US" sz="2400" dirty="0" smtClean="0"/>
              <a:t>apture NPBCH performance at SNR=-12, which is aligned with the extended coverage requirement.</a:t>
            </a:r>
          </a:p>
          <a:p>
            <a:pPr marL="0" indent="0">
              <a:buNone/>
            </a:pPr>
            <a:endParaRPr lang="en-US" sz="2400" dirty="0" smtClean="0"/>
          </a:p>
          <a:p>
            <a:pPr marL="1200150" lvl="1">
              <a:spcBef>
                <a:spcPts val="0"/>
              </a:spcBef>
              <a:tabLst>
                <a:tab pos="1431925" algn="l"/>
              </a:tabLst>
            </a:pPr>
            <a:r>
              <a:rPr lang="en-US" sz="2400" dirty="0" smtClean="0"/>
              <a:t>Capture “</a:t>
            </a:r>
            <a:r>
              <a:rPr lang="en-US" sz="2400" dirty="0"/>
              <a:t>trying window length W” as requirement reference of </a:t>
            </a:r>
            <a:r>
              <a:rPr lang="en-GB" sz="2400" dirty="0"/>
              <a:t>Max NPBCH Acquisition </a:t>
            </a:r>
            <a:r>
              <a:rPr lang="en-GB" sz="2400" dirty="0" smtClean="0"/>
              <a:t>Time.</a:t>
            </a:r>
            <a:endParaRPr lang="en-US" sz="2400" dirty="0"/>
          </a:p>
          <a:p>
            <a:pPr marL="400050" lvl="2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099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on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coverage evaluation, discuss further on both Probability of NPBCH error rate and acquisition time.</a:t>
            </a:r>
          </a:p>
          <a:p>
            <a:pPr lvl="1"/>
            <a:r>
              <a:rPr lang="en-US" dirty="0" smtClean="0"/>
              <a:t>For example …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6925"/>
              </p:ext>
            </p:extLst>
          </p:nvPr>
        </p:nvGraphicFramePr>
        <p:xfrm>
          <a:off x="1619672" y="3284984"/>
          <a:ext cx="5760640" cy="194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5022"/>
                <a:gridCol w="1883154"/>
                <a:gridCol w="1366232"/>
                <a:gridCol w="1366232"/>
              </a:tblGrid>
              <a:tr h="8640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NPBCH Decoding </a:t>
                      </a:r>
                      <a:r>
                        <a:rPr lang="en-GB" sz="1600" dirty="0">
                          <a:effectLst/>
                        </a:rPr>
                        <a:t>Tries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Max NPBCH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Acquisition </a:t>
                      </a:r>
                      <a:r>
                        <a:rPr lang="en-GB" sz="1600" dirty="0">
                          <a:effectLst/>
                        </a:rPr>
                        <a:t>Time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NPBCH Error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Coverage</a:t>
                      </a: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640ms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X 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 - 12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1.28s  ( 2* 640ms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          </a:t>
                      </a:r>
                      <a:r>
                        <a:rPr lang="en-GB" sz="1600" dirty="0" smtClean="0">
                          <a:effectLst/>
                        </a:rPr>
                        <a:t>Y 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 </a:t>
                      </a:r>
                      <a:r>
                        <a:rPr lang="en-GB" sz="1600" dirty="0" smtClean="0">
                          <a:effectLst/>
                        </a:rPr>
                        <a:t>- 12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1.92s  ( 3* 640ms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    </a:t>
                      </a:r>
                      <a:r>
                        <a:rPr lang="en-GB" sz="1600" dirty="0" smtClean="0">
                          <a:effectLst/>
                        </a:rPr>
                        <a:t>Z %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</a:t>
                      </a:r>
                      <a:r>
                        <a:rPr lang="en-GB" sz="1600" dirty="0" smtClean="0">
                          <a:effectLst/>
                        </a:rPr>
                        <a:t>  -12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53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8103</TotalTime>
  <Words>262</Words>
  <Application>Microsoft Office PowerPoint</Application>
  <PresentationFormat>On-screen Show (4:3)</PresentationFormat>
  <Paragraphs>48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Batang</vt:lpstr>
      <vt:lpstr>宋体</vt:lpstr>
      <vt:lpstr>Arial</vt:lpstr>
      <vt:lpstr>Calibri</vt:lpstr>
      <vt:lpstr>Times New Roman</vt:lpstr>
      <vt:lpstr>Office 主题</vt:lpstr>
      <vt:lpstr>3GPP TSG-RAN WG4 Meeting #80                                                Gothenburg, Sweden, 22 - 26 Aug, 2016</vt:lpstr>
      <vt:lpstr>Background</vt:lpstr>
      <vt:lpstr>Verification on NPBCH Coverage</vt:lpstr>
      <vt:lpstr>NPBCH Coverage Shortage Investigation</vt:lpstr>
      <vt:lpstr>NPBCH Coverage</vt:lpstr>
      <vt:lpstr>Evaluation on Coverage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Yoon, Daejung</cp:lastModifiedBy>
  <cp:revision>694</cp:revision>
  <dcterms:created xsi:type="dcterms:W3CDTF">2016-01-12T08:39:50Z</dcterms:created>
  <dcterms:modified xsi:type="dcterms:W3CDTF">2016-08-26T06:44:44Z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  <property fmtid="{D5CDD505-2E9C-101B-9397-08002B2CF9AE}" pid="11" name="TitusGUID">
    <vt:lpwstr>f11b475b-5f52-4681-8a5c-ca499f2882e3</vt:lpwstr>
  </property>
  <property fmtid="{D5CDD505-2E9C-101B-9397-08002B2CF9AE}" pid="12" name="CTP_TimeStamp">
    <vt:lpwstr>2016-08-26 06:44:29Z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