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296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273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606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179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1496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013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367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388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394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813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2DF7-474A-4EF3-A2ED-5C479B3BAC9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720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52DF7-474A-4EF3-A2ED-5C479B3BAC90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21DAA-4AB8-4D22-AE5D-193F42E787C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302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Way forward on MIB acquisition delay in </a:t>
            </a:r>
            <a:r>
              <a:rPr lang="en-US" sz="4000" dirty="0" err="1" smtClean="0"/>
              <a:t>eMTC</a:t>
            </a:r>
            <a:endParaRPr lang="en-US" sz="4000" dirty="0"/>
          </a:p>
        </p:txBody>
      </p:sp>
      <p:sp>
        <p:nvSpPr>
          <p:cNvPr id="4" name="Subtitle 2"/>
          <p:cNvSpPr>
            <a:spLocks noGrp="1"/>
          </p:cNvSpPr>
          <p:nvPr/>
        </p:nvSpPr>
        <p:spPr>
          <a:xfrm>
            <a:off x="2895600" y="4277591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Qualcomm, Intel</a:t>
            </a:r>
            <a:endParaRPr lang="en-US" dirty="0"/>
          </a:p>
        </p:txBody>
      </p:sp>
      <p:sp>
        <p:nvSpPr>
          <p:cNvPr id="5" name="正方形/長方形 6"/>
          <p:cNvSpPr>
            <a:spLocks noChangeArrowheads="1"/>
          </p:cNvSpPr>
          <p:nvPr/>
        </p:nvSpPr>
        <p:spPr bwMode="auto">
          <a:xfrm>
            <a:off x="214385" y="17024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Meeting #80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G</a:t>
            </a:r>
            <a:r>
              <a:rPr kumimoji="1" lang="sv-SE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öteborg</a:t>
            </a:r>
            <a:r>
              <a:rPr kumimoji="1" lang="en-US" altLang="zh-CN" sz="2000" dirty="0" smtClean="0">
                <a:latin typeface="Arial" charset="0"/>
                <a:ea typeface="Batang" pitchFamily="18" charset="-127"/>
                <a:cs typeface="Times New Roman" pitchFamily="18" charset="0"/>
              </a:rPr>
              <a:t>, Sweden 22-26 August, </a:t>
            </a: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6" name="正方形/長方形 5"/>
          <p:cNvSpPr>
            <a:spLocks noChangeArrowheads="1"/>
          </p:cNvSpPr>
          <p:nvPr/>
        </p:nvSpPr>
        <p:spPr bwMode="auto">
          <a:xfrm>
            <a:off x="9903475" y="309099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 smtClean="0">
                <a:ea typeface="Batang" pitchFamily="18" charset="-127"/>
                <a:cs typeface="Times New Roman" pitchFamily="18" charset="0"/>
              </a:rPr>
              <a:t>R4-166836</a:t>
            </a:r>
            <a:endParaRPr lang="en-GB" altLang="zh-CN" sz="2000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2393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 RAN4 #80, it was identified that In Rel-13 </a:t>
            </a:r>
            <a:r>
              <a:rPr lang="en-US" dirty="0" err="1" smtClean="0"/>
              <a:t>eMTC</a:t>
            </a:r>
            <a:r>
              <a:rPr lang="en-US" dirty="0" smtClean="0"/>
              <a:t>, MIB acquisition delay impacts core and performance requirements – both in CE mode A &amp; mode B [R4-166822]</a:t>
            </a:r>
          </a:p>
          <a:p>
            <a:endParaRPr lang="en-US" dirty="0"/>
          </a:p>
          <a:p>
            <a:r>
              <a:rPr lang="en-US" dirty="0" smtClean="0"/>
              <a:t>MIB Acquisition delay needs to be evaluated when repetition of PBCH (as agreed in Rel-13 </a:t>
            </a:r>
            <a:r>
              <a:rPr lang="en-US" dirty="0" err="1" smtClean="0"/>
              <a:t>eMTC</a:t>
            </a:r>
            <a:r>
              <a:rPr lang="en-US" dirty="0" smtClean="0"/>
              <a:t>) is enabled</a:t>
            </a:r>
          </a:p>
          <a:p>
            <a:endParaRPr lang="en-US" dirty="0"/>
          </a:p>
          <a:p>
            <a:r>
              <a:rPr lang="en-US" dirty="0" smtClean="0"/>
              <a:t>Coverage level of CE mode A is nominally assumed to be -6dB and CE mode B to be -15dB, hence MIB acquisition delay needs to be evaluated at SNR = -6dB and SNR = -15dB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38230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MIB acquisition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MIB TTI = 40ms </a:t>
            </a:r>
          </a:p>
          <a:p>
            <a:r>
              <a:rPr lang="en-US" dirty="0" smtClean="0"/>
              <a:t>Candidate algorithms to acquire MIB</a:t>
            </a:r>
          </a:p>
          <a:p>
            <a:pPr lvl="1" hangingPunct="0"/>
            <a:r>
              <a:rPr lang="en-US" b="1" dirty="0" smtClean="0"/>
              <a:t>Baseline</a:t>
            </a:r>
            <a:r>
              <a:rPr lang="en-US" dirty="0" smtClean="0"/>
              <a:t>: The “keep trying” decoder is definition is: The decoder simply “keeps trying” to decode the transmitted Rel-13 </a:t>
            </a:r>
            <a:r>
              <a:rPr lang="en-US" dirty="0" err="1" smtClean="0"/>
              <a:t>eMTC</a:t>
            </a:r>
            <a:r>
              <a:rPr lang="en-US" dirty="0" smtClean="0"/>
              <a:t> PBCH frames until the decoder eventually gets lucky and decodes it correctly. With this solution there is a trade-off between coverage gain and decoding time (i.e. the number of decoding attempts). [Refer to R1-132908] </a:t>
            </a:r>
          </a:p>
          <a:p>
            <a:pPr lvl="1" hangingPunct="0"/>
            <a:r>
              <a:rPr lang="en-US" dirty="0" smtClean="0"/>
              <a:t>Other algorithms are not precluded</a:t>
            </a:r>
          </a:p>
          <a:p>
            <a:pPr hangingPunct="0"/>
            <a:r>
              <a:rPr lang="en-US" dirty="0" smtClean="0"/>
              <a:t>MIB acquisition delay =  [90]%-</a:t>
            </a:r>
            <a:r>
              <a:rPr lang="en-US" dirty="0" err="1" smtClean="0"/>
              <a:t>ile</a:t>
            </a:r>
            <a:r>
              <a:rPr lang="en-US" dirty="0" smtClean="0"/>
              <a:t> of the number of frames required to successfully decode the MIB</a:t>
            </a:r>
          </a:p>
          <a:p>
            <a:pPr hangingPunct="0"/>
            <a:endParaRPr lang="en-US" dirty="0" smtClean="0"/>
          </a:p>
          <a:p>
            <a:pPr hangingPunct="0"/>
            <a:r>
              <a:rPr lang="en-US" dirty="0" smtClean="0">
                <a:solidFill>
                  <a:srgbClr val="FF0000"/>
                </a:solidFill>
              </a:rPr>
              <a:t>To obtain MIB acquisition delay, companies are encouraged to provide CDF of MIB acquisition time based on the simulation results in the next slide</a:t>
            </a:r>
            <a:endParaRPr lang="en-US" dirty="0">
              <a:solidFill>
                <a:srgbClr val="FF0000"/>
              </a:solidFill>
            </a:endParaRPr>
          </a:p>
          <a:p>
            <a:pPr hangingPunct="0"/>
            <a:endParaRPr lang="en-US" dirty="0" smtClean="0"/>
          </a:p>
          <a:p>
            <a:pPr hangingPunct="0"/>
            <a:endParaRPr lang="en-US" dirty="0" smtClean="0"/>
          </a:p>
          <a:p>
            <a:pPr hangingPunct="0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499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2821877"/>
              </p:ext>
            </p:extLst>
          </p:nvPr>
        </p:nvGraphicFramePr>
        <p:xfrm>
          <a:off x="737755" y="1914620"/>
          <a:ext cx="9297555" cy="377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1670"/>
                <a:gridCol w="1627352"/>
                <a:gridCol w="1859511"/>
                <a:gridCol w="1859511"/>
                <a:gridCol w="1859511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Parameter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Case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Case 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Case 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Case 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Sys BW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10MHz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10MHz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10MHz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10MHz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Duplex Mode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FDD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FDD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TDD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TDD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Channel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EPA1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ETU1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EPA1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ETU1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SNR </a:t>
                      </a:r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dirty="0" smtClean="0"/>
                        <a:t>Mode</a:t>
                      </a:r>
                      <a:r>
                        <a:rPr lang="en-US" baseline="0" dirty="0" smtClean="0"/>
                        <a:t> A:  -6dB</a:t>
                      </a:r>
                    </a:p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baseline="0" dirty="0" smtClean="0"/>
                        <a:t>Mode B: -15dB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Repetition</a:t>
                      </a:r>
                      <a:r>
                        <a:rPr lang="en-US" baseline="0" dirty="0" smtClean="0"/>
                        <a:t> of PBCH</a:t>
                      </a:r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Enabled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Antenna Configuration &amp; </a:t>
                      </a:r>
                      <a:r>
                        <a:rPr lang="en-US" dirty="0" err="1" smtClean="0"/>
                        <a:t>Correlatiom</a:t>
                      </a:r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2x1 low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UE frequency error</a:t>
                      </a:r>
                      <a:endParaRPr 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100Hz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402773" y="5891646"/>
            <a:ext cx="98609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For Mode A, companies are encouraged to provide simulation  data with higher </a:t>
            </a:r>
            <a:r>
              <a:rPr lang="en-US" dirty="0" err="1" smtClean="0"/>
              <a:t>doppler</a:t>
            </a:r>
            <a:r>
              <a:rPr lang="en-US" dirty="0" smtClean="0"/>
              <a:t> frequency also, e.g. EPA5, ETU30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0292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1051</TotalTime>
  <Words>320</Words>
  <Application>Microsoft Office PowerPoint</Application>
  <PresentationFormat>Widescreen</PresentationFormat>
  <Paragraphs>52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Batang</vt:lpstr>
      <vt:lpstr>Arial</vt:lpstr>
      <vt:lpstr>Calibri</vt:lpstr>
      <vt:lpstr>Calibri Light</vt:lpstr>
      <vt:lpstr>Times New Roman</vt:lpstr>
      <vt:lpstr>Office Theme</vt:lpstr>
      <vt:lpstr>Way forward on MIB acquisition delay in eMTC</vt:lpstr>
      <vt:lpstr>Background</vt:lpstr>
      <vt:lpstr>MIB acquisition</vt:lpstr>
      <vt:lpstr>Simulation assumptions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MIB acquisition delay</dc:title>
  <dc:creator>Sahai, Achaleshwar</dc:creator>
  <cp:lastModifiedBy>Sahai, Achaleshwar</cp:lastModifiedBy>
  <cp:revision>24</cp:revision>
  <dcterms:created xsi:type="dcterms:W3CDTF">2016-08-25T16:07:43Z</dcterms:created>
  <dcterms:modified xsi:type="dcterms:W3CDTF">2016-08-26T09:42:00Z</dcterms:modified>
</cp:coreProperties>
</file>