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848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154A5-6DB7-4375-BBB2-165296A159A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BS </a:t>
            </a:r>
            <a:r>
              <a:rPr lang="en-US" dirty="0" err="1" smtClean="0"/>
              <a:t>Beamforming</a:t>
            </a:r>
            <a:r>
              <a:rPr lang="en-US" dirty="0" smtClean="0"/>
              <a:t> Model for the ITU WP5D coexistence simulations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TSG-RAN WG4 Meeting 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#80 				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R4-166731</a:t>
            </a:r>
            <a:endParaRPr lang="en-GB" altLang="zh-CN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Gothenburg, Sweden, 22 – 26 August, 2016</a:t>
            </a:r>
            <a:endParaRPr lang="en-GB" altLang="zh-CN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RAN1 Agreements on BS antenna </a:t>
            </a:r>
            <a:r>
              <a:rPr lang="en-US" dirty="0" err="1" smtClean="0"/>
              <a:t>modelling</a:t>
            </a:r>
            <a:endParaRPr 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639721" y="2133600"/>
          <a:ext cx="8875879" cy="3505200"/>
        </p:xfrm>
        <a:graphic>
          <a:graphicData uri="http://schemas.openxmlformats.org/presentationml/2006/ole">
            <p:oleObj spid="_x0000_s2050" r:id="rId3" imgW="4742504" imgH="1877324" progId="">
              <p:embed/>
            </p:oleObj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609600" y="2846559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609600" y="54102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524000" y="2895600"/>
            <a:ext cx="0" cy="2438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90600" y="3810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Mg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2353147" y="56388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76800" y="56388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362200" y="5791200"/>
            <a:ext cx="25146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29000" y="59436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RAN1 Agreements on BS antenna </a:t>
            </a:r>
            <a:r>
              <a:rPr lang="en-US" dirty="0" err="1" smtClean="0"/>
              <a:t>modelling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pPr lvl="1"/>
            <a:r>
              <a:rPr lang="en-GB" b="1" dirty="0"/>
              <a:t>At 30GHz:</a:t>
            </a:r>
            <a:endParaRPr lang="en-US" dirty="0"/>
          </a:p>
          <a:p>
            <a:pPr lvl="2"/>
            <a:r>
              <a:rPr lang="en-GB" dirty="0"/>
              <a:t>Dense urban and Urban macro:</a:t>
            </a:r>
            <a:endParaRPr lang="en-US" dirty="0"/>
          </a:p>
          <a:p>
            <a:pPr lvl="3"/>
            <a:r>
              <a:rPr lang="en-GB" dirty="0"/>
              <a:t>Baseline: (</a:t>
            </a:r>
            <a:r>
              <a:rPr lang="en-GB" dirty="0" err="1" smtClean="0"/>
              <a:t>M,N,P,Mg,Ng</a:t>
            </a:r>
            <a:r>
              <a:rPr lang="en-GB" dirty="0"/>
              <a:t>) = (4,8,2,2,2). (</a:t>
            </a:r>
            <a:r>
              <a:rPr lang="en-GB" dirty="0" err="1"/>
              <a:t>d</a:t>
            </a:r>
            <a:r>
              <a:rPr lang="en-GB" baseline="-25000" dirty="0" err="1"/>
              <a:t>V</a:t>
            </a:r>
            <a:r>
              <a:rPr lang="en-GB" dirty="0" err="1"/>
              <a:t>,d</a:t>
            </a:r>
            <a:r>
              <a:rPr lang="en-GB" baseline="-25000" dirty="0" err="1"/>
              <a:t>H</a:t>
            </a:r>
            <a:r>
              <a:rPr lang="en-GB" dirty="0"/>
              <a:t>) = (0.5, 0.5)λ.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(2.0, 4.0)λ.</a:t>
            </a:r>
            <a:endParaRPr lang="en-US" dirty="0"/>
          </a:p>
          <a:p>
            <a:pPr lvl="3"/>
            <a:r>
              <a:rPr lang="en-GB" dirty="0"/>
              <a:t>Note that companies are also encouraged to investigate a larger panel spacing, e.g.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(4,8) λ</a:t>
            </a:r>
            <a:endParaRPr lang="en-US" dirty="0"/>
          </a:p>
          <a:p>
            <a:pPr lvl="2"/>
            <a:r>
              <a:rPr lang="en-GB" dirty="0"/>
              <a:t>Indoor hotspot:</a:t>
            </a:r>
            <a:endParaRPr lang="en-US" dirty="0"/>
          </a:p>
          <a:p>
            <a:pPr lvl="3"/>
            <a:r>
              <a:rPr lang="en-GB" dirty="0"/>
              <a:t>FFS</a:t>
            </a:r>
            <a:endParaRPr lang="en-US" dirty="0"/>
          </a:p>
          <a:p>
            <a:pPr lvl="1"/>
            <a:r>
              <a:rPr lang="en-GB" b="1" dirty="0"/>
              <a:t>At 70GHz:</a:t>
            </a:r>
            <a:endParaRPr lang="en-US" dirty="0"/>
          </a:p>
          <a:p>
            <a:pPr lvl="2"/>
            <a:r>
              <a:rPr lang="en-GB" dirty="0"/>
              <a:t>Dense urban:</a:t>
            </a:r>
            <a:endParaRPr lang="en-US" dirty="0"/>
          </a:p>
          <a:p>
            <a:pPr lvl="3"/>
            <a:r>
              <a:rPr lang="en-GB" dirty="0"/>
              <a:t>Baseline: (</a:t>
            </a:r>
            <a:r>
              <a:rPr lang="en-GB" dirty="0" err="1"/>
              <a:t>M,N,P,Mg,Ng</a:t>
            </a:r>
            <a:r>
              <a:rPr lang="en-GB" dirty="0"/>
              <a:t>) = (8,16,2,2,2). (</a:t>
            </a:r>
            <a:r>
              <a:rPr lang="en-GB" dirty="0" err="1"/>
              <a:t>d</a:t>
            </a:r>
            <a:r>
              <a:rPr lang="en-GB" baseline="-25000" dirty="0" err="1"/>
              <a:t>V</a:t>
            </a:r>
            <a:r>
              <a:rPr lang="en-GB" dirty="0" err="1"/>
              <a:t>,d</a:t>
            </a:r>
            <a:r>
              <a:rPr lang="en-GB" baseline="-25000" dirty="0" err="1"/>
              <a:t>H</a:t>
            </a:r>
            <a:r>
              <a:rPr lang="en-GB" dirty="0"/>
              <a:t>) = (0.5, 0.5)λ.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(4.0, 8.0) λ. </a:t>
            </a:r>
            <a:endParaRPr lang="en-US" dirty="0"/>
          </a:p>
          <a:p>
            <a:pPr lvl="3"/>
            <a:r>
              <a:rPr lang="en-GB" dirty="0"/>
              <a:t>Note that companies are also encouraged to investigate a larger panel spacing, e.g.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(8,16) λ</a:t>
            </a:r>
            <a:endParaRPr lang="en-US" dirty="0"/>
          </a:p>
          <a:p>
            <a:pPr lvl="2"/>
            <a:r>
              <a:rPr lang="en-GB" dirty="0"/>
              <a:t>Indoor hotspot:</a:t>
            </a:r>
            <a:endParaRPr lang="en-US" dirty="0"/>
          </a:p>
          <a:p>
            <a:pPr lvl="3"/>
            <a:r>
              <a:rPr lang="en-GB" dirty="0"/>
              <a:t>FFS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33400" y="1600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lvl="1"/>
            <a:r>
              <a:rPr lang="en-GB" b="1" dirty="0" smtClean="0"/>
              <a:t>At 30GHz:</a:t>
            </a:r>
            <a:endParaRPr lang="en-US" dirty="0" smtClean="0"/>
          </a:p>
          <a:p>
            <a:pPr lvl="2"/>
            <a:r>
              <a:rPr lang="en-GB" dirty="0" smtClean="0"/>
              <a:t>Dense urban and Urban macro:</a:t>
            </a:r>
            <a:endParaRPr lang="en-US" dirty="0" smtClean="0"/>
          </a:p>
          <a:p>
            <a:pPr lvl="3"/>
            <a:r>
              <a:rPr lang="en-GB" dirty="0" smtClean="0"/>
              <a:t>Baseline: Only one panel is assumed, (N</a:t>
            </a:r>
            <a:r>
              <a:rPr lang="en-GB" sz="1300" dirty="0" smtClean="0"/>
              <a:t>V</a:t>
            </a:r>
            <a:r>
              <a:rPr lang="en-GB" dirty="0" smtClean="0"/>
              <a:t>,N</a:t>
            </a:r>
            <a:r>
              <a:rPr lang="en-GB" sz="1400" dirty="0" smtClean="0"/>
              <a:t>H</a:t>
            </a:r>
            <a:r>
              <a:rPr lang="en-GB" dirty="0" smtClean="0"/>
              <a:t>) = (8,16). </a:t>
            </a:r>
          </a:p>
          <a:p>
            <a:pPr lvl="3"/>
            <a:r>
              <a:rPr lang="en-GB" dirty="0" smtClean="0"/>
              <a:t>(</a:t>
            </a:r>
            <a:r>
              <a:rPr lang="en-GB" dirty="0" err="1" smtClean="0"/>
              <a:t>d</a:t>
            </a:r>
            <a:r>
              <a:rPr lang="en-GB" baseline="-25000" dirty="0" err="1" smtClean="0"/>
              <a:t>V</a:t>
            </a:r>
            <a:r>
              <a:rPr lang="en-GB" dirty="0" err="1" smtClean="0"/>
              <a:t>,d</a:t>
            </a:r>
            <a:r>
              <a:rPr lang="en-GB" baseline="-25000" dirty="0" err="1" smtClean="0"/>
              <a:t>H</a:t>
            </a:r>
            <a:r>
              <a:rPr lang="en-GB" dirty="0" smtClean="0"/>
              <a:t>) = (0.5, 0.5)λ.</a:t>
            </a:r>
          </a:p>
          <a:p>
            <a:pPr lvl="3"/>
            <a:r>
              <a:rPr lang="en-GB" dirty="0" smtClean="0"/>
              <a:t>An additional 3dB gain is added to the total </a:t>
            </a:r>
            <a:r>
              <a:rPr lang="en-GB" dirty="0" err="1" smtClean="0"/>
              <a:t>beamforming</a:t>
            </a:r>
            <a:r>
              <a:rPr lang="en-GB" dirty="0" smtClean="0"/>
              <a:t> gain to account for the two polarization directions.</a:t>
            </a:r>
            <a:endParaRPr lang="en-US" dirty="0" smtClean="0"/>
          </a:p>
          <a:p>
            <a:pPr lvl="2"/>
            <a:r>
              <a:rPr lang="en-GB" dirty="0" smtClean="0"/>
              <a:t>Indoor hotspot:</a:t>
            </a:r>
            <a:endParaRPr lang="en-US" dirty="0" smtClean="0"/>
          </a:p>
          <a:p>
            <a:pPr lvl="3"/>
            <a:r>
              <a:rPr lang="en-GB" dirty="0" smtClean="0"/>
              <a:t>FFS</a:t>
            </a:r>
            <a:endParaRPr lang="en-US" dirty="0" smtClean="0"/>
          </a:p>
          <a:p>
            <a:pPr lvl="1"/>
            <a:r>
              <a:rPr lang="en-GB" b="1" dirty="0" smtClean="0"/>
              <a:t>At </a:t>
            </a:r>
            <a:r>
              <a:rPr lang="en-GB" b="1" dirty="0" smtClean="0">
                <a:solidFill>
                  <a:srgbClr val="FF0000"/>
                </a:solidFill>
              </a:rPr>
              <a:t>[45] &amp; </a:t>
            </a:r>
            <a:r>
              <a:rPr lang="en-GB" b="1" dirty="0" smtClean="0"/>
              <a:t>70GHz:</a:t>
            </a:r>
            <a:endParaRPr lang="en-US" dirty="0" smtClean="0"/>
          </a:p>
          <a:p>
            <a:pPr lvl="2"/>
            <a:r>
              <a:rPr lang="en-GB" dirty="0" smtClean="0"/>
              <a:t>Dense urban:</a:t>
            </a:r>
            <a:endParaRPr lang="en-US" dirty="0" smtClean="0"/>
          </a:p>
          <a:p>
            <a:pPr lvl="3"/>
            <a:r>
              <a:rPr lang="en-GB" dirty="0" smtClean="0"/>
              <a:t>Baseline: Only one panel is assumed, (N</a:t>
            </a:r>
            <a:r>
              <a:rPr lang="en-GB" sz="1050" dirty="0" smtClean="0"/>
              <a:t>V</a:t>
            </a:r>
            <a:r>
              <a:rPr lang="en-GB" dirty="0" smtClean="0"/>
              <a:t>,N</a:t>
            </a:r>
            <a:r>
              <a:rPr lang="en-GB" sz="1050" dirty="0" smtClean="0"/>
              <a:t>H</a:t>
            </a:r>
            <a:r>
              <a:rPr lang="en-GB" dirty="0" smtClean="0"/>
              <a:t>) = (</a:t>
            </a:r>
            <a:r>
              <a:rPr lang="en-GB" strike="sngStrike" dirty="0" smtClean="0"/>
              <a:t>16, 32</a:t>
            </a:r>
            <a:r>
              <a:rPr lang="en-GB" dirty="0" smtClean="0"/>
              <a:t>8,16). (</a:t>
            </a:r>
            <a:r>
              <a:rPr lang="en-GB" dirty="0" err="1" smtClean="0"/>
              <a:t>d</a:t>
            </a:r>
            <a:r>
              <a:rPr lang="en-GB" baseline="-25000" dirty="0" err="1" smtClean="0"/>
              <a:t>V</a:t>
            </a:r>
            <a:r>
              <a:rPr lang="en-GB" dirty="0" err="1" smtClean="0"/>
              <a:t>,d</a:t>
            </a:r>
            <a:r>
              <a:rPr lang="en-GB" baseline="-25000" dirty="0" err="1" smtClean="0"/>
              <a:t>H</a:t>
            </a:r>
            <a:r>
              <a:rPr lang="en-GB" dirty="0" smtClean="0"/>
              <a:t>) = (0.5, 0.5)λ. </a:t>
            </a:r>
          </a:p>
          <a:p>
            <a:pPr lvl="3"/>
            <a:r>
              <a:rPr lang="en-GB" dirty="0" smtClean="0"/>
              <a:t>An additional 3dB gain is added to the total </a:t>
            </a:r>
            <a:r>
              <a:rPr lang="en-GB" dirty="0" err="1" smtClean="0"/>
              <a:t>beamforming</a:t>
            </a:r>
            <a:r>
              <a:rPr lang="en-GB" dirty="0" smtClean="0"/>
              <a:t> gain to account for two polarization directions.</a:t>
            </a:r>
            <a:endParaRPr lang="en-US" dirty="0" smtClean="0"/>
          </a:p>
          <a:p>
            <a:pPr lvl="2"/>
            <a:r>
              <a:rPr lang="en-GB" dirty="0" smtClean="0"/>
              <a:t>Indoor hotspot:</a:t>
            </a:r>
            <a:endParaRPr lang="en-US" dirty="0" smtClean="0"/>
          </a:p>
          <a:p>
            <a:pPr lvl="3"/>
            <a:r>
              <a:rPr lang="en-GB" dirty="0" smtClean="0"/>
              <a:t>FFS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934200" y="304800"/>
          <a:ext cx="1936750" cy="2362200"/>
        </p:xfrm>
        <a:graphic>
          <a:graphicData uri="http://schemas.openxmlformats.org/presentationml/2006/ole">
            <p:oleObj spid="_x0000_s19459" r:id="rId3" imgW="1981155" imgH="241947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number of beams per cell: </a:t>
            </a:r>
          </a:p>
          <a:p>
            <a:pPr lvl="1"/>
            <a:r>
              <a:rPr lang="en-US" dirty="0" smtClean="0"/>
              <a:t>There is one beam formed using all the antenna elements.  </a:t>
            </a:r>
          </a:p>
          <a:p>
            <a:r>
              <a:rPr lang="en-US" dirty="0" smtClean="0"/>
              <a:t>The number of supported UEs: </a:t>
            </a:r>
          </a:p>
          <a:p>
            <a:pPr lvl="1"/>
            <a:r>
              <a:rPr lang="en-US" dirty="0" smtClean="0"/>
              <a:t>Each beam is directed to one scheduled UE. So there are 1 scheduled UEs </a:t>
            </a:r>
          </a:p>
          <a:p>
            <a:r>
              <a:rPr lang="en-US" dirty="0" smtClean="0"/>
              <a:t>The weighting factors </a:t>
            </a:r>
          </a:p>
          <a:p>
            <a:pPr lvl="1"/>
            <a:r>
              <a:rPr lang="en-US" dirty="0" smtClean="0"/>
              <a:t>DFT (linear phase progression) based </a:t>
            </a:r>
            <a:r>
              <a:rPr lang="en-US" dirty="0" err="1" smtClean="0"/>
              <a:t>beamforming</a:t>
            </a:r>
            <a:r>
              <a:rPr lang="en-US" dirty="0" smtClean="0"/>
              <a:t> is assumed (details </a:t>
            </a:r>
            <a:r>
              <a:rPr lang="en-US" smtClean="0"/>
              <a:t>next slides) 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Composite Array radiation pattern</a:t>
            </a:r>
            <a:endParaRPr lang="en-US" dirty="0"/>
          </a:p>
        </p:txBody>
      </p:sp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28800"/>
            <a:ext cx="7740462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Element pattern for antenna array model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5000"/>
            <a:ext cx="737454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349</Words>
  <Application>Microsoft Office PowerPoint</Application>
  <PresentationFormat>On-screen Show (4:3)</PresentationFormat>
  <Paragraphs>44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BS Beamforming Model for the ITU WP5D coexistence simulations</vt:lpstr>
      <vt:lpstr>Background: RAN1 Agreements on BS antenna modelling</vt:lpstr>
      <vt:lpstr>Background: RAN1 Agreements on BS antenna modelling</vt:lpstr>
      <vt:lpstr>WF</vt:lpstr>
      <vt:lpstr>WF</vt:lpstr>
      <vt:lpstr>Composite Array radiation pattern</vt:lpstr>
      <vt:lpstr>Element pattern for antenna array model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BS Beamforming Model for the ITU WP5D coexistence simulations</dc:title>
  <dc:creator>Steven Chen</dc:creator>
  <cp:lastModifiedBy>Steven Chen</cp:lastModifiedBy>
  <cp:revision>24</cp:revision>
  <dcterms:created xsi:type="dcterms:W3CDTF">2016-08-23T17:36:13Z</dcterms:created>
  <dcterms:modified xsi:type="dcterms:W3CDTF">2016-08-25T13:48:05Z</dcterms:modified>
</cp:coreProperties>
</file>