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ACLR and ACS modelling for the ITU WP5D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R4-166719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284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ACLR 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en-US" dirty="0" smtClean="0"/>
              <a:t>“</a:t>
            </a:r>
            <a:r>
              <a:rPr lang="en-US" sz="5100" dirty="0" smtClean="0"/>
              <a:t>Flat ACLR” is assumed in the spatial domain</a:t>
            </a:r>
          </a:p>
          <a:p>
            <a:pPr lvl="1"/>
            <a:r>
              <a:rPr lang="en-US" sz="3800" dirty="0" smtClean="0"/>
              <a:t>This means that it is assumed that the adjacent channel emissions are </a:t>
            </a:r>
            <a:r>
              <a:rPr lang="en-US" sz="3800" dirty="0" err="1" smtClean="0"/>
              <a:t>beamformed</a:t>
            </a:r>
            <a:r>
              <a:rPr lang="en-US" sz="3800" dirty="0" smtClean="0"/>
              <a:t> by the aggressor transmitter in exactly the same way as the aggressor wanted signal, such that their ratio does not vary in space.</a:t>
            </a:r>
          </a:p>
          <a:p>
            <a:pPr lvl="1"/>
            <a:r>
              <a:rPr lang="en-US" sz="3800" dirty="0" smtClean="0"/>
              <a:t>The underlying assumption is 100% correlation in unwanted emissions between transmitters</a:t>
            </a:r>
          </a:p>
          <a:p>
            <a:r>
              <a:rPr lang="en-US" sz="5100" dirty="0" smtClean="0"/>
              <a:t>Disclaimers:</a:t>
            </a:r>
          </a:p>
          <a:p>
            <a:pPr lvl="1"/>
            <a:r>
              <a:rPr lang="en-US" sz="3800" dirty="0" smtClean="0"/>
              <a:t>“Flat ACLR” refers to the spatial domain only, not the frequency domain</a:t>
            </a:r>
          </a:p>
          <a:p>
            <a:pPr lvl="1"/>
            <a:r>
              <a:rPr lang="en-US" sz="3800" dirty="0" smtClean="0"/>
              <a:t>This assumption is for the ITU simulations only; further discussion is needed to clarify the impact or lack thereof of unwanted emissions correlation on requirements metrics .</a:t>
            </a:r>
          </a:p>
          <a:p>
            <a:pPr lvl="1"/>
            <a:r>
              <a:rPr lang="en-US" sz="3800" dirty="0" smtClean="0"/>
              <a:t>Assuming a flat ACLR for the ITU-simulations does not imply that it is proven that adjacent channel emissions are correlated with real transmitters</a:t>
            </a:r>
          </a:p>
          <a:p>
            <a:pPr lvl="1"/>
            <a:r>
              <a:rPr lang="en-US" sz="3800" dirty="0" smtClean="0"/>
              <a:t>Assuming a flat ACLR for the ITU simulations does not imply agreement that this scenario is somehow a “worst case” for co-existence</a:t>
            </a:r>
          </a:p>
          <a:p>
            <a:pPr lvl="2"/>
            <a:r>
              <a:rPr lang="en-US" sz="3400" dirty="0" smtClean="0"/>
              <a:t>Some companies have presented simulations suggesting that the spatial pattern of ACLR does not impact co-existence. Other companies are checking these simulations and running own simulations</a:t>
            </a:r>
            <a:endParaRPr lang="en-US" sz="3400" dirty="0"/>
          </a:p>
        </p:txBody>
      </p:sp>
    </p:spTree>
    <p:extLst>
      <p:ext uri="{BB962C8B-B14F-4D97-AF65-F5344CB8AC3E}">
        <p14:creationId xmlns:p14="http://schemas.microsoft.com/office/powerpoint/2010/main" val="904828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ACS 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[“Single ACS” is assumed in the spatial domain] – TBC to RAN4#80bis</a:t>
            </a:r>
          </a:p>
          <a:p>
            <a:pPr lvl="1"/>
            <a:r>
              <a:rPr lang="en-US" dirty="0" smtClean="0"/>
              <a:t>This means that it is assumed that RX beam pattern is the same for both the wanted and adjacent channels in all directions</a:t>
            </a:r>
          </a:p>
          <a:p>
            <a:r>
              <a:rPr lang="en-US" dirty="0" smtClean="0"/>
              <a:t>Disclaimers</a:t>
            </a:r>
          </a:p>
          <a:p>
            <a:pPr lvl="1"/>
            <a:r>
              <a:rPr lang="en-US" dirty="0" smtClean="0"/>
              <a:t>“Spatial ACS” refers to the spatial domain only, not the frequency </a:t>
            </a:r>
            <a:r>
              <a:rPr lang="en-US" dirty="0" err="1" smtClean="0"/>
              <a:t>doman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assumption is for the ITU simulations only; further </a:t>
            </a:r>
            <a:r>
              <a:rPr lang="en-US" dirty="0" smtClean="0"/>
              <a:t>discussion is </a:t>
            </a:r>
            <a:r>
              <a:rPr lang="en-US" dirty="0"/>
              <a:t>needed </a:t>
            </a:r>
            <a:r>
              <a:rPr lang="en-US" dirty="0" smtClean="0"/>
              <a:t>to clarify the </a:t>
            </a:r>
            <a:r>
              <a:rPr lang="en-US" dirty="0"/>
              <a:t>impact or lack thereof of </a:t>
            </a:r>
            <a:r>
              <a:rPr lang="en-US" dirty="0" smtClean="0"/>
              <a:t>ACS spatial pattern </a:t>
            </a:r>
            <a:r>
              <a:rPr lang="en-US" dirty="0"/>
              <a:t>on </a:t>
            </a:r>
            <a:r>
              <a:rPr lang="en-US" dirty="0" smtClean="0"/>
              <a:t>requirements metrics.</a:t>
            </a:r>
            <a:endParaRPr lang="en-US" dirty="0"/>
          </a:p>
          <a:p>
            <a:pPr lvl="1"/>
            <a:r>
              <a:rPr lang="en-US" dirty="0"/>
              <a:t>Assuming a flat </a:t>
            </a:r>
            <a:r>
              <a:rPr lang="en-US" dirty="0" smtClean="0"/>
              <a:t>ACS for </a:t>
            </a:r>
            <a:r>
              <a:rPr lang="en-US" dirty="0"/>
              <a:t>the ITU-simulations does not imply that it is </a:t>
            </a:r>
            <a:r>
              <a:rPr lang="en-US" dirty="0" smtClean="0"/>
              <a:t>proven </a:t>
            </a:r>
            <a:r>
              <a:rPr lang="en-US" dirty="0"/>
              <a:t>that </a:t>
            </a:r>
            <a:r>
              <a:rPr lang="en-US" dirty="0" smtClean="0"/>
              <a:t>ACS is always flat in </a:t>
            </a:r>
            <a:r>
              <a:rPr lang="en-US" dirty="0"/>
              <a:t>real </a:t>
            </a:r>
            <a:r>
              <a:rPr lang="en-US" dirty="0" smtClean="0"/>
              <a:t>receiver arrays</a:t>
            </a:r>
            <a:endParaRPr lang="en-US" dirty="0"/>
          </a:p>
          <a:p>
            <a:pPr lvl="1"/>
            <a:r>
              <a:rPr lang="en-US" dirty="0"/>
              <a:t>Assuming a flat </a:t>
            </a:r>
            <a:r>
              <a:rPr lang="en-US" dirty="0" smtClean="0"/>
              <a:t>ACS for </a:t>
            </a:r>
            <a:r>
              <a:rPr lang="en-US" dirty="0"/>
              <a:t>the ITU simulations does </a:t>
            </a:r>
            <a:r>
              <a:rPr lang="en-US" dirty="0" smtClean="0"/>
              <a:t>not imply agreement that </a:t>
            </a:r>
            <a:r>
              <a:rPr lang="en-US" dirty="0"/>
              <a:t>this scenario is somehow a “worst case” for </a:t>
            </a:r>
            <a:r>
              <a:rPr lang="en-US" dirty="0" smtClean="0"/>
              <a:t>co-existence</a:t>
            </a:r>
          </a:p>
          <a:p>
            <a:pPr lvl="1"/>
            <a:r>
              <a:rPr lang="en-US" dirty="0" smtClean="0"/>
              <a:t>There is an implicit assumption that the aggressor RX power is within the dynamic range of the receiver (i.e. is not a blocker) and hence the beamforming pattern holds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66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ACIR calculation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55000" lnSpcReduction="20000"/>
              </a:bodyPr>
              <a:lstStyle/>
              <a:p>
                <a:r>
                  <a:rPr lang="en-US" dirty="0" smtClean="0"/>
                  <a:t>Under the assumption of flat ACLR and flat ACS, ACIR at a  UE is calculated as follows:</a:t>
                </a:r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𝑃</m:t>
                    </m:r>
                    <m:r>
                      <a:rPr lang="sv-SE" b="0" i="1" baseline="-25000" smtClean="0">
                        <a:latin typeface="Cambria Math"/>
                      </a:rPr>
                      <m:t>𝑅𝑥𝑎𝑔𝑔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  <m:r>
                      <a:rPr lang="sv-SE" i="1">
                        <a:latin typeface="Cambria Math"/>
                      </a:rPr>
                      <m:t>𝐺𝑟</m:t>
                    </m:r>
                    <m:d>
                      <m:dPr>
                        <m:ctrlPr>
                          <a:rPr lang="sv-SE" i="1">
                            <a:latin typeface="Cambria Math"/>
                          </a:rPr>
                        </m:ctrlPr>
                      </m:dPr>
                      <m:e>
                        <m:r>
                          <a:rPr lang="sv-SE" i="1">
                            <a:latin typeface="Cambria Math"/>
                            <a:ea typeface="Cambria Math"/>
                          </a:rPr>
                          <m:t>𝜃</m:t>
                        </m:r>
                        <m:r>
                          <a:rPr lang="sv-SE" i="1">
                            <a:latin typeface="Cambria Math"/>
                            <a:ea typeface="Cambria Math"/>
                          </a:rPr>
                          <m:t>𝑟</m:t>
                        </m:r>
                        <m:r>
                          <a:rPr lang="sv-SE" i="1">
                            <a:latin typeface="Cambria Math"/>
                            <a:ea typeface="Cambria Math"/>
                          </a:rPr>
                          <m:t>,</m:t>
                        </m:r>
                        <m:r>
                          <a:rPr lang="sv-SE" i="1">
                            <a:latin typeface="Cambria Math"/>
                            <a:ea typeface="Cambria Math"/>
                          </a:rPr>
                          <m:t>𝜑</m:t>
                        </m:r>
                        <m:r>
                          <a:rPr lang="sv-SE" i="1">
                            <a:latin typeface="Cambria Math"/>
                            <a:ea typeface="Cambria Math"/>
                          </a:rPr>
                          <m:t>𝑟</m:t>
                        </m:r>
                      </m:e>
                    </m:d>
                    <m:r>
                      <a:rPr lang="sv-SE" i="1">
                        <a:latin typeface="Cambria Math"/>
                        <a:ea typeface="Cambria Math"/>
                      </a:rPr>
                      <m:t>∗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𝐺𝑡</m:t>
                    </m:r>
                    <m:r>
                      <a:rPr lang="sv-SE" i="1">
                        <a:latin typeface="Cambria Math"/>
                      </a:rPr>
                      <m:t>(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𝜃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,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𝜑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𝑡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r>
                  <a:rPr lang="sv-SE" b="0" i="1" dirty="0" smtClean="0">
                    <a:latin typeface="Cambria Math"/>
                  </a:rPr>
                  <a:t> *</a:t>
                </a:r>
                <a:r>
                  <a:rPr lang="sv-SE" dirty="0"/>
                  <a:t> </a:t>
                </a:r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𝑃</m:t>
                    </m:r>
                    <m:r>
                      <a:rPr lang="sv-SE" i="1" baseline="-25000">
                        <a:latin typeface="Cambria Math"/>
                      </a:rPr>
                      <m:t>𝑡𝑥𝑎𝑔𝑔</m:t>
                    </m:r>
                    <m:r>
                      <a:rPr lang="sv-SE" i="1" baseline="-25000">
                        <a:latin typeface="Cambria Math"/>
                      </a:rPr>
                      <m:t> </m:t>
                    </m:r>
                  </m:oMath>
                </a14:m>
                <a:r>
                  <a:rPr lang="sv-SE" b="0" i="1" dirty="0" smtClean="0">
                    <a:latin typeface="Cambria Math"/>
                  </a:rPr>
                  <a:t>*</a:t>
                </a:r>
                <a14:m>
                  <m:oMath xmlns:m="http://schemas.openxmlformats.org/officeDocument/2006/math">
                    <m:r>
                      <a:rPr lang="sv-SE" i="1" baseline="-25000">
                        <a:latin typeface="Cambria Math"/>
                      </a:rPr>
                      <m:t> </m:t>
                    </m:r>
                    <m:f>
                      <m:fPr>
                        <m:type m:val="skw"/>
                        <m:ctrlPr>
                          <a:rPr lang="sv-SE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sv-SE" b="0" i="1" smtClean="0">
                            <a:latin typeface="Cambria Math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sv-SE" i="1" dirty="0">
                            <a:latin typeface="Cambria Math"/>
                          </a:rPr>
                          <m:t> </m:t>
                        </m:r>
                      </m:num>
                      <m:den>
                        <m:r>
                          <a:rPr lang="sv-SE" i="1">
                            <a:latin typeface="Cambria Math"/>
                          </a:rPr>
                          <m:t>𝐴𝐶𝐼𝑅</m:t>
                        </m:r>
                        <m:r>
                          <a:rPr lang="sv-SE" i="1">
                            <a:latin typeface="Cambria Math"/>
                          </a:rPr>
                          <m:t>∗</m:t>
                        </m:r>
                        <m:r>
                          <a:rPr lang="sv-SE" i="1">
                            <a:latin typeface="Cambria Math"/>
                          </a:rPr>
                          <m:t>𝑃𝑎𝑡h𝑙𝑜𝑠𝑠</m:t>
                        </m:r>
                      </m:den>
                    </m:f>
                  </m:oMath>
                </a14:m>
                <a:endParaRPr lang="sv-SE" i="1" dirty="0" smtClean="0">
                  <a:latin typeface="Cambria Math"/>
                </a:endParaRPr>
              </a:p>
              <a:p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𝐴𝐶𝐼𝑅</m:t>
                    </m:r>
                    <m:r>
                      <a:rPr lang="sv-SE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sv-SE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sv-SE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f>
                          <m:fPr>
                            <m:type m:val="skw"/>
                            <m:ctrlPr>
                              <a:rPr lang="sv-SE" b="0" i="1" smtClean="0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v-SE" b="0" i="1" smtClean="0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sv-SE" b="0" i="1" smtClean="0">
                                <a:latin typeface="Cambria Math"/>
                              </a:rPr>
                              <m:t>𝐴𝐶𝐿𝑅</m:t>
                            </m:r>
                          </m:den>
                        </m:f>
                        <m:r>
                          <a:rPr lang="sv-SE" b="0" i="1" smtClean="0">
                            <a:latin typeface="Cambria Math"/>
                          </a:rPr>
                          <m:t>+</m:t>
                        </m:r>
                        <m:f>
                          <m:fPr>
                            <m:type m:val="skw"/>
                            <m:ctrlPr>
                              <a:rPr lang="sv-SE" i="1"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sv-SE" i="1"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sv-SE" i="1">
                                <a:latin typeface="Cambria Math"/>
                              </a:rPr>
                              <m:t>𝐴𝐶</m:t>
                            </m:r>
                            <m:r>
                              <a:rPr lang="sv-SE" b="0" i="1" smtClean="0">
                                <a:latin typeface="Cambria Math"/>
                              </a:rPr>
                              <m:t>𝑆</m:t>
                            </m:r>
                          </m:den>
                        </m:f>
                      </m:den>
                    </m:f>
                  </m:oMath>
                </a14:m>
                <a:endParaRPr lang="en-US" dirty="0" smtClean="0"/>
              </a:p>
              <a:p>
                <a:endParaRPr lang="en-US" dirty="0"/>
              </a:p>
              <a:p>
                <a:r>
                  <a:rPr lang="en-US" dirty="0" smtClean="0"/>
                  <a:t>Where </a:t>
                </a:r>
              </a:p>
              <a:p>
                <a:pPr lvl="1"/>
                <a:r>
                  <a:rPr lang="en-US" dirty="0" smtClean="0"/>
                  <a:t>Gt(</a:t>
                </a:r>
                <a14:m>
                  <m:oMath xmlns:m="http://schemas.openxmlformats.org/officeDocument/2006/math">
                    <m:r>
                      <a:rPr lang="sv-SE" i="1">
                        <a:latin typeface="Cambria Math"/>
                        <a:ea typeface="Cambria Math"/>
                      </a:rPr>
                      <m:t>𝜃</m:t>
                    </m:r>
                    <m:r>
                      <a:rPr lang="sv-SE" b="0" i="1" smtClean="0">
                        <a:latin typeface="Cambria Math"/>
                        <a:ea typeface="Cambria Math"/>
                      </a:rPr>
                      <m:t>𝑡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,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𝜑</m:t>
                    </m:r>
                    <m:r>
                      <a:rPr lang="sv-SE" b="0" i="1" smtClean="0">
                        <a:latin typeface="Cambria Math"/>
                        <a:ea typeface="Cambria Math"/>
                      </a:rPr>
                      <m:t>𝑡</m:t>
                    </m:r>
                  </m:oMath>
                </a14:m>
                <a:r>
                  <a:rPr lang="en-US" dirty="0" smtClean="0"/>
                  <a:t>) is the directional array gain of the aggressor considering the aggressor beam pattern and the direction of the victim UE from the aggressor </a:t>
                </a:r>
                <a:endParaRPr lang="sv-SE" b="0" i="1" dirty="0" smtClean="0">
                  <a:latin typeface="Cambria Math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sv-SE" b="0" i="1" smtClean="0">
                        <a:latin typeface="Cambria Math"/>
                      </a:rPr>
                      <m:t>𝐺𝑟</m:t>
                    </m:r>
                    <m:r>
                      <a:rPr lang="sv-SE" b="0" i="1" smtClean="0">
                        <a:latin typeface="Cambria Math"/>
                      </a:rPr>
                      <m:t>(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𝜃</m:t>
                    </m:r>
                    <m:r>
                      <a:rPr lang="sv-SE" b="0" i="1" smtClean="0">
                        <a:latin typeface="Cambria Math"/>
                        <a:ea typeface="Cambria Math"/>
                      </a:rPr>
                      <m:t>𝑟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,</m:t>
                    </m:r>
                    <m:r>
                      <a:rPr lang="sv-SE" i="1">
                        <a:latin typeface="Cambria Math"/>
                        <a:ea typeface="Cambria Math"/>
                      </a:rPr>
                      <m:t>𝜑</m:t>
                    </m:r>
                    <m:r>
                      <a:rPr lang="sv-SE" b="0" i="1" smtClean="0">
                        <a:latin typeface="Cambria Math"/>
                        <a:ea typeface="Cambria Math"/>
                      </a:rPr>
                      <m:t>𝑟</m:t>
                    </m:r>
                  </m:oMath>
                </a14:m>
                <a:r>
                  <a:rPr lang="en-US" dirty="0" smtClean="0"/>
                  <a:t>) is the directional array gain of the UE considering the UE beam pattern and the direction of the aggressor from the victim UE.</a:t>
                </a:r>
              </a:p>
              <a:p>
                <a:pPr lvl="1"/>
                <a:r>
                  <a:rPr lang="en-US" dirty="0" smtClean="0"/>
                  <a:t>“Array gain” includes both antenna element and array </a:t>
                </a:r>
                <a:r>
                  <a:rPr lang="en-US" smtClean="0"/>
                  <a:t>beamforming gain</a:t>
                </a:r>
                <a:endParaRPr lang="en-US" dirty="0" smtClean="0"/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𝑃</m:t>
                    </m:r>
                    <m:r>
                      <a:rPr lang="sv-SE" i="1" baseline="-25000">
                        <a:latin typeface="Cambria Math"/>
                      </a:rPr>
                      <m:t>𝑅𝑥𝑎𝑔𝑔</m:t>
                    </m:r>
                  </m:oMath>
                </a14:m>
                <a:r>
                  <a:rPr lang="en-US" dirty="0" smtClean="0"/>
                  <a:t> is the absolute level of aggressor interference at the receiver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sv-SE" i="1">
                        <a:latin typeface="Cambria Math"/>
                      </a:rPr>
                      <m:t>𝑃</m:t>
                    </m:r>
                    <m:r>
                      <a:rPr lang="sv-SE" b="0" i="1" baseline="-25000" smtClean="0">
                        <a:latin typeface="Cambria Math"/>
                      </a:rPr>
                      <m:t>𝑇𝑥</m:t>
                    </m:r>
                    <m:r>
                      <a:rPr lang="sv-SE" i="1" baseline="-25000">
                        <a:latin typeface="Cambria Math"/>
                      </a:rPr>
                      <m:t>𝑎𝑔𝑔</m:t>
                    </m:r>
                  </m:oMath>
                </a14:m>
                <a:r>
                  <a:rPr lang="en-US" dirty="0" smtClean="0"/>
                  <a:t> is the conducted transmitter power of the aggressor</a:t>
                </a:r>
              </a:p>
              <a:p>
                <a:pPr lvl="1"/>
                <a:r>
                  <a:rPr lang="en-US" dirty="0" err="1" smtClean="0"/>
                  <a:t>Pathloss</a:t>
                </a:r>
                <a:r>
                  <a:rPr lang="en-US" dirty="0" smtClean="0"/>
                  <a:t> is the </a:t>
                </a:r>
                <a:r>
                  <a:rPr lang="en-US" dirty="0" err="1" smtClean="0"/>
                  <a:t>pathloss</a:t>
                </a:r>
                <a:r>
                  <a:rPr lang="en-US" dirty="0" smtClean="0"/>
                  <a:t> between the </a:t>
                </a:r>
                <a:r>
                  <a:rPr lang="en-US" dirty="0" err="1" smtClean="0"/>
                  <a:t>agressor</a:t>
                </a:r>
                <a:r>
                  <a:rPr lang="en-US" dirty="0" smtClean="0"/>
                  <a:t> and victim.</a:t>
                </a:r>
              </a:p>
              <a:p>
                <a:pPr lvl="2"/>
                <a:r>
                  <a:rPr lang="en-US" dirty="0" smtClean="0"/>
                  <a:t>There will be a minimum limit to </a:t>
                </a:r>
                <a:r>
                  <a:rPr lang="en-US" dirty="0" err="1" smtClean="0"/>
                  <a:t>pathloss</a:t>
                </a:r>
                <a:r>
                  <a:rPr lang="en-US" dirty="0" smtClean="0"/>
                  <a:t>, based on minimum distance or similar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44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423361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534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ACLR and ACS modelling for the ITU WP5D simulations</vt:lpstr>
      <vt:lpstr>ACLR modelling</vt:lpstr>
      <vt:lpstr>ACS modelling</vt:lpstr>
      <vt:lpstr>ACIR calculation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ACLR and ACS modelling for the ITU WP5D simulations</dc:title>
  <dc:creator>Thomas Chapman</dc:creator>
  <cp:lastModifiedBy>Thomas Chapman</cp:lastModifiedBy>
  <cp:revision>12</cp:revision>
  <dcterms:created xsi:type="dcterms:W3CDTF">2006-08-16T00:00:00Z</dcterms:created>
  <dcterms:modified xsi:type="dcterms:W3CDTF">2016-08-25T11:18:06Z</dcterms:modified>
</cp:coreProperties>
</file>