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61" r:id="rId3"/>
    <p:sldId id="256" r:id="rId4"/>
    <p:sldId id="259" r:id="rId5"/>
    <p:sldId id="257" r:id="rId6"/>
    <p:sldId id="258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 varScale="1">
        <p:scale>
          <a:sx n="92" d="100"/>
          <a:sy n="92" d="100"/>
        </p:scale>
        <p:origin x="498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ableStyles" Target="tableStyles.xml"/><Relationship Id="rId5" Type="http://schemas.openxmlformats.org/officeDocument/2006/relationships/slide" Target="slides/slide3.xml"/><Relationship Id="rId10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F47135-5E0D-4EC1-97E6-D77D53113393}" type="datetimeFigureOut">
              <a:rPr lang="en-US" smtClean="0"/>
              <a:t>8/23/2016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A73DEC-F558-4926-AC52-AABCBD394D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8976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F47135-5E0D-4EC1-97E6-D77D53113393}" type="datetimeFigureOut">
              <a:rPr lang="en-US" smtClean="0"/>
              <a:t>8/23/2016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A73DEC-F558-4926-AC52-AABCBD394D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39290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F47135-5E0D-4EC1-97E6-D77D53113393}" type="datetimeFigureOut">
              <a:rPr lang="en-US" smtClean="0"/>
              <a:t>8/23/2016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A73DEC-F558-4926-AC52-AABCBD394D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472854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1B89C4-8013-4BFD-AA97-8B2197234C4A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297770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110C0E5-EAD0-497A-812D-90F2402FB842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632067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3CA1818-1803-499E-AB3A-6AAAD78AE358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313659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5D36A8-6497-4324-900C-050FCCDD27B8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809222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52DDFCD-6A0D-408D-B075-A58650FD9A57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150209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4D76D99-8418-407D-82D5-2B4AB65C15CF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2833711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8746917-4D25-4B40-B945-8BFA023B8175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233237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EE4397F-07EE-4F02-A00C-382246A5791F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43259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F47135-5E0D-4EC1-97E6-D77D53113393}" type="datetimeFigureOut">
              <a:rPr lang="en-US" smtClean="0"/>
              <a:t>8/23/2016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A73DEC-F558-4926-AC52-AABCBD394D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036070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491B41-2867-47EF-8CFE-9D876020DFD9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039311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B9C829C-2D8E-4F8B-9809-A6705786974B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528946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3C5A02F-1210-4EBB-93A1-7D740ABCC6AF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87834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F47135-5E0D-4EC1-97E6-D77D53113393}" type="datetimeFigureOut">
              <a:rPr lang="en-US" smtClean="0"/>
              <a:t>8/23/2016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A73DEC-F558-4926-AC52-AABCBD394D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08582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F47135-5E0D-4EC1-97E6-D77D53113393}" type="datetimeFigureOut">
              <a:rPr lang="en-US" smtClean="0"/>
              <a:t>8/23/2016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A73DEC-F558-4926-AC52-AABCBD394D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88242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F47135-5E0D-4EC1-97E6-D77D53113393}" type="datetimeFigureOut">
              <a:rPr lang="en-US" smtClean="0"/>
              <a:t>8/23/2016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A73DEC-F558-4926-AC52-AABCBD394D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05949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F47135-5E0D-4EC1-97E6-D77D53113393}" type="datetimeFigureOut">
              <a:rPr lang="en-US" smtClean="0"/>
              <a:t>8/23/2016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A73DEC-F558-4926-AC52-AABCBD394D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70106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F47135-5E0D-4EC1-97E6-D77D53113393}" type="datetimeFigureOut">
              <a:rPr lang="en-US" smtClean="0"/>
              <a:t>8/23/2016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A73DEC-F558-4926-AC52-AABCBD394D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12349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F47135-5E0D-4EC1-97E6-D77D53113393}" type="datetimeFigureOut">
              <a:rPr lang="en-US" smtClean="0"/>
              <a:t>8/23/2016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A73DEC-F558-4926-AC52-AABCBD394D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28244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F47135-5E0D-4EC1-97E6-D77D53113393}" type="datetimeFigureOut">
              <a:rPr lang="en-US" smtClean="0"/>
              <a:t>8/23/2016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A73DEC-F558-4926-AC52-AABCBD394D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03595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F47135-5E0D-4EC1-97E6-D77D53113393}" type="datetimeFigureOut">
              <a:rPr lang="en-US" smtClean="0"/>
              <a:t>8/23/2016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A73DEC-F558-4926-AC52-AABCBD394D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73522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ea typeface="SimSun" panose="02010600030101010101" pitchFamily="2" charset="-122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ea typeface="SimSun" panose="02010600030101010101" pitchFamily="2" charset="-122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>
                <a:ea typeface="SimSun" panose="02010600030101010101" pitchFamily="2" charset="-122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1322EAE-E4F6-4D74-86EA-1DE5559FE7CE}" type="slidenum">
              <a:rPr lang="en-US" altLang="zh-CN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2113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905000" y="1676400"/>
            <a:ext cx="7772400" cy="1847850"/>
          </a:xfrm>
        </p:spPr>
        <p:txBody>
          <a:bodyPr/>
          <a:lstStyle/>
          <a:p>
            <a:r>
              <a:rPr lang="en-US" altLang="ja-JP" sz="4000" dirty="0">
                <a:ea typeface="MS PGothic" panose="020B0600070205080204" pitchFamily="34" charset="-128"/>
              </a:rPr>
              <a:t>WF on </a:t>
            </a:r>
            <a:r>
              <a:rPr lang="en-US" altLang="ja-JP" sz="4000" dirty="0" smtClean="0">
                <a:ea typeface="MS PGothic" panose="020B0600070205080204" pitchFamily="34" charset="-128"/>
              </a:rPr>
              <a:t>Measurement Accuracy for </a:t>
            </a:r>
            <a:r>
              <a:rPr lang="en-US" altLang="ja-JP" sz="4000" dirty="0" smtClean="0">
                <a:ea typeface="MS PGothic" panose="020B0600070205080204" pitchFamily="34" charset="-128"/>
              </a:rPr>
              <a:t>NB-</a:t>
            </a:r>
            <a:r>
              <a:rPr lang="en-US" altLang="ja-JP" sz="4000" dirty="0" err="1" smtClean="0">
                <a:ea typeface="MS PGothic" panose="020B0600070205080204" pitchFamily="34" charset="-128"/>
              </a:rPr>
              <a:t>IoT</a:t>
            </a:r>
            <a:r>
              <a:rPr lang="en-US" altLang="ja-JP" sz="4000" dirty="0" smtClean="0">
                <a:ea typeface="MS PGothic" panose="020B0600070205080204" pitchFamily="34" charset="-128"/>
              </a:rPr>
              <a:t> </a:t>
            </a:r>
            <a:endParaRPr lang="en-US" altLang="ja-JP" sz="4000" dirty="0">
              <a:ea typeface="MS PGothic" panose="020B0600070205080204" pitchFamily="34" charset="-128"/>
            </a:endParaRP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fi-FI" altLang="ja-JP" sz="2400" dirty="0">
                <a:ea typeface="MS PGothic" panose="020B0600070205080204" pitchFamily="34" charset="-128"/>
              </a:rPr>
              <a:t>Nokia, [</a:t>
            </a:r>
            <a:r>
              <a:rPr lang="fi-FI" altLang="ja-JP" sz="2400" dirty="0" err="1" smtClean="0">
                <a:ea typeface="MS PGothic" panose="020B0600070205080204" pitchFamily="34" charset="-128"/>
              </a:rPr>
              <a:t>Huawei</a:t>
            </a:r>
            <a:r>
              <a:rPr lang="fi-FI" altLang="ja-JP" sz="2400" dirty="0" smtClean="0">
                <a:ea typeface="MS PGothic" panose="020B0600070205080204" pitchFamily="34" charset="-128"/>
              </a:rPr>
              <a:t>], [</a:t>
            </a:r>
            <a:r>
              <a:rPr lang="fi-FI" altLang="ja-JP" sz="2400" dirty="0" err="1" smtClean="0">
                <a:ea typeface="MS PGothic" panose="020B0600070205080204" pitchFamily="34" charset="-128"/>
              </a:rPr>
              <a:t>HiSilicon</a:t>
            </a:r>
            <a:r>
              <a:rPr lang="fi-FI" altLang="ja-JP" sz="2400" dirty="0">
                <a:ea typeface="MS PGothic" panose="020B0600070205080204" pitchFamily="34" charset="-128"/>
              </a:rPr>
              <a:t>]</a:t>
            </a:r>
            <a:r>
              <a:rPr lang="fi-FI" altLang="ja-JP" sz="2400" dirty="0" smtClean="0">
                <a:ea typeface="MS PGothic" panose="020B0600070205080204" pitchFamily="34" charset="-128"/>
              </a:rPr>
              <a:t>, [</a:t>
            </a:r>
            <a:r>
              <a:rPr lang="fi-FI" altLang="ja-JP" sz="2400" dirty="0" err="1" smtClean="0">
                <a:ea typeface="MS PGothic" panose="020B0600070205080204" pitchFamily="34" charset="-128"/>
              </a:rPr>
              <a:t>DoCoMo</a:t>
            </a:r>
            <a:r>
              <a:rPr lang="fi-FI" altLang="ja-JP" sz="2400" dirty="0">
                <a:ea typeface="MS PGothic" panose="020B0600070205080204" pitchFamily="34" charset="-128"/>
              </a:rPr>
              <a:t>]</a:t>
            </a:r>
            <a:r>
              <a:rPr lang="fi-FI" altLang="ja-JP" sz="2400" dirty="0" smtClean="0">
                <a:ea typeface="MS PGothic" panose="020B0600070205080204" pitchFamily="34" charset="-128"/>
              </a:rPr>
              <a:t>, [Ericsson</a:t>
            </a:r>
            <a:r>
              <a:rPr lang="fi-FI" altLang="ja-JP" sz="2400" dirty="0">
                <a:ea typeface="MS PGothic" panose="020B0600070205080204" pitchFamily="34" charset="-128"/>
              </a:rPr>
              <a:t>]</a:t>
            </a:r>
            <a:r>
              <a:rPr lang="fi-FI" altLang="ja-JP" sz="2400" dirty="0" smtClean="0">
                <a:ea typeface="MS PGothic" panose="020B0600070205080204" pitchFamily="34" charset="-128"/>
              </a:rPr>
              <a:t>, [Intel</a:t>
            </a:r>
            <a:r>
              <a:rPr lang="fi-FI" altLang="ja-JP" sz="2400" dirty="0">
                <a:ea typeface="MS PGothic" panose="020B0600070205080204" pitchFamily="34" charset="-128"/>
              </a:rPr>
              <a:t>]</a:t>
            </a:r>
            <a:r>
              <a:rPr lang="fi-FI" altLang="ja-JP" sz="2400" dirty="0" smtClean="0">
                <a:ea typeface="MS PGothic" panose="020B0600070205080204" pitchFamily="34" charset="-128"/>
              </a:rPr>
              <a:t>, [ZTE</a:t>
            </a:r>
            <a:r>
              <a:rPr lang="fi-FI" altLang="ja-JP" sz="2400" dirty="0">
                <a:ea typeface="MS PGothic" panose="020B0600070205080204" pitchFamily="34" charset="-128"/>
              </a:rPr>
              <a:t>]</a:t>
            </a:r>
            <a:r>
              <a:rPr lang="fi-FI" altLang="ja-JP" sz="2400" dirty="0" smtClean="0">
                <a:ea typeface="MS PGothic" panose="020B0600070205080204" pitchFamily="34" charset="-128"/>
              </a:rPr>
              <a:t>, [CMCC</a:t>
            </a:r>
            <a:r>
              <a:rPr lang="fi-FI" altLang="ja-JP" sz="2400" dirty="0">
                <a:ea typeface="MS PGothic" panose="020B0600070205080204" pitchFamily="34" charset="-128"/>
              </a:rPr>
              <a:t>]</a:t>
            </a:r>
            <a:r>
              <a:rPr lang="fi-FI" altLang="ja-JP" sz="2400" dirty="0" smtClean="0">
                <a:ea typeface="MS PGothic" panose="020B0600070205080204" pitchFamily="34" charset="-128"/>
              </a:rPr>
              <a:t>, [</a:t>
            </a:r>
            <a:r>
              <a:rPr lang="fi-FI" altLang="ja-JP" sz="2400" dirty="0" err="1" smtClean="0">
                <a:ea typeface="MS PGothic" panose="020B0600070205080204" pitchFamily="34" charset="-128"/>
              </a:rPr>
              <a:t>Qualcomm</a:t>
            </a:r>
            <a:r>
              <a:rPr lang="fi-FI" altLang="ja-JP" sz="2400" dirty="0">
                <a:ea typeface="MS PGothic" panose="020B0600070205080204" pitchFamily="34" charset="-128"/>
              </a:rPr>
              <a:t>]</a:t>
            </a:r>
            <a:endParaRPr lang="en-US" altLang="ja-JP" sz="2400" dirty="0">
              <a:ea typeface="MS PGothic" panose="020B0600070205080204" pitchFamily="34" charset="-128"/>
            </a:endParaRPr>
          </a:p>
        </p:txBody>
      </p:sp>
      <p:sp>
        <p:nvSpPr>
          <p:cNvPr id="2052" name="Text Box 4"/>
          <p:cNvSpPr txBox="1">
            <a:spLocks noChangeArrowheads="1"/>
          </p:cNvSpPr>
          <p:nvPr/>
        </p:nvSpPr>
        <p:spPr bwMode="auto">
          <a:xfrm>
            <a:off x="8077200" y="188914"/>
            <a:ext cx="2446338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fontAlgn="base">
              <a:spcBef>
                <a:spcPct val="50000"/>
              </a:spcBef>
              <a:spcAft>
                <a:spcPct val="0"/>
              </a:spcAft>
              <a:buFontTx/>
              <a:buNone/>
            </a:pPr>
            <a:r>
              <a:rPr lang="en-US" altLang="ja-JP" sz="1800" b="1" dirty="0" smtClean="0">
                <a:solidFill>
                  <a:srgbClr val="000000"/>
                </a:solidFill>
                <a:ea typeface="MS PGothic" panose="020B0600070205080204" pitchFamily="34" charset="-128"/>
              </a:rPr>
              <a:t>R4-166703</a:t>
            </a:r>
            <a:endParaRPr lang="en-US" altLang="ja-JP" sz="1800" b="1" dirty="0">
              <a:solidFill>
                <a:srgbClr val="000000"/>
              </a:solidFill>
              <a:ea typeface="MS PGothic" panose="020B0600070205080204" pitchFamily="34" charset="-128"/>
            </a:endParaRPr>
          </a:p>
        </p:txBody>
      </p:sp>
      <p:sp>
        <p:nvSpPr>
          <p:cNvPr id="2053" name="Rectangle 6"/>
          <p:cNvSpPr>
            <a:spLocks noChangeArrowheads="1"/>
          </p:cNvSpPr>
          <p:nvPr/>
        </p:nvSpPr>
        <p:spPr bwMode="auto">
          <a:xfrm>
            <a:off x="1524000" y="152401"/>
            <a:ext cx="5334000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GB" altLang="zh-CN" sz="1800" b="1" dirty="0">
                <a:solidFill>
                  <a:srgbClr val="000000"/>
                </a:solidFill>
                <a:ea typeface="SimSun" panose="02010600030101010101" pitchFamily="2" charset="-122"/>
              </a:rPr>
              <a:t>3GPP TSG-RAN WG4 </a:t>
            </a:r>
            <a:r>
              <a:rPr lang="en-GB" altLang="zh-CN" sz="1800" b="1" dirty="0" smtClean="0">
                <a:solidFill>
                  <a:srgbClr val="000000"/>
                </a:solidFill>
                <a:ea typeface="SimSun" panose="02010600030101010101" pitchFamily="2" charset="-122"/>
              </a:rPr>
              <a:t>#80</a:t>
            </a:r>
            <a:endParaRPr lang="zh-CN" altLang="zh-CN" sz="1800" b="1" dirty="0">
              <a:solidFill>
                <a:srgbClr val="000000"/>
              </a:solidFill>
              <a:ea typeface="SimSun" panose="02010600030101010101" pitchFamily="2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GB" altLang="zh-CN" sz="1800" b="1" dirty="0" err="1" smtClean="0">
                <a:solidFill>
                  <a:srgbClr val="000000"/>
                </a:solidFill>
                <a:ea typeface="SimSun" panose="02010600030101010101" pitchFamily="2" charset="-122"/>
              </a:rPr>
              <a:t>Göteborg</a:t>
            </a:r>
            <a:r>
              <a:rPr lang="en-GB" altLang="zh-CN" sz="1800" b="1" dirty="0" smtClean="0">
                <a:solidFill>
                  <a:srgbClr val="000000"/>
                </a:solidFill>
                <a:ea typeface="SimSun" panose="02010600030101010101" pitchFamily="2" charset="-122"/>
              </a:rPr>
              <a:t>, Sweden, 22 </a:t>
            </a:r>
            <a:r>
              <a:rPr lang="en-GB" altLang="zh-CN" sz="1800" b="1" dirty="0">
                <a:solidFill>
                  <a:srgbClr val="000000"/>
                </a:solidFill>
                <a:ea typeface="SimSun" panose="02010600030101010101" pitchFamily="2" charset="-122"/>
              </a:rPr>
              <a:t>– </a:t>
            </a:r>
            <a:r>
              <a:rPr lang="en-GB" altLang="zh-CN" sz="1800" b="1" dirty="0" smtClean="0">
                <a:solidFill>
                  <a:srgbClr val="000000"/>
                </a:solidFill>
                <a:ea typeface="SimSun" panose="02010600030101010101" pitchFamily="2" charset="-122"/>
              </a:rPr>
              <a:t>26 August, </a:t>
            </a:r>
            <a:r>
              <a:rPr lang="en-GB" altLang="zh-CN" sz="1800" b="1" dirty="0">
                <a:solidFill>
                  <a:srgbClr val="000000"/>
                </a:solidFill>
                <a:ea typeface="SimSun" panose="02010600030101010101" pitchFamily="2" charset="-122"/>
              </a:rPr>
              <a:t>2016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GB" altLang="zh-CN" sz="1800" b="1" dirty="0">
                <a:solidFill>
                  <a:srgbClr val="000000"/>
                </a:solidFill>
                <a:ea typeface="SimSun" panose="02010600030101010101" pitchFamily="2" charset="-122"/>
              </a:rPr>
              <a:t>Agenda Item: </a:t>
            </a:r>
            <a:r>
              <a:rPr lang="en-GB" altLang="zh-CN" sz="1800" b="1" dirty="0" smtClean="0">
                <a:solidFill>
                  <a:srgbClr val="000000"/>
                </a:solidFill>
                <a:ea typeface="SimSun" panose="02010600030101010101" pitchFamily="2" charset="-122"/>
              </a:rPr>
              <a:t>6.7.3.1</a:t>
            </a:r>
            <a:endParaRPr lang="zh-CN" altLang="zh-CN" sz="1800" b="1" dirty="0">
              <a:solidFill>
                <a:srgbClr val="000000"/>
              </a:solidFill>
              <a:ea typeface="SimSun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311993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Measurement accuracy results</a:t>
            </a:r>
            <a:endParaRPr lang="en-US" dirty="0"/>
          </a:p>
        </p:txBody>
      </p:sp>
      <p:pic>
        <p:nvPicPr>
          <p:cNvPr id="13" name="Content Placeholder 12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075959" y="2589374"/>
            <a:ext cx="4200391" cy="2823840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40240" y="2589374"/>
            <a:ext cx="4200391" cy="2823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218997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To Do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Companies are encouraged to:</a:t>
            </a:r>
          </a:p>
          <a:p>
            <a:pPr lvl="1"/>
            <a:r>
              <a:rPr lang="en-US" dirty="0" smtClean="0"/>
              <a:t>Check that the numbers captured are correct</a:t>
            </a:r>
          </a:p>
          <a:p>
            <a:pPr lvl="2"/>
            <a:r>
              <a:rPr lang="en-US" dirty="0" smtClean="0"/>
              <a:t>Margin should be included</a:t>
            </a:r>
          </a:p>
          <a:p>
            <a:r>
              <a:rPr lang="en-US" dirty="0" smtClean="0"/>
              <a:t>RAN4 should agree on impairment margin</a:t>
            </a:r>
          </a:p>
          <a:p>
            <a:pPr lvl="1"/>
            <a:r>
              <a:rPr lang="en-US" dirty="0" smtClean="0"/>
              <a:t>Companies should list their used margin:</a:t>
            </a:r>
          </a:p>
          <a:p>
            <a:pPr lvl="2"/>
            <a:r>
              <a:rPr lang="en-US" dirty="0" smtClean="0"/>
              <a:t>Intel: 0dB</a:t>
            </a:r>
          </a:p>
          <a:p>
            <a:pPr lvl="2"/>
            <a:r>
              <a:rPr lang="en-US" dirty="0" smtClean="0"/>
              <a:t>ZTE: 0dB</a:t>
            </a:r>
          </a:p>
          <a:p>
            <a:pPr lvl="2"/>
            <a:r>
              <a:rPr lang="en-US" dirty="0" smtClean="0"/>
              <a:t>Ericsson: included</a:t>
            </a:r>
          </a:p>
          <a:p>
            <a:pPr lvl="2"/>
            <a:r>
              <a:rPr lang="en-US" dirty="0" smtClean="0"/>
              <a:t>Nokia: 2dB</a:t>
            </a:r>
          </a:p>
          <a:p>
            <a:pPr lvl="2"/>
            <a:r>
              <a:rPr lang="en-US" dirty="0" smtClean="0"/>
              <a:t>Huawei: 3dB</a:t>
            </a:r>
          </a:p>
          <a:p>
            <a:pPr lvl="2"/>
            <a:r>
              <a:rPr lang="en-US" dirty="0" smtClean="0"/>
              <a:t>CMCC: 2-3dB included</a:t>
            </a:r>
          </a:p>
          <a:p>
            <a:pPr lvl="2"/>
            <a:r>
              <a:rPr lang="en-US" dirty="0" smtClean="0"/>
              <a:t>Qualcomm: 2-3dB included</a:t>
            </a:r>
          </a:p>
        </p:txBody>
      </p:sp>
    </p:spTree>
    <p:extLst>
      <p:ext uri="{BB962C8B-B14F-4D97-AF65-F5344CB8AC3E}">
        <p14:creationId xmlns:p14="http://schemas.microsoft.com/office/powerpoint/2010/main" val="68768801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Way forward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Normal Coverage measurement accuracy:</a:t>
            </a:r>
          </a:p>
          <a:p>
            <a:pPr lvl="1"/>
            <a:r>
              <a:rPr lang="en-US" dirty="0" smtClean="0"/>
              <a:t>NRSRP: -+[6]dB</a:t>
            </a:r>
          </a:p>
          <a:p>
            <a:pPr lvl="1"/>
            <a:r>
              <a:rPr lang="en-US" dirty="0" smtClean="0"/>
              <a:t>NRSRQ: -+[6]dB</a:t>
            </a:r>
          </a:p>
          <a:p>
            <a:r>
              <a:rPr lang="en-US" dirty="0" smtClean="0"/>
              <a:t>Enhanced</a:t>
            </a:r>
            <a:r>
              <a:rPr lang="en-US" dirty="0" smtClean="0"/>
              <a:t> Coverage measurement accuracy:</a:t>
            </a:r>
          </a:p>
          <a:p>
            <a:pPr lvl="1"/>
            <a:r>
              <a:rPr lang="en-US" dirty="0" smtClean="0"/>
              <a:t>NRSRP: -+[10]dB</a:t>
            </a:r>
          </a:p>
          <a:p>
            <a:pPr lvl="1"/>
            <a:r>
              <a:rPr lang="en-US" dirty="0" smtClean="0"/>
              <a:t>NRSRQ: -+[10]dB</a:t>
            </a:r>
          </a:p>
          <a:p>
            <a:r>
              <a:rPr lang="en-US" dirty="0" smtClean="0"/>
              <a:t>These numbers include margins</a:t>
            </a:r>
          </a:p>
          <a:p>
            <a:r>
              <a:rPr lang="en-US" dirty="0" smtClean="0"/>
              <a:t>Separate requirements for in-band and stand-alone?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6234527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Way forward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For next meeting:</a:t>
            </a:r>
          </a:p>
          <a:p>
            <a:pPr lvl="1"/>
            <a:r>
              <a:rPr lang="en-US" dirty="0" smtClean="0"/>
              <a:t>Concerns on the currently proposed measurement period:</a:t>
            </a:r>
          </a:p>
          <a:p>
            <a:pPr lvl="2"/>
            <a:r>
              <a:rPr lang="en-US" dirty="0" smtClean="0"/>
              <a:t>400ms for normal coverage</a:t>
            </a:r>
          </a:p>
          <a:p>
            <a:pPr lvl="2"/>
            <a:r>
              <a:rPr lang="en-US" dirty="0" smtClean="0"/>
              <a:t>800ms for enhanced coverage</a:t>
            </a:r>
          </a:p>
          <a:p>
            <a:r>
              <a:rPr lang="en-US" dirty="0" smtClean="0"/>
              <a:t>In next meeting:</a:t>
            </a:r>
          </a:p>
          <a:p>
            <a:pPr lvl="1"/>
            <a:r>
              <a:rPr lang="en-US" dirty="0" smtClean="0"/>
              <a:t>Agree on final measurement periods for NB-</a:t>
            </a:r>
            <a:r>
              <a:rPr lang="en-US" dirty="0" err="1" smtClean="0"/>
              <a:t>IoT</a:t>
            </a:r>
            <a:r>
              <a:rPr lang="en-US" dirty="0" smtClean="0"/>
              <a:t> normal and enhanced coverage.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6390684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3026</TotalTime>
  <Words>186</Words>
  <Application>Microsoft Office PowerPoint</Application>
  <PresentationFormat>Widescreen</PresentationFormat>
  <Paragraphs>36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5</vt:i4>
      </vt:variant>
    </vt:vector>
  </HeadingPairs>
  <TitlesOfParts>
    <vt:vector size="12" baseType="lpstr">
      <vt:lpstr>MS PGothic</vt:lpstr>
      <vt:lpstr>SimSun</vt:lpstr>
      <vt:lpstr>Arial</vt:lpstr>
      <vt:lpstr>Calibri</vt:lpstr>
      <vt:lpstr>Calibri Light</vt:lpstr>
      <vt:lpstr>Office Theme</vt:lpstr>
      <vt:lpstr>Default Design</vt:lpstr>
      <vt:lpstr>WF on Measurement Accuracy for NB-IoT </vt:lpstr>
      <vt:lpstr>Measurement accuracy results</vt:lpstr>
      <vt:lpstr>To Do</vt:lpstr>
      <vt:lpstr>Way forward</vt:lpstr>
      <vt:lpstr>Way forward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Lars Dalsgaard</dc:creator>
  <cp:lastModifiedBy>Lars Dalsgaard</cp:lastModifiedBy>
  <cp:revision>12</cp:revision>
  <dcterms:created xsi:type="dcterms:W3CDTF">2016-08-23T12:50:40Z</dcterms:created>
  <dcterms:modified xsi:type="dcterms:W3CDTF">2016-08-25T15:17:09Z</dcterms:modified>
</cp:coreProperties>
</file>