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69" r:id="rId4"/>
    <p:sldId id="270" r:id="rId5"/>
    <p:sldId id="271" r:id="rId6"/>
    <p:sldId id="272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76" autoAdjust="0"/>
    <p:restoredTop sz="93648" autoAdjust="0"/>
  </p:normalViewPr>
  <p:slideViewPr>
    <p:cSldViewPr>
      <p:cViewPr>
        <p:scale>
          <a:sx n="75" d="100"/>
          <a:sy n="75" d="100"/>
        </p:scale>
        <p:origin x="-2490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2016/8/12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supported RF configurations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Huawei, CMCC, Ericsson, Nokia, NTT DOCOMO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/>
              <a:t>3GPP </a:t>
            </a:r>
            <a:r>
              <a:rPr lang="en-GB" altLang="zh-CN" sz="2400" b="1" dirty="0" smtClean="0"/>
              <a:t>TSG-RAN WG4 Meeting #80	</a:t>
            </a:r>
            <a:r>
              <a:rPr lang="en-GB" altLang="zh-CN" sz="2400" b="1" dirty="0" smtClean="0"/>
              <a:t>                                     R4-166372</a:t>
            </a:r>
            <a:endParaRPr lang="zh-CN" altLang="zh-CN" sz="2400" dirty="0" smtClean="0"/>
          </a:p>
          <a:p>
            <a:r>
              <a:rPr lang="en-GB" altLang="zh-CN" sz="2400" b="1" dirty="0" smtClean="0"/>
              <a:t>Gothenburg, Sweden, 22 – 26 August 2016</a:t>
            </a:r>
            <a:endParaRPr lang="zh-CN" altLang="zh-CN" sz="2400" dirty="0" smtClean="0"/>
          </a:p>
          <a:p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[1] </a:t>
            </a:r>
            <a:r>
              <a:rPr lang="en-GB" altLang="zh-CN" sz="2800" dirty="0" smtClean="0"/>
              <a:t>R4-79AH-0063, “BS conformance tests: Manufacturer declaration”,  Ericsson</a:t>
            </a:r>
            <a:endParaRPr lang="zh-CN" altLang="zh-CN" sz="2800" dirty="0" smtClean="0"/>
          </a:p>
          <a:p>
            <a:pPr marL="0" indent="0">
              <a:buNone/>
            </a:pPr>
            <a:r>
              <a:rPr lang="en-GB" altLang="zh-CN" sz="2800" dirty="0" smtClean="0"/>
              <a:t>[2] R4-79AH-0198, “General consideration for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BS conformance test”, Huawei</a:t>
            </a:r>
          </a:p>
          <a:p>
            <a:pPr marL="0" indent="0">
              <a:buNone/>
            </a:pPr>
            <a:r>
              <a:rPr lang="en-GB" altLang="zh-CN" sz="2800" dirty="0" smtClean="0"/>
              <a:t>[3] R4-79AH-0203, “Overview on 37.141 conformance testing”, Huawei</a:t>
            </a:r>
            <a:endParaRPr lang="zh-CN" altLang="zh-CN" sz="2800" dirty="0" smtClean="0"/>
          </a:p>
          <a:p>
            <a:pPr marL="0" indent="0">
              <a:buNone/>
            </a:pPr>
            <a:endParaRPr lang="zh-CN" altLang="zh-CN" sz="2800" dirty="0" smtClean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endParaRPr lang="fi-FI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TS 36.141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For TS 36.141, the following RF configurations should be specified.</a:t>
            </a:r>
            <a:endParaRPr lang="zh-CN" altLang="zh-CN" sz="2000" dirty="0" smtClean="0"/>
          </a:p>
          <a:p>
            <a:pPr lvl="1"/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</a:t>
            </a:r>
            <a:r>
              <a:rPr lang="zh-CN" altLang="zh-CN" dirty="0" smtClean="0"/>
              <a:t>standalone</a:t>
            </a:r>
          </a:p>
          <a:p>
            <a:pPr lvl="1"/>
            <a:r>
              <a:rPr lang="en-US" altLang="zh-CN" dirty="0" smtClean="0"/>
              <a:t>E-UTRA +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in-band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E-UTRA +NB-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guard band</a:t>
            </a:r>
          </a:p>
          <a:p>
            <a:pPr lvl="1"/>
            <a:r>
              <a:rPr lang="en-US" altLang="zh-CN" dirty="0" smtClean="0"/>
              <a:t>E-UTRA +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in-band +NB-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guard band</a:t>
            </a:r>
            <a:endParaRPr lang="zh-CN" altLang="zh-CN" dirty="0" smtClean="0"/>
          </a:p>
          <a:p>
            <a:r>
              <a:rPr lang="en-US" altLang="zh-CN" sz="2000" dirty="0" smtClean="0"/>
              <a:t>The </a:t>
            </a:r>
            <a:r>
              <a:rPr lang="en-GB" altLang="zh-CN" sz="2000" dirty="0" smtClean="0"/>
              <a:t> following RF configuration should be specified or not shall be based on operator input on deployment scenarios and decision will be make in RAN4#80.</a:t>
            </a:r>
          </a:p>
          <a:p>
            <a:pPr lvl="1"/>
            <a:r>
              <a:rPr lang="en-US" altLang="zh-CN" dirty="0" smtClean="0"/>
              <a:t>E-UTRA +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Standalone </a:t>
            </a:r>
            <a:endParaRPr lang="zh-CN" altLang="zh-CN" dirty="0" smtClean="0"/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TS 37.141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For TS 37.141 </a:t>
            </a:r>
            <a:r>
              <a:rPr lang="en-GB" altLang="zh-CN" sz="2000" dirty="0" smtClean="0"/>
              <a:t>new supported RF configurations, </a:t>
            </a:r>
            <a:r>
              <a:rPr lang="en-US" altLang="zh-CN" sz="2000" dirty="0" smtClean="0"/>
              <a:t>the following </a:t>
            </a:r>
            <a:r>
              <a:rPr lang="en-GB" altLang="zh-CN" sz="2000" dirty="0" smtClean="0"/>
              <a:t>new RAT Capability Set (CS) shall be added to support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standalone. </a:t>
            </a:r>
            <a:endParaRPr lang="zh-CN" altLang="zh-CN" sz="2000" dirty="0" smtClean="0"/>
          </a:p>
          <a:p>
            <a:pPr lvl="1"/>
            <a:r>
              <a:rPr lang="zh-CN" altLang="zh-CN" dirty="0" smtClean="0"/>
              <a:t>CS</a:t>
            </a:r>
            <a:r>
              <a:rPr lang="en-US" altLang="zh-CN" dirty="0" smtClean="0"/>
              <a:t>8</a:t>
            </a:r>
            <a:r>
              <a:rPr lang="zh-CN" altLang="zh-CN" dirty="0" smtClean="0"/>
              <a:t>: GSM + NB-IoT standalone</a:t>
            </a:r>
          </a:p>
          <a:p>
            <a:pPr lvl="1"/>
            <a:r>
              <a:rPr lang="zh-CN" altLang="zh-CN" dirty="0" smtClean="0"/>
              <a:t>CS</a:t>
            </a:r>
            <a:r>
              <a:rPr lang="en-US" altLang="zh-CN" dirty="0" smtClean="0"/>
              <a:t>9</a:t>
            </a:r>
            <a:r>
              <a:rPr lang="zh-CN" altLang="zh-CN" dirty="0" smtClean="0"/>
              <a:t>: UTRA + NB-IoT standalone</a:t>
            </a:r>
          </a:p>
          <a:p>
            <a:pPr lvl="1"/>
            <a:r>
              <a:rPr lang="zh-CN" altLang="zh-CN" dirty="0" smtClean="0"/>
              <a:t>CS</a:t>
            </a:r>
            <a:r>
              <a:rPr lang="en-US" altLang="zh-CN" dirty="0" smtClean="0"/>
              <a:t>10</a:t>
            </a:r>
            <a:r>
              <a:rPr lang="zh-CN" altLang="zh-CN" dirty="0" smtClean="0"/>
              <a:t>: E-UTRA + NB-IoT standalone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CS1</a:t>
            </a:r>
            <a:r>
              <a:rPr lang="en-US" altLang="zh-CN" dirty="0" smtClean="0"/>
              <a:t>1</a:t>
            </a:r>
            <a:r>
              <a:rPr lang="zh-CN" altLang="zh-CN" dirty="0" smtClean="0"/>
              <a:t>: GSM +UTRA + NB-IoT standalone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CS1</a:t>
            </a:r>
            <a:r>
              <a:rPr lang="en-US" altLang="zh-CN" dirty="0" smtClean="0"/>
              <a:t>2</a:t>
            </a:r>
            <a:r>
              <a:rPr lang="zh-CN" altLang="zh-CN" dirty="0" smtClean="0"/>
              <a:t>: GSM+ E-UTRA + NB-IoT standalone</a:t>
            </a:r>
          </a:p>
          <a:p>
            <a:pPr lvl="1"/>
            <a:r>
              <a:rPr lang="zh-CN" altLang="zh-CN" dirty="0" smtClean="0"/>
              <a:t>CS1</a:t>
            </a:r>
            <a:r>
              <a:rPr lang="en-US" altLang="zh-CN" dirty="0" smtClean="0"/>
              <a:t>3</a:t>
            </a:r>
            <a:r>
              <a:rPr lang="zh-CN" altLang="zh-CN" dirty="0" smtClean="0"/>
              <a:t>: UTRA + E-UTRA + NB-IoT standalone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TS 37.141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It is proposed to update the existing CSs (CS2, CS3, CS5) that support E-UTRA today to support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in-band and/or guard band </a:t>
            </a:r>
            <a:r>
              <a:rPr lang="en-GB" altLang="zh-CN" sz="2000" dirty="0" smtClean="0"/>
              <a:t>operation</a:t>
            </a:r>
            <a:r>
              <a:rPr lang="en-US" altLang="zh-CN" sz="2000" dirty="0" smtClean="0"/>
              <a:t>. The support of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in-band and/or guard band </a:t>
            </a:r>
            <a:r>
              <a:rPr lang="en-GB" altLang="zh-CN" sz="2000" dirty="0" smtClean="0"/>
              <a:t>operation is optional and shall be declared by the manufacturer.</a:t>
            </a:r>
            <a:endParaRPr lang="en-US" altLang="zh-CN" sz="2000" dirty="0" smtClean="0"/>
          </a:p>
          <a:p>
            <a:endParaRPr lang="en-US" altLang="zh-CN" sz="2400" dirty="0" smtClean="0"/>
          </a:p>
          <a:p>
            <a:endParaRPr lang="zh-CN" altLang="zh-CN" sz="2400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828800" y="2971800"/>
          <a:ext cx="5421324" cy="2827995"/>
        </p:xfrm>
        <a:graphic>
          <a:graphicData uri="http://schemas.openxmlformats.org/drawingml/2006/table">
            <a:tbl>
              <a:tblPr/>
              <a:tblGrid>
                <a:gridCol w="2029481"/>
                <a:gridCol w="1192672"/>
                <a:gridCol w="1144190"/>
                <a:gridCol w="1054981"/>
              </a:tblGrid>
              <a:tr h="43879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Capability Set supported by the BS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CS2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宋体"/>
                          <a:cs typeface="Arial"/>
                        </a:rPr>
                        <a:t>CS3</a:t>
                      </a:r>
                      <a:endParaRPr lang="zh-CN" sz="14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CS5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5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Supported RATs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E-UTRA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(MC),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NB-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 in-band**,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NB-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 guard band***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UTRA, </a:t>
                      </a:r>
                      <a:b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</a:b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E-UTRA,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NB-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 in-band**,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NB-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 guard band***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GSM, E-UTRA,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NB-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 in-band**,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NB-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Arial"/>
                        </a:rPr>
                        <a:t> guard band***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07">
                <a:tc gridSpan="4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宋体"/>
                          <a:cs typeface="Arial"/>
                        </a:rPr>
                        <a:t>NOTE</a:t>
                      </a: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**:	The support of NB-</a:t>
                      </a:r>
                      <a:r>
                        <a:rPr lang="en-GB" sz="1400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 in-band operation is </a:t>
                      </a:r>
                      <a:r>
                        <a:rPr lang="en-GB" sz="1400" dirty="0" smtClean="0">
                          <a:latin typeface="Arial"/>
                          <a:ea typeface="宋体"/>
                          <a:cs typeface="Arial"/>
                        </a:rPr>
                        <a:t>optional and declared </a:t>
                      </a: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by the manufacturer.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NOTE***:	The support of NB-</a:t>
                      </a:r>
                      <a:r>
                        <a:rPr lang="en-GB" sz="1400" dirty="0" err="1">
                          <a:latin typeface="Arial"/>
                          <a:ea typeface="宋体"/>
                          <a:cs typeface="Arial"/>
                        </a:rPr>
                        <a:t>IoT</a:t>
                      </a: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 </a:t>
                      </a:r>
                      <a:r>
                        <a:rPr lang="en-GB" sz="1400" dirty="0" smtClean="0">
                          <a:latin typeface="Arial"/>
                          <a:ea typeface="宋体"/>
                          <a:cs typeface="Arial"/>
                        </a:rPr>
                        <a:t>guard</a:t>
                      </a:r>
                      <a:r>
                        <a:rPr lang="en-GB" sz="1400" baseline="0" dirty="0" smtClean="0">
                          <a:latin typeface="Arial"/>
                          <a:ea typeface="宋体"/>
                          <a:cs typeface="Arial"/>
                        </a:rPr>
                        <a:t> </a:t>
                      </a:r>
                      <a:r>
                        <a:rPr lang="en-GB" sz="1400" dirty="0" smtClean="0">
                          <a:latin typeface="Arial"/>
                          <a:ea typeface="宋体"/>
                          <a:cs typeface="Arial"/>
                        </a:rPr>
                        <a:t>band </a:t>
                      </a: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operation is </a:t>
                      </a:r>
                      <a:r>
                        <a:rPr lang="en-GB" altLang="zh-CN" sz="1400" dirty="0" smtClean="0">
                          <a:latin typeface="Arial"/>
                          <a:ea typeface="+mn-ea"/>
                          <a:cs typeface="Arial"/>
                        </a:rPr>
                        <a:t>optional and </a:t>
                      </a:r>
                      <a:r>
                        <a:rPr lang="en-GB" sz="1400" dirty="0" smtClean="0">
                          <a:latin typeface="Arial"/>
                          <a:ea typeface="宋体"/>
                          <a:cs typeface="Arial"/>
                        </a:rPr>
                        <a:t>declared </a:t>
                      </a:r>
                      <a:r>
                        <a:rPr lang="en-GB" sz="1400" dirty="0">
                          <a:latin typeface="Arial"/>
                          <a:ea typeface="宋体"/>
                          <a:cs typeface="Arial"/>
                        </a:rPr>
                        <a:t>by the manufacturer.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TS 37.141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The </a:t>
            </a:r>
            <a:r>
              <a:rPr lang="en-GB" altLang="zh-CN" sz="2000" dirty="0" smtClean="0"/>
              <a:t> following Capability Set (CS) should be specified or not shall be based on operator input on deployment scenarios and decision will be make in RAN4#80.</a:t>
            </a:r>
          </a:p>
          <a:p>
            <a:pPr lvl="1"/>
            <a:r>
              <a:rPr lang="zh-CN" altLang="zh-CN" dirty="0" smtClean="0"/>
              <a:t>CS14: E-UTRA + UTRA + GSM + NB-IoT standalone</a:t>
            </a:r>
            <a:r>
              <a:rPr lang="en-US" altLang="zh-CN" dirty="0" smtClean="0"/>
              <a:t> </a:t>
            </a:r>
          </a:p>
          <a:p>
            <a:pPr lvl="1"/>
            <a:r>
              <a:rPr lang="en-US" altLang="zh-CN" dirty="0" smtClean="0"/>
              <a:t>updating the existing CS6 and CS7  that support E-UTRA today to support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in-band and/or guard band </a:t>
            </a:r>
            <a:r>
              <a:rPr lang="en-GB" altLang="zh-CN" dirty="0" smtClean="0"/>
              <a:t>operation</a:t>
            </a:r>
            <a:r>
              <a:rPr lang="en-US" altLang="zh-CN" dirty="0" smtClean="0"/>
              <a:t>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04753445"/>
              </p:ext>
            </p:extLst>
          </p:nvPr>
        </p:nvGraphicFramePr>
        <p:xfrm>
          <a:off x="323525" y="404664"/>
          <a:ext cx="8687014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875"/>
                <a:gridCol w="1242194"/>
                <a:gridCol w="1370789"/>
                <a:gridCol w="1370789"/>
                <a:gridCol w="1370789"/>
                <a:gridCol w="1370789"/>
                <a:gridCol w="1370789"/>
              </a:tblGrid>
              <a:tr h="225025">
                <a:tc row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CS</a:t>
                      </a:r>
                      <a:endParaRPr kumimoji="1" lang="ja-JP" alt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UTRA(MC)</a:t>
                      </a:r>
                      <a:endParaRPr kumimoji="1" lang="ja-JP" alt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E-UTRA(MC)</a:t>
                      </a:r>
                      <a:endParaRPr kumimoji="1" lang="ja-JP" alt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GSM</a:t>
                      </a:r>
                      <a:endParaRPr kumimoji="1" lang="ja-JP" alt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NB-</a:t>
                      </a:r>
                      <a:r>
                        <a:rPr kumimoji="1" lang="en-US" altLang="ja-JP" sz="1400" dirty="0" err="1" smtClean="0"/>
                        <a:t>IoT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02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In-band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Guard-band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Stand-alone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6(?)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7(?)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(YES)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9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10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11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12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13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2502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14</a:t>
                      </a:r>
                      <a:r>
                        <a:rPr kumimoji="1" lang="en-US" altLang="ja-JP" sz="1400" dirty="0" smtClean="0"/>
                        <a:t>(?)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3581400" y="0"/>
            <a:ext cx="2252464" cy="381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For information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9828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</TotalTime>
  <Words>442</Words>
  <Application>Microsoft Office PowerPoint</Application>
  <PresentationFormat>全屏显示(4:3)</PresentationFormat>
  <Paragraphs>116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Way forward on supported RF configurations for NB-IoT</vt:lpstr>
      <vt:lpstr>Reference</vt:lpstr>
      <vt:lpstr>WF for TS 36.141</vt:lpstr>
      <vt:lpstr>WF for TS 37.141</vt:lpstr>
      <vt:lpstr>WF for TS 37.141</vt:lpstr>
      <vt:lpstr>WF for TS 37.141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Liehai</dc:creator>
  <cp:lastModifiedBy>l00148101</cp:lastModifiedBy>
  <cp:revision>100</cp:revision>
  <dcterms:created xsi:type="dcterms:W3CDTF">2006-08-16T00:00:00Z</dcterms:created>
  <dcterms:modified xsi:type="dcterms:W3CDTF">2016-08-12T06:38:38Z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(2)wOwSKvjfke9rwfibeXdaxBDKzz6cyKB1xtVvQ41BA3N2m2OinFZgGNCOCnG07V32FDe0feKS
iaC18CuQniuyzB4n+ei0Twf7YHYJOQz32WiHevLF3bdALQycxFpNysMIGPOWJfYPQH+3Wwbx
tIm2uHVKcYxCGxmSu8sHNeOpreBv0eRm7/M5ffIQHNroQpT0abC9u3Tdr/IEHiTXobq0nQAI
9xO8dAbF/LqJ+ASzDy</vt:lpwstr>
  </property>
  <property fmtid="{D5CDD505-2E9C-101B-9397-08002B2CF9AE}" pid="3" name="_2015_ms_pID_7253431">
    <vt:lpwstr>IVR3gXVfNqJBNSfwSnAmGWQGZo7lZfBPumIZcUbgXhus7jsXqs0ECA
i3f6wrH2MkVS3ejT99v62z+b+biSHie93a1/hDCjxjNIK3Wb3KDRMidqakyKYspQqZAZhbFy
dlJhkYiLgy2FV5g/qlzkF148bZeG7yS6Bgbe4KtBSINeLkiDTwV+dMfnPiwwMoHL7iakx4T1
0YLgkHjNbn8uzKaB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1467193020</vt:lpwstr>
  </property>
</Properties>
</file>