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5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563" autoAdjust="0"/>
    <p:restoredTop sz="94622" autoAdjust="0"/>
  </p:normalViewPr>
  <p:slideViewPr>
    <p:cSldViewPr snapToGrid="0">
      <p:cViewPr varScale="1">
        <p:scale>
          <a:sx n="86" d="100"/>
          <a:sy n="86" d="100"/>
        </p:scale>
        <p:origin x="-444" y="-8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536439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312253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3816106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82818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6A4731-9EB5-40B4-82E7-5C5942FC3692}" type="datetimeFigureOut">
              <a:rPr lang="en-US" smtClean="0"/>
              <a:pPr/>
              <a:t>5/24/2016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296533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6A4731-9EB5-40B4-82E7-5C5942FC3692}" type="datetimeFigureOut">
              <a:rPr lang="en-US" smtClean="0"/>
              <a:pPr/>
              <a:t>5/24/2016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4278106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6A4731-9EB5-40B4-82E7-5C5942FC3692}" type="datetimeFigureOut">
              <a:rPr lang="en-US" smtClean="0"/>
              <a:pPr/>
              <a:t>5/24/2016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860418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6A4731-9EB5-40B4-82E7-5C5942FC3692}" type="datetimeFigureOut">
              <a:rPr lang="en-US" smtClean="0"/>
              <a:pPr/>
              <a:t>5/24/2016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166784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6A4731-9EB5-40B4-82E7-5C5942FC3692}" type="datetimeFigureOut">
              <a:rPr lang="en-US" smtClean="0"/>
              <a:pPr/>
              <a:t>5/24/2016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209943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5/24/2016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077660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5/24/2016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1862488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A4731-9EB5-40B4-82E7-5C5942FC3692}" type="datetimeFigureOut">
              <a:rPr lang="en-US" smtClean="0"/>
              <a:pPr/>
              <a:t>5/24/2016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854252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384299"/>
            <a:ext cx="10642600" cy="1846263"/>
          </a:xfrm>
        </p:spPr>
        <p:txBody>
          <a:bodyPr>
            <a:normAutofit/>
          </a:bodyPr>
          <a:lstStyle/>
          <a:p>
            <a:r>
              <a:rPr lang="en-US" dirty="0" smtClean="0"/>
              <a:t>Way forward on NB-</a:t>
            </a:r>
            <a:r>
              <a:rPr lang="en-US" dirty="0" err="1" smtClean="0"/>
              <a:t>IoT</a:t>
            </a:r>
            <a:r>
              <a:rPr lang="en-US" dirty="0" smtClean="0"/>
              <a:t> UE OOBB Range 3</a:t>
            </a:r>
            <a:endParaRPr lang="en-US" dirty="0"/>
          </a:p>
        </p:txBody>
      </p:sp>
      <p:sp>
        <p:nvSpPr>
          <p:cNvPr id="3" name="Subtitle 2"/>
          <p:cNvSpPr>
            <a:spLocks noGrp="1"/>
          </p:cNvSpPr>
          <p:nvPr>
            <p:ph type="subTitle" idx="1"/>
          </p:nvPr>
        </p:nvSpPr>
        <p:spPr>
          <a:xfrm>
            <a:off x="1524000" y="4547286"/>
            <a:ext cx="9144000" cy="710514"/>
          </a:xfrm>
        </p:spPr>
        <p:txBody>
          <a:bodyPr/>
          <a:lstStyle/>
          <a:p>
            <a:r>
              <a:rPr lang="en-US" dirty="0" smtClean="0"/>
              <a:t>Intel, </a:t>
            </a:r>
            <a:r>
              <a:rPr lang="en-US" dirty="0" err="1" smtClean="0"/>
              <a:t>MediaTek</a:t>
            </a:r>
            <a:r>
              <a:rPr lang="en-US" dirty="0" smtClean="0"/>
              <a:t>, ASTRI, [Nokia, Qualcomm, …]</a:t>
            </a:r>
            <a:endParaRPr lang="en-US" dirty="0"/>
          </a:p>
        </p:txBody>
      </p:sp>
      <p:sp>
        <p:nvSpPr>
          <p:cNvPr id="5" name="TextBox 4"/>
          <p:cNvSpPr txBox="1"/>
          <p:nvPr/>
        </p:nvSpPr>
        <p:spPr>
          <a:xfrm>
            <a:off x="584201" y="272142"/>
            <a:ext cx="11395528" cy="646331"/>
          </a:xfrm>
          <a:prstGeom prst="rect">
            <a:avLst/>
          </a:prstGeom>
          <a:noFill/>
        </p:spPr>
        <p:txBody>
          <a:bodyPr wrap="square" rtlCol="0">
            <a:spAutoFit/>
          </a:bodyPr>
          <a:lstStyle/>
          <a:p>
            <a:r>
              <a:rPr lang="de-DE" dirty="0" smtClean="0"/>
              <a:t>3GPP TSG-RAN WG4 Meeting #79                                                                                                                                       </a:t>
            </a:r>
            <a:r>
              <a:rPr lang="en-GB" b="1" dirty="0" smtClean="0"/>
              <a:t>R4-164467</a:t>
            </a:r>
            <a:r>
              <a:rPr lang="de-DE" b="1" dirty="0" smtClean="0"/>
              <a:t/>
            </a:r>
            <a:br>
              <a:rPr lang="de-DE" b="1" dirty="0" smtClean="0"/>
            </a:br>
            <a:r>
              <a:rPr lang="de-DE" b="1" dirty="0" smtClean="0"/>
              <a:t>Nanjing, China, 22 – 27 May, 2016</a:t>
            </a:r>
            <a:endParaRPr lang="en-US" dirty="0"/>
          </a:p>
        </p:txBody>
      </p:sp>
    </p:spTree>
    <p:extLst>
      <p:ext uri="{BB962C8B-B14F-4D97-AF65-F5344CB8AC3E}">
        <p14:creationId xmlns:p14="http://schemas.microsoft.com/office/powerpoint/2010/main" xmlns="" val="3917916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(1/3)</a:t>
            </a:r>
            <a:endParaRPr lang="en-US" dirty="0"/>
          </a:p>
        </p:txBody>
      </p:sp>
      <p:sp>
        <p:nvSpPr>
          <p:cNvPr id="3" name="Content Placeholder 2"/>
          <p:cNvSpPr>
            <a:spLocks noGrp="1"/>
          </p:cNvSpPr>
          <p:nvPr>
            <p:ph idx="1"/>
          </p:nvPr>
        </p:nvSpPr>
        <p:spPr>
          <a:xfrm>
            <a:off x="838200" y="1825624"/>
            <a:ext cx="10515600" cy="4740275"/>
          </a:xfrm>
        </p:spPr>
        <p:txBody>
          <a:bodyPr>
            <a:normAutofit/>
          </a:bodyPr>
          <a:lstStyle/>
          <a:p>
            <a:r>
              <a:rPr lang="en-GB" dirty="0" smtClean="0"/>
              <a:t>NB-</a:t>
            </a:r>
            <a:r>
              <a:rPr lang="en-GB" dirty="0" err="1" smtClean="0"/>
              <a:t>IoT</a:t>
            </a:r>
            <a:r>
              <a:rPr lang="en-GB" dirty="0" smtClean="0"/>
              <a:t> is targeting small size and low cost. </a:t>
            </a:r>
            <a:r>
              <a:rPr lang="sv-SE" dirty="0" smtClean="0"/>
              <a:t>SAW-less receiver may be a must for low cost NB-IoT applications. To eliminate the expensive SAW filter, out-of-band blocking (OOBB) requirement should be relaxed. </a:t>
            </a:r>
            <a:r>
              <a:rPr lang="en-GB" dirty="0" smtClean="0"/>
              <a:t>A SAW-less architecture will save PCB area and have lower cost.</a:t>
            </a:r>
            <a:endParaRPr lang="en-US" dirty="0" smtClean="0"/>
          </a:p>
          <a:p>
            <a:r>
              <a:rPr lang="en-GB" dirty="0" smtClean="0"/>
              <a:t>More stringent OOBB requirement will lead to lower phase noise requirement on LO, and lower phase noise requirement will lead to much more current consumption in synthesizer. Therefore, relaxation of OOBB will also lead to low power consumption.</a:t>
            </a:r>
          </a:p>
          <a:p>
            <a:r>
              <a:rPr lang="en-GB" dirty="0" smtClean="0"/>
              <a:t>R4-163558 proposes </a:t>
            </a:r>
            <a:r>
              <a:rPr lang="en-GB" dirty="0" err="1" smtClean="0"/>
              <a:t>P</a:t>
            </a:r>
            <a:r>
              <a:rPr lang="en-GB" baseline="-25000" dirty="0" err="1" smtClean="0"/>
              <a:t>interference</a:t>
            </a:r>
            <a:r>
              <a:rPr lang="en-GB" dirty="0" smtClean="0"/>
              <a:t>=-20dBm for NB-</a:t>
            </a:r>
            <a:r>
              <a:rPr lang="en-GB" dirty="0" err="1" smtClean="0"/>
              <a:t>IoT</a:t>
            </a:r>
            <a:r>
              <a:rPr lang="en-GB" dirty="0" smtClean="0"/>
              <a:t> UE OOBB range 3.</a:t>
            </a:r>
            <a:endParaRPr lang="en-US" dirty="0" smtClean="0"/>
          </a:p>
          <a:p>
            <a:r>
              <a:rPr lang="en-GB" dirty="0" smtClean="0"/>
              <a:t>R4-164465 proposes </a:t>
            </a:r>
            <a:r>
              <a:rPr lang="en-GB" dirty="0" err="1" smtClean="0"/>
              <a:t>P</a:t>
            </a:r>
            <a:r>
              <a:rPr lang="en-GB" baseline="-25000" dirty="0" err="1" smtClean="0"/>
              <a:t>interference</a:t>
            </a:r>
            <a:r>
              <a:rPr lang="en-GB" dirty="0" smtClean="0"/>
              <a:t>=-25dBm for NB-IoT UE OOBB range 3.</a:t>
            </a:r>
          </a:p>
        </p:txBody>
      </p:sp>
    </p:spTree>
    <p:extLst>
      <p:ext uri="{BB962C8B-B14F-4D97-AF65-F5344CB8AC3E}">
        <p14:creationId xmlns:p14="http://schemas.microsoft.com/office/powerpoint/2010/main" xmlns="" val="4113291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59444"/>
          </a:xfrm>
        </p:spPr>
        <p:txBody>
          <a:bodyPr>
            <a:normAutofit fontScale="90000"/>
          </a:bodyPr>
          <a:lstStyle/>
          <a:p>
            <a:r>
              <a:rPr lang="en-US" dirty="0" smtClean="0"/>
              <a:t>Background (2/3)</a:t>
            </a:r>
            <a:endParaRPr lang="en-US" dirty="0"/>
          </a:p>
        </p:txBody>
      </p:sp>
      <p:sp>
        <p:nvSpPr>
          <p:cNvPr id="3" name="Content Placeholder 2"/>
          <p:cNvSpPr>
            <a:spLocks noGrp="1"/>
          </p:cNvSpPr>
          <p:nvPr>
            <p:ph idx="1"/>
          </p:nvPr>
        </p:nvSpPr>
        <p:spPr>
          <a:xfrm>
            <a:off x="838200" y="1825624"/>
            <a:ext cx="10515600" cy="4740275"/>
          </a:xfrm>
        </p:spPr>
        <p:txBody>
          <a:bodyPr>
            <a:normAutofit fontScale="92500" lnSpcReduction="10000"/>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a:lnSpc>
                <a:spcPct val="120000"/>
              </a:lnSpc>
              <a:spcBef>
                <a:spcPts val="600"/>
              </a:spcBef>
              <a:spcAft>
                <a:spcPts val="600"/>
              </a:spcAft>
            </a:pPr>
            <a:r>
              <a:rPr lang="sv-SE" dirty="0" smtClean="0"/>
              <a:t>A typical LO phase noise in low power low cost RF transceiver. </a:t>
            </a:r>
          </a:p>
          <a:p>
            <a:pPr>
              <a:lnSpc>
                <a:spcPct val="120000"/>
              </a:lnSpc>
              <a:spcBef>
                <a:spcPts val="600"/>
              </a:spcBef>
              <a:spcAft>
                <a:spcPts val="600"/>
              </a:spcAft>
            </a:pPr>
            <a:r>
              <a:rPr lang="sv-SE" dirty="0" smtClean="0"/>
              <a:t>Only around 3dB lower at 85MHz offset than 60MHz offset.</a:t>
            </a:r>
          </a:p>
        </p:txBody>
      </p:sp>
      <p:pic>
        <p:nvPicPr>
          <p:cNvPr id="4" name="Picture 1"/>
          <p:cNvPicPr>
            <a:picLocks noChangeAspect="1" noChangeArrowheads="1"/>
          </p:cNvPicPr>
          <p:nvPr/>
        </p:nvPicPr>
        <p:blipFill>
          <a:blip r:embed="rId2" cstate="print"/>
          <a:srcRect/>
          <a:stretch>
            <a:fillRect/>
          </a:stretch>
        </p:blipFill>
        <p:spPr bwMode="auto">
          <a:xfrm>
            <a:off x="827183" y="1018142"/>
            <a:ext cx="5257800" cy="4056663"/>
          </a:xfrm>
          <a:prstGeom prst="rect">
            <a:avLst/>
          </a:prstGeom>
          <a:noFill/>
          <a:ln w="9525">
            <a:noFill/>
            <a:miter lim="800000"/>
            <a:headEnd/>
            <a:tailEnd/>
          </a:ln>
          <a:effectLst/>
        </p:spPr>
      </p:pic>
      <p:cxnSp>
        <p:nvCxnSpPr>
          <p:cNvPr id="5" name="直接箭头连接符 6"/>
          <p:cNvCxnSpPr/>
          <p:nvPr/>
        </p:nvCxnSpPr>
        <p:spPr>
          <a:xfrm rot="10800000" flipV="1">
            <a:off x="5627784" y="3380342"/>
            <a:ext cx="1295400" cy="990600"/>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6" name="TextBox 5"/>
          <p:cNvSpPr txBox="1"/>
          <p:nvPr/>
        </p:nvSpPr>
        <p:spPr>
          <a:xfrm>
            <a:off x="6923183" y="2999342"/>
            <a:ext cx="1828800" cy="646331"/>
          </a:xfrm>
          <a:prstGeom prst="rect">
            <a:avLst/>
          </a:prstGeom>
          <a:noFill/>
        </p:spPr>
        <p:txBody>
          <a:bodyPr wrap="square" rtlCol="0">
            <a:spAutoFit/>
          </a:bodyPr>
          <a:lstStyle/>
          <a:p>
            <a:r>
              <a:rPr lang="en-US" dirty="0" smtClean="0"/>
              <a:t>@</a:t>
            </a:r>
            <a:r>
              <a:rPr lang="en-US" dirty="0" err="1" smtClean="0"/>
              <a:t>60MHz</a:t>
            </a:r>
            <a:r>
              <a:rPr lang="en-US" dirty="0" smtClean="0"/>
              <a:t> offset, </a:t>
            </a:r>
            <a:r>
              <a:rPr lang="en-US" dirty="0" err="1" smtClean="0"/>
              <a:t>PN</a:t>
            </a:r>
            <a:r>
              <a:rPr lang="en-US" dirty="0" smtClean="0"/>
              <a:t>= -</a:t>
            </a:r>
            <a:r>
              <a:rPr lang="en-US" dirty="0" err="1" smtClean="0"/>
              <a:t>145dBc</a:t>
            </a:r>
            <a:r>
              <a:rPr lang="en-US" dirty="0" smtClean="0"/>
              <a:t>/Hz</a:t>
            </a:r>
            <a:endParaRPr lang="en-US" dirty="0"/>
          </a:p>
        </p:txBody>
      </p:sp>
      <p:cxnSp>
        <p:nvCxnSpPr>
          <p:cNvPr id="7" name="直接箭头连接符 8"/>
          <p:cNvCxnSpPr/>
          <p:nvPr/>
        </p:nvCxnSpPr>
        <p:spPr>
          <a:xfrm rot="10800000" flipV="1">
            <a:off x="5780184" y="4389308"/>
            <a:ext cx="1219197" cy="13403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8" name="TextBox 7"/>
          <p:cNvSpPr txBox="1"/>
          <p:nvPr/>
        </p:nvSpPr>
        <p:spPr>
          <a:xfrm>
            <a:off x="6999383" y="4066142"/>
            <a:ext cx="1828800" cy="646331"/>
          </a:xfrm>
          <a:prstGeom prst="rect">
            <a:avLst/>
          </a:prstGeom>
          <a:noFill/>
        </p:spPr>
        <p:txBody>
          <a:bodyPr wrap="square" rtlCol="0">
            <a:spAutoFit/>
          </a:bodyPr>
          <a:lstStyle/>
          <a:p>
            <a:r>
              <a:rPr lang="en-US" dirty="0" smtClean="0"/>
              <a:t>@</a:t>
            </a:r>
            <a:r>
              <a:rPr lang="en-US" dirty="0" err="1" smtClean="0"/>
              <a:t>85MHz</a:t>
            </a:r>
            <a:r>
              <a:rPr lang="en-US" dirty="0" smtClean="0"/>
              <a:t> offset, </a:t>
            </a:r>
            <a:r>
              <a:rPr lang="en-US" dirty="0" err="1" smtClean="0"/>
              <a:t>PN</a:t>
            </a:r>
            <a:r>
              <a:rPr lang="en-US" dirty="0" smtClean="0"/>
              <a:t>= -</a:t>
            </a:r>
            <a:r>
              <a:rPr lang="en-US" dirty="0" err="1" smtClean="0"/>
              <a:t>148dBc</a:t>
            </a:r>
            <a:r>
              <a:rPr lang="en-US" dirty="0" smtClean="0"/>
              <a:t>/Hz</a:t>
            </a:r>
            <a:endParaRPr lang="en-US" dirty="0"/>
          </a:p>
        </p:txBody>
      </p:sp>
    </p:spTree>
    <p:extLst>
      <p:ext uri="{BB962C8B-B14F-4D97-AF65-F5344CB8AC3E}">
        <p14:creationId xmlns:p14="http://schemas.microsoft.com/office/powerpoint/2010/main" xmlns="" val="4113291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9478" y="1219337"/>
            <a:ext cx="10515600" cy="4008645"/>
          </a:xfrm>
        </p:spPr>
        <p:txBody>
          <a:bodyPr/>
          <a:lstStyle/>
          <a:p>
            <a:pPr hangingPunct="0">
              <a:buNone/>
            </a:pPr>
            <a:r>
              <a:rPr lang="en-GB" b="1" dirty="0" smtClean="0"/>
              <a:t>NB-IoT frequency band can be categorized into two band </a:t>
            </a:r>
            <a:r>
              <a:rPr lang="en-GB" b="1" dirty="0" smtClean="0"/>
              <a:t>groups:</a:t>
            </a:r>
            <a:endParaRPr lang="en-GB" b="1" dirty="0" smtClean="0"/>
          </a:p>
          <a:p>
            <a:pPr hangingPunct="0">
              <a:buNone/>
            </a:pPr>
            <a:endParaRPr lang="en-GB" dirty="0" smtClean="0"/>
          </a:p>
          <a:p>
            <a:pPr hangingPunct="0"/>
            <a:r>
              <a:rPr lang="en-GB" dirty="0" smtClean="0"/>
              <a:t>Low frequency band group: Band 5, 8, 12, 13, 17, 18, 19, 20, 26, 28 </a:t>
            </a:r>
            <a:endParaRPr lang="en-US" dirty="0" smtClean="0"/>
          </a:p>
          <a:p>
            <a:pPr hangingPunct="0"/>
            <a:r>
              <a:rPr lang="en-GB" dirty="0" smtClean="0"/>
              <a:t>DL frequency range: </a:t>
            </a:r>
            <a:r>
              <a:rPr lang="en-GB" dirty="0" smtClean="0"/>
              <a:t>734~960 MHz</a:t>
            </a:r>
            <a:r>
              <a:rPr lang="en-GB" dirty="0" smtClean="0"/>
              <a:t>, </a:t>
            </a:r>
          </a:p>
          <a:p>
            <a:pPr hangingPunct="0"/>
            <a:endParaRPr lang="en-GB" dirty="0" smtClean="0"/>
          </a:p>
          <a:p>
            <a:pPr hangingPunct="0"/>
            <a:r>
              <a:rPr lang="en-GB" dirty="0" smtClean="0"/>
              <a:t>High frequency band group: 1, 2, 3</a:t>
            </a:r>
            <a:r>
              <a:rPr lang="en-GB" dirty="0" smtClean="0"/>
              <a:t>, 66 </a:t>
            </a:r>
            <a:endParaRPr lang="en-US" dirty="0" smtClean="0"/>
          </a:p>
          <a:p>
            <a:pPr hangingPunct="0"/>
            <a:r>
              <a:rPr lang="en-GB" dirty="0" smtClean="0"/>
              <a:t>DL frequency range: </a:t>
            </a:r>
            <a:r>
              <a:rPr lang="en-GB" dirty="0" smtClean="0"/>
              <a:t>1805~2200 MHz</a:t>
            </a:r>
            <a:endParaRPr lang="en-US" dirty="0" smtClean="0"/>
          </a:p>
          <a:p>
            <a:pPr hangingPunct="0"/>
            <a:endParaRPr lang="en-GB" dirty="0" smtClean="0"/>
          </a:p>
        </p:txBody>
      </p:sp>
      <p:sp>
        <p:nvSpPr>
          <p:cNvPr id="4" name="Title 1"/>
          <p:cNvSpPr>
            <a:spLocks noGrp="1"/>
          </p:cNvSpPr>
          <p:nvPr>
            <p:ph type="title"/>
          </p:nvPr>
        </p:nvSpPr>
        <p:spPr>
          <a:xfrm>
            <a:off x="838200" y="365126"/>
            <a:ext cx="10515600" cy="659444"/>
          </a:xfrm>
        </p:spPr>
        <p:txBody>
          <a:bodyPr>
            <a:normAutofit fontScale="90000"/>
          </a:bodyPr>
          <a:lstStyle/>
          <a:p>
            <a:r>
              <a:rPr lang="en-US" dirty="0" smtClean="0"/>
              <a:t>Background (3/3)</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6221"/>
            <a:ext cx="10515600" cy="1325563"/>
          </a:xfrm>
        </p:spPr>
        <p:txBody>
          <a:bodyPr>
            <a:normAutofit/>
          </a:bodyPr>
          <a:lstStyle/>
          <a:p>
            <a:r>
              <a:rPr lang="en-US" sz="3600" dirty="0" smtClean="0"/>
              <a:t>Way forward on NB-</a:t>
            </a:r>
            <a:r>
              <a:rPr lang="en-US" sz="3600" dirty="0" err="1" smtClean="0"/>
              <a:t>IoT</a:t>
            </a:r>
            <a:r>
              <a:rPr lang="en-US" sz="3600" dirty="0" smtClean="0"/>
              <a:t> UE OOBB Range 3</a:t>
            </a:r>
            <a:endParaRPr lang="en-US" sz="3600" dirty="0"/>
          </a:p>
        </p:txBody>
      </p:sp>
      <p:graphicFrame>
        <p:nvGraphicFramePr>
          <p:cNvPr id="7" name="表格 6"/>
          <p:cNvGraphicFramePr>
            <a:graphicFrameLocks noGrp="1"/>
          </p:cNvGraphicFramePr>
          <p:nvPr/>
        </p:nvGraphicFramePr>
        <p:xfrm>
          <a:off x="1600199" y="2007703"/>
          <a:ext cx="9859617" cy="3039900"/>
        </p:xfrm>
        <a:graphic>
          <a:graphicData uri="http://schemas.openxmlformats.org/drawingml/2006/table">
            <a:tbl>
              <a:tblPr/>
              <a:tblGrid>
                <a:gridCol w="1608467"/>
                <a:gridCol w="946209"/>
                <a:gridCol w="1608467"/>
                <a:gridCol w="1733406"/>
                <a:gridCol w="1981534"/>
                <a:gridCol w="1981534"/>
              </a:tblGrid>
              <a:tr h="249966">
                <a:tc rowSpan="4">
                  <a:txBody>
                    <a:bodyPr/>
                    <a:lstStyle/>
                    <a:p>
                      <a:pPr marL="0" marR="0" indent="457200" algn="l" hangingPunct="1">
                        <a:lnSpc>
                          <a:spcPct val="115000"/>
                        </a:lnSpc>
                        <a:spcBef>
                          <a:spcPts val="0"/>
                        </a:spcBef>
                        <a:spcAft>
                          <a:spcPts val="0"/>
                        </a:spcAft>
                      </a:pPr>
                      <a:r>
                        <a:rPr lang="en-GB" sz="1400" b="1" dirty="0">
                          <a:latin typeface="Times New Roman"/>
                          <a:ea typeface="SimSun"/>
                        </a:rPr>
                        <a:t>E-</a:t>
                      </a:r>
                      <a:r>
                        <a:rPr lang="en-GB" sz="1400" b="1" dirty="0" err="1">
                          <a:latin typeface="Times New Roman"/>
                          <a:ea typeface="SimSun"/>
                        </a:rPr>
                        <a:t>UTRA</a:t>
                      </a:r>
                      <a:r>
                        <a:rPr lang="en-GB" sz="1400" b="1" dirty="0">
                          <a:latin typeface="Times New Roman"/>
                          <a:ea typeface="SimSun"/>
                        </a:rPr>
                        <a:t> band</a:t>
                      </a:r>
                      <a:endParaRPr lang="en-US" sz="1400" dirty="0">
                        <a:latin typeface="Times New Roman"/>
                        <a:ea typeface="SimSun"/>
                      </a:endParaRPr>
                    </a:p>
                  </a:txBody>
                  <a:tcPr marL="64977" marR="64977" marT="90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indent="457200" algn="l" hangingPunct="1">
                        <a:lnSpc>
                          <a:spcPct val="115000"/>
                        </a:lnSpc>
                        <a:spcBef>
                          <a:spcPts val="0"/>
                        </a:spcBef>
                        <a:spcAft>
                          <a:spcPts val="0"/>
                        </a:spcAft>
                      </a:pPr>
                      <a:r>
                        <a:rPr lang="en-GB" sz="1400" b="1" dirty="0">
                          <a:latin typeface="Times New Roman"/>
                          <a:ea typeface="SimSun"/>
                        </a:rPr>
                        <a:t>Parameter</a:t>
                      </a:r>
                      <a:endParaRPr lang="en-US" sz="1400" dirty="0">
                        <a:latin typeface="Times New Roman"/>
                        <a:ea typeface="SimSun"/>
                      </a:endParaRPr>
                    </a:p>
                  </a:txBody>
                  <a:tcPr marL="64977" marR="64977" marT="90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indent="457200" algn="l" hangingPunct="1">
                        <a:lnSpc>
                          <a:spcPct val="115000"/>
                        </a:lnSpc>
                        <a:spcBef>
                          <a:spcPts val="0"/>
                        </a:spcBef>
                        <a:spcAft>
                          <a:spcPts val="0"/>
                        </a:spcAft>
                      </a:pPr>
                      <a:r>
                        <a:rPr lang="en-GB" sz="1400" b="1">
                          <a:latin typeface="Times New Roman"/>
                          <a:ea typeface="SimSun"/>
                        </a:rPr>
                        <a:t>Units </a:t>
                      </a:r>
                      <a:endParaRPr lang="en-US" sz="1400">
                        <a:latin typeface="Times New Roman"/>
                        <a:ea typeface="SimSun"/>
                      </a:endParaRPr>
                    </a:p>
                  </a:txBody>
                  <a:tcPr marL="64977" marR="64977" marT="90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indent="457200" algn="ctr" hangingPunct="0">
                        <a:lnSpc>
                          <a:spcPct val="115000"/>
                        </a:lnSpc>
                        <a:spcBef>
                          <a:spcPts val="0"/>
                        </a:spcBef>
                        <a:spcAft>
                          <a:spcPts val="0"/>
                        </a:spcAft>
                      </a:pPr>
                      <a:r>
                        <a:rPr lang="en-GB" sz="1400" b="1">
                          <a:latin typeface="Times New Roman"/>
                          <a:ea typeface="SimSun"/>
                        </a:rPr>
                        <a:t>Frequency</a:t>
                      </a:r>
                      <a:endParaRPr lang="en-US" sz="1400">
                        <a:latin typeface="Times New Roman"/>
                        <a:ea typeface="SimSun"/>
                      </a:endParaRPr>
                    </a:p>
                  </a:txBody>
                  <a:tcPr marL="64977" marR="64977" marT="90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3157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457200" algn="l" hangingPunct="1">
                        <a:lnSpc>
                          <a:spcPct val="115000"/>
                        </a:lnSpc>
                        <a:spcBef>
                          <a:spcPts val="0"/>
                        </a:spcBef>
                        <a:spcAft>
                          <a:spcPts val="0"/>
                        </a:spcAft>
                      </a:pPr>
                      <a:r>
                        <a:rPr lang="en-GB" sz="1400" b="1">
                          <a:latin typeface="Times New Roman"/>
                          <a:ea typeface="SimSun"/>
                        </a:rPr>
                        <a:t>Range 1</a:t>
                      </a:r>
                      <a:endParaRPr lang="en-US" sz="1400">
                        <a:latin typeface="Times New Roman"/>
                        <a:ea typeface="SimSun"/>
                      </a:endParaRPr>
                    </a:p>
                  </a:txBody>
                  <a:tcPr marL="9025" marR="9025" marT="90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1">
                        <a:lnSpc>
                          <a:spcPct val="115000"/>
                        </a:lnSpc>
                        <a:spcBef>
                          <a:spcPts val="0"/>
                        </a:spcBef>
                        <a:spcAft>
                          <a:spcPts val="0"/>
                        </a:spcAft>
                      </a:pPr>
                      <a:r>
                        <a:rPr lang="en-GB" sz="1400" b="1">
                          <a:latin typeface="Times New Roman"/>
                          <a:ea typeface="SimSun"/>
                        </a:rPr>
                        <a:t>Range 2</a:t>
                      </a:r>
                      <a:endParaRPr lang="en-US" sz="1400">
                        <a:latin typeface="Times New Roman"/>
                        <a:ea typeface="SimSu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1">
                        <a:lnSpc>
                          <a:spcPct val="115000"/>
                        </a:lnSpc>
                        <a:spcBef>
                          <a:spcPts val="0"/>
                        </a:spcBef>
                        <a:spcAft>
                          <a:spcPts val="0"/>
                        </a:spcAft>
                      </a:pPr>
                      <a:r>
                        <a:rPr lang="en-GB" sz="1400" b="1">
                          <a:latin typeface="Times New Roman"/>
                          <a:ea typeface="SimSun"/>
                        </a:rPr>
                        <a:t>Range 3</a:t>
                      </a:r>
                      <a:endParaRPr lang="en-US" sz="1400">
                        <a:latin typeface="Times New Roman"/>
                        <a:ea typeface="SimSu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2583">
                <a:tc vMerge="1">
                  <a:txBody>
                    <a:bodyPr/>
                    <a:lstStyle/>
                    <a:p>
                      <a:endParaRPr lang="en-US"/>
                    </a:p>
                  </a:txBody>
                  <a:tcPr/>
                </a:tc>
                <a:tc>
                  <a:txBody>
                    <a:bodyPr/>
                    <a:lstStyle/>
                    <a:p>
                      <a:pPr marL="0" marR="0" indent="457200" algn="just" hangingPunct="0">
                        <a:lnSpc>
                          <a:spcPct val="115000"/>
                        </a:lnSpc>
                        <a:spcBef>
                          <a:spcPts val="0"/>
                        </a:spcBef>
                        <a:spcAft>
                          <a:spcPts val="0"/>
                        </a:spcAft>
                      </a:pPr>
                      <a:r>
                        <a:rPr lang="en-GB" sz="1400" dirty="0" err="1">
                          <a:latin typeface="Times New Roman"/>
                          <a:ea typeface="SimSun"/>
                        </a:rPr>
                        <a:t>P</a:t>
                      </a:r>
                      <a:r>
                        <a:rPr lang="en-GB" sz="1400" baseline="-25000" dirty="0" err="1">
                          <a:latin typeface="Times New Roman"/>
                          <a:ea typeface="SimSun"/>
                        </a:rPr>
                        <a:t>signal</a:t>
                      </a:r>
                      <a:endParaRPr lang="en-US" sz="1400" dirty="0">
                        <a:latin typeface="Times New Roman"/>
                        <a:ea typeface="SimSun"/>
                      </a:endParaRPr>
                    </a:p>
                  </a:txBody>
                  <a:tcPr marL="64977" marR="64977" marT="90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0">
                        <a:lnSpc>
                          <a:spcPct val="115000"/>
                        </a:lnSpc>
                        <a:spcBef>
                          <a:spcPts val="0"/>
                        </a:spcBef>
                        <a:spcAft>
                          <a:spcPts val="0"/>
                        </a:spcAft>
                      </a:pPr>
                      <a:r>
                        <a:rPr lang="en-GB" sz="1400" dirty="0" err="1">
                          <a:latin typeface="Times New Roman"/>
                          <a:ea typeface="SimSun"/>
                        </a:rPr>
                        <a:t>dBm</a:t>
                      </a:r>
                      <a:endParaRPr lang="en-US" sz="1400" dirty="0">
                        <a:latin typeface="Times New Roman"/>
                        <a:ea typeface="SimSun"/>
                      </a:endParaRPr>
                    </a:p>
                  </a:txBody>
                  <a:tcPr marL="64977" marR="64977" marT="90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0">
                        <a:lnSpc>
                          <a:spcPct val="115000"/>
                        </a:lnSpc>
                        <a:spcBef>
                          <a:spcPts val="0"/>
                        </a:spcBef>
                        <a:spcAft>
                          <a:spcPts val="0"/>
                        </a:spcAft>
                      </a:pPr>
                      <a:r>
                        <a:rPr lang="en-GB" sz="1400">
                          <a:latin typeface="Times New Roman"/>
                          <a:ea typeface="SimSun"/>
                        </a:rPr>
                        <a:t>REFSENS+6dB</a:t>
                      </a:r>
                      <a:endParaRPr lang="en-US" sz="1400">
                        <a:latin typeface="Times New Roman"/>
                        <a:ea typeface="SimSun"/>
                      </a:endParaRPr>
                    </a:p>
                  </a:txBody>
                  <a:tcPr marL="9025" marR="9025" marT="90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0">
                        <a:lnSpc>
                          <a:spcPct val="115000"/>
                        </a:lnSpc>
                        <a:spcBef>
                          <a:spcPts val="0"/>
                        </a:spcBef>
                        <a:spcAft>
                          <a:spcPts val="0"/>
                        </a:spcAft>
                      </a:pPr>
                      <a:r>
                        <a:rPr lang="en-GB" sz="1400">
                          <a:latin typeface="Times New Roman"/>
                          <a:ea typeface="SimSun"/>
                        </a:rPr>
                        <a:t>REFSENS</a:t>
                      </a:r>
                      <a:r>
                        <a:rPr lang="en-GB" sz="1400" b="1">
                          <a:latin typeface="Times New Roman"/>
                          <a:ea typeface="SimSun"/>
                        </a:rPr>
                        <a:t>+ 6 dB</a:t>
                      </a:r>
                      <a:endParaRPr lang="en-US" sz="1400">
                        <a:latin typeface="Times New Roman"/>
                        <a:ea typeface="SimSu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just" hangingPunct="0">
                        <a:lnSpc>
                          <a:spcPct val="115000"/>
                        </a:lnSpc>
                        <a:spcBef>
                          <a:spcPts val="0"/>
                        </a:spcBef>
                        <a:spcAft>
                          <a:spcPts val="0"/>
                        </a:spcAft>
                      </a:pPr>
                      <a:r>
                        <a:rPr lang="en-GB" sz="1400">
                          <a:latin typeface="Times New Roman"/>
                          <a:ea typeface="SimSun"/>
                        </a:rPr>
                        <a:t>REFSENS</a:t>
                      </a:r>
                      <a:r>
                        <a:rPr lang="en-GB" sz="1400" b="1">
                          <a:latin typeface="Times New Roman"/>
                          <a:ea typeface="SimSun"/>
                        </a:rPr>
                        <a:t>+ 6 dB</a:t>
                      </a:r>
                      <a:endParaRPr lang="en-US" sz="1400">
                        <a:latin typeface="Times New Roman"/>
                        <a:ea typeface="SimSu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2583">
                <a:tc vMerge="1">
                  <a:txBody>
                    <a:bodyPr/>
                    <a:lstStyle/>
                    <a:p>
                      <a:endParaRPr lang="en-US"/>
                    </a:p>
                  </a:txBody>
                  <a:tcPr/>
                </a:tc>
                <a:tc>
                  <a:txBody>
                    <a:bodyPr/>
                    <a:lstStyle/>
                    <a:p>
                      <a:pPr marL="0" marR="0" indent="457200" algn="just" hangingPunct="1">
                        <a:lnSpc>
                          <a:spcPct val="115000"/>
                        </a:lnSpc>
                        <a:spcBef>
                          <a:spcPts val="0"/>
                        </a:spcBef>
                        <a:spcAft>
                          <a:spcPts val="0"/>
                        </a:spcAft>
                      </a:pPr>
                      <a:r>
                        <a:rPr lang="en-GB" sz="1400">
                          <a:latin typeface="Times New Roman"/>
                          <a:ea typeface="SimSun"/>
                        </a:rPr>
                        <a:t>P</a:t>
                      </a:r>
                      <a:r>
                        <a:rPr lang="en-GB" sz="1400" baseline="-25000">
                          <a:latin typeface="Times New Roman"/>
                          <a:ea typeface="SimSun"/>
                        </a:rPr>
                        <a:t>Interferer</a:t>
                      </a:r>
                      <a:endParaRPr lang="en-US" sz="1400">
                        <a:latin typeface="Times New Roman"/>
                        <a:ea typeface="SimSun"/>
                      </a:endParaRPr>
                    </a:p>
                  </a:txBody>
                  <a:tcPr marL="64977" marR="64977" marT="90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1">
                        <a:lnSpc>
                          <a:spcPct val="115000"/>
                        </a:lnSpc>
                        <a:spcBef>
                          <a:spcPts val="0"/>
                        </a:spcBef>
                        <a:spcAft>
                          <a:spcPts val="0"/>
                        </a:spcAft>
                      </a:pPr>
                      <a:r>
                        <a:rPr lang="en-GB" sz="1400" dirty="0" err="1">
                          <a:latin typeface="Times New Roman"/>
                          <a:ea typeface="SimSun"/>
                        </a:rPr>
                        <a:t>dBm</a:t>
                      </a:r>
                      <a:endParaRPr lang="en-US" sz="1400" dirty="0">
                        <a:latin typeface="Times New Roman"/>
                        <a:ea typeface="SimSun"/>
                      </a:endParaRPr>
                    </a:p>
                  </a:txBody>
                  <a:tcPr marL="64977" marR="64977" marT="90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1">
                        <a:lnSpc>
                          <a:spcPct val="115000"/>
                        </a:lnSpc>
                        <a:spcBef>
                          <a:spcPts val="0"/>
                        </a:spcBef>
                        <a:spcAft>
                          <a:spcPts val="0"/>
                        </a:spcAft>
                      </a:pPr>
                      <a:r>
                        <a:rPr lang="en-GB" sz="1400" dirty="0">
                          <a:latin typeface="Times New Roman"/>
                          <a:ea typeface="SimSun"/>
                        </a:rPr>
                        <a:t>-44</a:t>
                      </a:r>
                      <a:endParaRPr lang="en-US" sz="1400" dirty="0">
                        <a:latin typeface="Times New Roman"/>
                        <a:ea typeface="SimSun"/>
                      </a:endParaRPr>
                    </a:p>
                  </a:txBody>
                  <a:tcPr marL="9025" marR="9025" marT="90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0">
                        <a:lnSpc>
                          <a:spcPct val="115000"/>
                        </a:lnSpc>
                        <a:spcBef>
                          <a:spcPts val="0"/>
                        </a:spcBef>
                        <a:spcAft>
                          <a:spcPts val="0"/>
                        </a:spcAft>
                      </a:pPr>
                      <a:r>
                        <a:rPr lang="en-GB" sz="1400" b="1">
                          <a:latin typeface="Times New Roman"/>
                          <a:ea typeface="SimSun"/>
                        </a:rPr>
                        <a:t>-30</a:t>
                      </a:r>
                      <a:endParaRPr lang="en-US" sz="1400">
                        <a:latin typeface="Times New Roman"/>
                        <a:ea typeface="SimSu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0">
                        <a:lnSpc>
                          <a:spcPct val="115000"/>
                        </a:lnSpc>
                        <a:spcBef>
                          <a:spcPts val="0"/>
                        </a:spcBef>
                        <a:spcAft>
                          <a:spcPts val="0"/>
                        </a:spcAft>
                      </a:pPr>
                      <a:r>
                        <a:rPr lang="en-GB" sz="1400" b="1">
                          <a:latin typeface="Times New Roman"/>
                          <a:ea typeface="SimSun"/>
                        </a:rPr>
                        <a:t>-15</a:t>
                      </a:r>
                      <a:endParaRPr lang="en-US" sz="1400">
                        <a:latin typeface="Times New Roman"/>
                        <a:ea typeface="SimSu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2583">
                <a:tc rowSpan="2">
                  <a:txBody>
                    <a:bodyPr/>
                    <a:lstStyle/>
                    <a:p>
                      <a:pPr marL="0" marR="0" indent="457200" algn="just" hangingPunct="1">
                        <a:lnSpc>
                          <a:spcPct val="115000"/>
                        </a:lnSpc>
                        <a:spcBef>
                          <a:spcPts val="0"/>
                        </a:spcBef>
                        <a:spcAft>
                          <a:spcPts val="0"/>
                        </a:spcAft>
                      </a:pPr>
                      <a:r>
                        <a:rPr lang="en-GB" sz="1400">
                          <a:latin typeface="Times New Roman"/>
                          <a:ea typeface="SimSun"/>
                        </a:rPr>
                        <a:t>1, 2, 3, 5, 8, </a:t>
                      </a:r>
                      <a:endParaRPr lang="en-US" sz="1400">
                        <a:latin typeface="Times New Roman"/>
                        <a:ea typeface="SimSun"/>
                      </a:endParaRPr>
                    </a:p>
                    <a:p>
                      <a:pPr marL="0" marR="0" indent="457200" algn="just" hangingPunct="1">
                        <a:lnSpc>
                          <a:spcPct val="115000"/>
                        </a:lnSpc>
                        <a:spcBef>
                          <a:spcPts val="0"/>
                        </a:spcBef>
                        <a:spcAft>
                          <a:spcPts val="0"/>
                        </a:spcAft>
                      </a:pPr>
                      <a:r>
                        <a:rPr lang="en-GB" sz="1400">
                          <a:latin typeface="Times New Roman"/>
                          <a:ea typeface="SimSun"/>
                        </a:rPr>
                        <a:t>12, 13, 17, 18,</a:t>
                      </a:r>
                      <a:endParaRPr lang="en-US" sz="1400">
                        <a:latin typeface="Times New Roman"/>
                        <a:ea typeface="SimSun"/>
                      </a:endParaRPr>
                    </a:p>
                    <a:p>
                      <a:pPr marL="0" marR="0" indent="457200" algn="just" hangingPunct="1">
                        <a:lnSpc>
                          <a:spcPct val="115000"/>
                        </a:lnSpc>
                        <a:spcBef>
                          <a:spcPts val="0"/>
                        </a:spcBef>
                        <a:spcAft>
                          <a:spcPts val="0"/>
                        </a:spcAft>
                      </a:pPr>
                      <a:r>
                        <a:rPr lang="en-GB" sz="1400">
                          <a:latin typeface="Times New Roman"/>
                          <a:ea typeface="SimSun"/>
                        </a:rPr>
                        <a:t>19, 20, 26, 28,66</a:t>
                      </a:r>
                      <a:endParaRPr lang="en-US" sz="1400">
                        <a:latin typeface="Times New Roman"/>
                        <a:ea typeface="SimSun"/>
                      </a:endParaRPr>
                    </a:p>
                  </a:txBody>
                  <a:tcPr marL="64977" marR="64977" marT="90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indent="457200" algn="just" hangingPunct="1">
                        <a:lnSpc>
                          <a:spcPct val="115000"/>
                        </a:lnSpc>
                        <a:spcBef>
                          <a:spcPts val="0"/>
                        </a:spcBef>
                        <a:spcAft>
                          <a:spcPts val="0"/>
                        </a:spcAft>
                      </a:pPr>
                      <a:r>
                        <a:rPr lang="en-GB" sz="1400" dirty="0" err="1">
                          <a:latin typeface="Times New Roman"/>
                          <a:ea typeface="SimSun"/>
                        </a:rPr>
                        <a:t>F</a:t>
                      </a:r>
                      <a:r>
                        <a:rPr lang="en-GB" sz="1400" baseline="-25000" dirty="0" err="1">
                          <a:latin typeface="Times New Roman"/>
                          <a:ea typeface="SimSun"/>
                        </a:rPr>
                        <a:t>Interferer</a:t>
                      </a:r>
                      <a:r>
                        <a:rPr lang="en-GB" sz="1400" baseline="-25000" dirty="0">
                          <a:latin typeface="Times New Roman"/>
                          <a:ea typeface="SimSun"/>
                        </a:rPr>
                        <a:t> </a:t>
                      </a:r>
                      <a:r>
                        <a:rPr lang="en-GB" sz="1400" dirty="0">
                          <a:latin typeface="Times New Roman"/>
                          <a:ea typeface="SimSun"/>
                        </a:rPr>
                        <a:t>(</a:t>
                      </a:r>
                      <a:r>
                        <a:rPr lang="en-GB" sz="1400" dirty="0" err="1">
                          <a:latin typeface="Times New Roman"/>
                          <a:ea typeface="SimSun"/>
                        </a:rPr>
                        <a:t>CW</a:t>
                      </a:r>
                      <a:r>
                        <a:rPr lang="en-GB" sz="1400" dirty="0">
                          <a:latin typeface="Times New Roman"/>
                          <a:ea typeface="SimSun"/>
                        </a:rPr>
                        <a:t>)</a:t>
                      </a:r>
                      <a:endParaRPr lang="en-US" sz="1400" dirty="0">
                        <a:latin typeface="Times New Roman"/>
                        <a:ea typeface="SimSun"/>
                      </a:endParaRPr>
                    </a:p>
                  </a:txBody>
                  <a:tcPr marL="64977" marR="64977" marT="90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indent="457200" algn="l" hangingPunct="1">
                        <a:lnSpc>
                          <a:spcPct val="115000"/>
                        </a:lnSpc>
                        <a:spcBef>
                          <a:spcPts val="0"/>
                        </a:spcBef>
                        <a:spcAft>
                          <a:spcPts val="0"/>
                        </a:spcAft>
                      </a:pPr>
                      <a:r>
                        <a:rPr lang="en-GB" sz="1400">
                          <a:latin typeface="Times New Roman"/>
                          <a:ea typeface="SimSun"/>
                        </a:rPr>
                        <a:t>MHz</a:t>
                      </a:r>
                      <a:endParaRPr lang="en-US" sz="1400">
                        <a:latin typeface="Times New Roman"/>
                        <a:ea typeface="SimSun"/>
                      </a:endParaRPr>
                    </a:p>
                  </a:txBody>
                  <a:tcPr marL="64977" marR="64977" marT="90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1">
                        <a:lnSpc>
                          <a:spcPct val="115000"/>
                        </a:lnSpc>
                        <a:spcBef>
                          <a:spcPts val="0"/>
                        </a:spcBef>
                        <a:spcAft>
                          <a:spcPts val="0"/>
                        </a:spcAft>
                      </a:pPr>
                      <a:r>
                        <a:rPr lang="en-GB" sz="1400" dirty="0" err="1">
                          <a:latin typeface="Times New Roman"/>
                          <a:ea typeface="SimSun"/>
                        </a:rPr>
                        <a:t>F</a:t>
                      </a:r>
                      <a:r>
                        <a:rPr lang="en-GB" sz="1400" baseline="-25000" dirty="0" err="1">
                          <a:latin typeface="Times New Roman"/>
                          <a:ea typeface="SimSun"/>
                        </a:rPr>
                        <a:t>DL_low</a:t>
                      </a:r>
                      <a:r>
                        <a:rPr lang="en-GB" sz="1400" baseline="-25000" dirty="0">
                          <a:latin typeface="Times New Roman"/>
                          <a:ea typeface="SimSun"/>
                        </a:rPr>
                        <a:t> </a:t>
                      </a:r>
                      <a:r>
                        <a:rPr lang="en-GB" sz="1400" dirty="0">
                          <a:latin typeface="Times New Roman"/>
                          <a:ea typeface="SimSun"/>
                        </a:rPr>
                        <a:t>-15 to</a:t>
                      </a:r>
                      <a:endParaRPr lang="en-US" sz="1400" dirty="0">
                        <a:latin typeface="Times New Roman"/>
                        <a:ea typeface="SimSun"/>
                      </a:endParaRPr>
                    </a:p>
                    <a:p>
                      <a:pPr marL="0" marR="0" indent="457200" algn="l" hangingPunct="1">
                        <a:lnSpc>
                          <a:spcPct val="115000"/>
                        </a:lnSpc>
                        <a:spcBef>
                          <a:spcPts val="0"/>
                        </a:spcBef>
                        <a:spcAft>
                          <a:spcPts val="0"/>
                        </a:spcAft>
                      </a:pPr>
                      <a:r>
                        <a:rPr lang="en-GB" sz="1400" dirty="0" err="1">
                          <a:latin typeface="Times New Roman"/>
                          <a:ea typeface="SimSun"/>
                        </a:rPr>
                        <a:t>F</a:t>
                      </a:r>
                      <a:r>
                        <a:rPr lang="en-GB" sz="1400" baseline="-25000" dirty="0" err="1">
                          <a:latin typeface="Times New Roman"/>
                          <a:ea typeface="SimSun"/>
                        </a:rPr>
                        <a:t>DL_low</a:t>
                      </a:r>
                      <a:r>
                        <a:rPr lang="en-GB" sz="1400" baseline="-25000" dirty="0">
                          <a:latin typeface="Times New Roman"/>
                          <a:ea typeface="SimSun"/>
                        </a:rPr>
                        <a:t> </a:t>
                      </a:r>
                      <a:r>
                        <a:rPr lang="en-GB" sz="1400" dirty="0">
                          <a:latin typeface="Times New Roman"/>
                          <a:ea typeface="SimSun"/>
                        </a:rPr>
                        <a:t>-60 </a:t>
                      </a:r>
                      <a:endParaRPr lang="en-US" sz="1400" dirty="0">
                        <a:latin typeface="Times New Roman"/>
                        <a:ea typeface="SimSun"/>
                      </a:endParaRPr>
                    </a:p>
                  </a:txBody>
                  <a:tcPr marL="9025" marR="9025" marT="90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1">
                        <a:lnSpc>
                          <a:spcPct val="115000"/>
                        </a:lnSpc>
                        <a:spcBef>
                          <a:spcPts val="0"/>
                        </a:spcBef>
                        <a:spcAft>
                          <a:spcPts val="0"/>
                        </a:spcAft>
                      </a:pPr>
                      <a:r>
                        <a:rPr lang="en-GB" sz="1400">
                          <a:latin typeface="Times New Roman"/>
                          <a:ea typeface="SimSun"/>
                        </a:rPr>
                        <a:t>F</a:t>
                      </a:r>
                      <a:r>
                        <a:rPr lang="en-GB" sz="1400" baseline="-25000">
                          <a:latin typeface="Times New Roman"/>
                          <a:ea typeface="SimSun"/>
                        </a:rPr>
                        <a:t>DL_low </a:t>
                      </a:r>
                      <a:r>
                        <a:rPr lang="en-GB" sz="1400">
                          <a:latin typeface="Times New Roman"/>
                          <a:ea typeface="SimSun"/>
                        </a:rPr>
                        <a:t>-60 to</a:t>
                      </a:r>
                      <a:endParaRPr lang="en-US" sz="1400">
                        <a:latin typeface="Times New Roman"/>
                        <a:ea typeface="SimSun"/>
                      </a:endParaRPr>
                    </a:p>
                    <a:p>
                      <a:pPr marL="0" marR="0" indent="457200" algn="just" hangingPunct="0">
                        <a:lnSpc>
                          <a:spcPct val="115000"/>
                        </a:lnSpc>
                        <a:spcBef>
                          <a:spcPts val="0"/>
                        </a:spcBef>
                        <a:spcAft>
                          <a:spcPts val="0"/>
                        </a:spcAft>
                      </a:pPr>
                      <a:r>
                        <a:rPr lang="en-GB" sz="1400">
                          <a:latin typeface="Times New Roman"/>
                          <a:ea typeface="SimSun"/>
                        </a:rPr>
                        <a:t>F</a:t>
                      </a:r>
                      <a:r>
                        <a:rPr lang="en-GB" sz="1400" baseline="-25000">
                          <a:latin typeface="Times New Roman"/>
                          <a:ea typeface="SimSun"/>
                        </a:rPr>
                        <a:t>DL_low </a:t>
                      </a:r>
                      <a:r>
                        <a:rPr lang="en-GB" sz="1400" b="1">
                          <a:latin typeface="Times New Roman"/>
                          <a:ea typeface="SimSun"/>
                        </a:rPr>
                        <a:t>– 85 </a:t>
                      </a:r>
                      <a:endParaRPr lang="en-US" sz="1400">
                        <a:latin typeface="Times New Roman"/>
                        <a:ea typeface="SimSu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1">
                        <a:lnSpc>
                          <a:spcPct val="115000"/>
                        </a:lnSpc>
                        <a:spcBef>
                          <a:spcPts val="0"/>
                        </a:spcBef>
                        <a:spcAft>
                          <a:spcPts val="0"/>
                        </a:spcAft>
                      </a:pPr>
                      <a:r>
                        <a:rPr lang="en-GB" sz="1400">
                          <a:latin typeface="Times New Roman"/>
                          <a:ea typeface="SimSun"/>
                        </a:rPr>
                        <a:t>F</a:t>
                      </a:r>
                      <a:r>
                        <a:rPr lang="en-GB" sz="1400" baseline="-25000">
                          <a:latin typeface="Times New Roman"/>
                          <a:ea typeface="SimSun"/>
                        </a:rPr>
                        <a:t>DL_low </a:t>
                      </a:r>
                      <a:r>
                        <a:rPr lang="en-GB" sz="1400">
                          <a:latin typeface="Times New Roman"/>
                          <a:ea typeface="SimSun"/>
                        </a:rPr>
                        <a:t>– </a:t>
                      </a:r>
                      <a:r>
                        <a:rPr lang="en-GB" sz="1400" b="1">
                          <a:latin typeface="Times New Roman"/>
                          <a:ea typeface="SimSun"/>
                        </a:rPr>
                        <a:t>85 </a:t>
                      </a:r>
                      <a:r>
                        <a:rPr lang="en-GB" sz="1400">
                          <a:latin typeface="Times New Roman"/>
                          <a:ea typeface="SimSun"/>
                        </a:rPr>
                        <a:t>to </a:t>
                      </a:r>
                      <a:endParaRPr lang="en-US" sz="1400">
                        <a:latin typeface="Times New Roman"/>
                        <a:ea typeface="SimSun"/>
                      </a:endParaRPr>
                    </a:p>
                    <a:p>
                      <a:pPr marL="0" marR="0" indent="457200" algn="l" hangingPunct="1">
                        <a:lnSpc>
                          <a:spcPct val="115000"/>
                        </a:lnSpc>
                        <a:spcBef>
                          <a:spcPts val="0"/>
                        </a:spcBef>
                        <a:spcAft>
                          <a:spcPts val="0"/>
                        </a:spcAft>
                      </a:pPr>
                      <a:r>
                        <a:rPr lang="en-GB" sz="1400">
                          <a:latin typeface="Times New Roman"/>
                          <a:ea typeface="SimSun"/>
                        </a:rPr>
                        <a:t>1 MHz</a:t>
                      </a:r>
                      <a:endParaRPr lang="en-US" sz="1400">
                        <a:latin typeface="Times New Roman"/>
                        <a:ea typeface="SimSu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46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457200" algn="l" hangingPunct="1">
                        <a:lnSpc>
                          <a:spcPct val="115000"/>
                        </a:lnSpc>
                        <a:spcBef>
                          <a:spcPts val="0"/>
                        </a:spcBef>
                        <a:spcAft>
                          <a:spcPts val="0"/>
                        </a:spcAft>
                      </a:pPr>
                      <a:r>
                        <a:rPr lang="en-GB" sz="1400" dirty="0" err="1">
                          <a:latin typeface="Times New Roman"/>
                          <a:ea typeface="SimSun"/>
                        </a:rPr>
                        <a:t>F</a:t>
                      </a:r>
                      <a:r>
                        <a:rPr lang="en-GB" sz="1400" baseline="-25000" dirty="0" err="1">
                          <a:latin typeface="Times New Roman"/>
                          <a:ea typeface="SimSun"/>
                        </a:rPr>
                        <a:t>DL_high</a:t>
                      </a:r>
                      <a:r>
                        <a:rPr lang="en-GB" sz="1400" baseline="-25000" dirty="0">
                          <a:latin typeface="Times New Roman"/>
                          <a:ea typeface="SimSun"/>
                        </a:rPr>
                        <a:t> </a:t>
                      </a:r>
                      <a:r>
                        <a:rPr lang="en-GB" sz="1400" dirty="0">
                          <a:latin typeface="Times New Roman"/>
                          <a:ea typeface="SimSun"/>
                        </a:rPr>
                        <a:t>+15 to</a:t>
                      </a:r>
                      <a:endParaRPr lang="en-US" sz="1400" dirty="0">
                        <a:latin typeface="Times New Roman"/>
                        <a:ea typeface="SimSun"/>
                      </a:endParaRPr>
                    </a:p>
                    <a:p>
                      <a:pPr marL="0" marR="0" indent="457200" algn="l" hangingPunct="1">
                        <a:lnSpc>
                          <a:spcPct val="115000"/>
                        </a:lnSpc>
                        <a:spcBef>
                          <a:spcPts val="0"/>
                        </a:spcBef>
                        <a:spcAft>
                          <a:spcPts val="0"/>
                        </a:spcAft>
                      </a:pPr>
                      <a:r>
                        <a:rPr lang="en-GB" sz="1400" dirty="0" err="1">
                          <a:latin typeface="Times New Roman"/>
                          <a:ea typeface="SimSun"/>
                        </a:rPr>
                        <a:t>F</a:t>
                      </a:r>
                      <a:r>
                        <a:rPr lang="en-GB" sz="1400" baseline="-25000" dirty="0" err="1">
                          <a:latin typeface="Times New Roman"/>
                          <a:ea typeface="SimSun"/>
                        </a:rPr>
                        <a:t>DL_high</a:t>
                      </a:r>
                      <a:r>
                        <a:rPr lang="en-GB" sz="1400" baseline="-25000" dirty="0">
                          <a:latin typeface="Times New Roman"/>
                          <a:ea typeface="SimSun"/>
                        </a:rPr>
                        <a:t> </a:t>
                      </a:r>
                      <a:r>
                        <a:rPr lang="en-GB" sz="1400" dirty="0">
                          <a:latin typeface="Times New Roman"/>
                          <a:ea typeface="SimSun"/>
                        </a:rPr>
                        <a:t>+ 60 </a:t>
                      </a:r>
                      <a:endParaRPr lang="en-US" sz="1400" dirty="0">
                        <a:latin typeface="Times New Roman"/>
                        <a:ea typeface="SimSun"/>
                      </a:endParaRPr>
                    </a:p>
                  </a:txBody>
                  <a:tcPr marL="9025" marR="9025" marT="90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1">
                        <a:lnSpc>
                          <a:spcPct val="115000"/>
                        </a:lnSpc>
                        <a:spcBef>
                          <a:spcPts val="0"/>
                        </a:spcBef>
                        <a:spcAft>
                          <a:spcPts val="0"/>
                        </a:spcAft>
                      </a:pPr>
                      <a:r>
                        <a:rPr lang="en-GB" sz="1400" dirty="0" err="1">
                          <a:latin typeface="Times New Roman"/>
                          <a:ea typeface="SimSun"/>
                        </a:rPr>
                        <a:t>F</a:t>
                      </a:r>
                      <a:r>
                        <a:rPr lang="en-GB" sz="1400" baseline="-25000" dirty="0" err="1">
                          <a:latin typeface="Times New Roman"/>
                          <a:ea typeface="SimSun"/>
                        </a:rPr>
                        <a:t>DL_high</a:t>
                      </a:r>
                      <a:r>
                        <a:rPr lang="en-GB" sz="1400" baseline="-25000" dirty="0">
                          <a:latin typeface="Times New Roman"/>
                          <a:ea typeface="SimSun"/>
                        </a:rPr>
                        <a:t> </a:t>
                      </a:r>
                      <a:r>
                        <a:rPr lang="en-GB" sz="1400" dirty="0">
                          <a:latin typeface="Times New Roman"/>
                          <a:ea typeface="SimSun"/>
                        </a:rPr>
                        <a:t>+ 60 to</a:t>
                      </a:r>
                      <a:endParaRPr lang="en-US" sz="1400" dirty="0">
                        <a:latin typeface="Times New Roman"/>
                        <a:ea typeface="SimSun"/>
                      </a:endParaRPr>
                    </a:p>
                    <a:p>
                      <a:pPr marL="0" marR="0" indent="457200" algn="just" hangingPunct="0">
                        <a:lnSpc>
                          <a:spcPct val="115000"/>
                        </a:lnSpc>
                        <a:spcBef>
                          <a:spcPts val="0"/>
                        </a:spcBef>
                        <a:spcAft>
                          <a:spcPts val="0"/>
                        </a:spcAft>
                      </a:pPr>
                      <a:r>
                        <a:rPr lang="en-GB" sz="1400" dirty="0" err="1">
                          <a:latin typeface="Times New Roman"/>
                          <a:ea typeface="SimSun"/>
                        </a:rPr>
                        <a:t>F</a:t>
                      </a:r>
                      <a:r>
                        <a:rPr lang="en-GB" sz="1400" baseline="-25000" dirty="0" err="1">
                          <a:latin typeface="Times New Roman"/>
                          <a:ea typeface="SimSun"/>
                        </a:rPr>
                        <a:t>DL_high</a:t>
                      </a:r>
                      <a:r>
                        <a:rPr lang="en-GB" sz="1400" baseline="-25000" dirty="0">
                          <a:latin typeface="Times New Roman"/>
                          <a:ea typeface="SimSun"/>
                        </a:rPr>
                        <a:t> </a:t>
                      </a:r>
                      <a:r>
                        <a:rPr lang="en-GB" sz="1400" b="1" dirty="0">
                          <a:latin typeface="Times New Roman"/>
                          <a:ea typeface="SimSun"/>
                        </a:rPr>
                        <a:t>+ 85 </a:t>
                      </a:r>
                      <a:endParaRPr lang="en-US" sz="1400" dirty="0">
                        <a:latin typeface="Times New Roman"/>
                        <a:ea typeface="SimSu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l" hangingPunct="1">
                        <a:lnSpc>
                          <a:spcPct val="115000"/>
                        </a:lnSpc>
                        <a:spcBef>
                          <a:spcPts val="0"/>
                        </a:spcBef>
                        <a:spcAft>
                          <a:spcPts val="0"/>
                        </a:spcAft>
                      </a:pPr>
                      <a:r>
                        <a:rPr lang="en-GB" sz="1400" dirty="0" err="1">
                          <a:latin typeface="Times New Roman"/>
                          <a:ea typeface="SimSun"/>
                        </a:rPr>
                        <a:t>F</a:t>
                      </a:r>
                      <a:r>
                        <a:rPr lang="en-GB" sz="1400" baseline="-25000" dirty="0" err="1">
                          <a:latin typeface="Times New Roman"/>
                          <a:ea typeface="SimSun"/>
                        </a:rPr>
                        <a:t>DL_high</a:t>
                      </a:r>
                      <a:r>
                        <a:rPr lang="en-GB" sz="1400" baseline="-25000" dirty="0">
                          <a:latin typeface="Times New Roman"/>
                          <a:ea typeface="SimSun"/>
                        </a:rPr>
                        <a:t> </a:t>
                      </a:r>
                      <a:r>
                        <a:rPr lang="en-GB" sz="1400" dirty="0">
                          <a:latin typeface="Times New Roman"/>
                          <a:ea typeface="SimSun"/>
                        </a:rPr>
                        <a:t>+ </a:t>
                      </a:r>
                      <a:r>
                        <a:rPr lang="en-GB" sz="1400" b="1" dirty="0">
                          <a:latin typeface="Times New Roman"/>
                          <a:ea typeface="SimSun"/>
                        </a:rPr>
                        <a:t>85</a:t>
                      </a:r>
                      <a:r>
                        <a:rPr lang="en-GB" sz="1400" dirty="0">
                          <a:latin typeface="Times New Roman"/>
                          <a:ea typeface="SimSun"/>
                        </a:rPr>
                        <a:t> to</a:t>
                      </a:r>
                      <a:endParaRPr lang="en-US" sz="1400" dirty="0">
                        <a:latin typeface="Times New Roman"/>
                        <a:ea typeface="SimSun"/>
                      </a:endParaRPr>
                    </a:p>
                    <a:p>
                      <a:pPr marL="0" marR="0" indent="457200" algn="l" hangingPunct="1">
                        <a:lnSpc>
                          <a:spcPct val="115000"/>
                        </a:lnSpc>
                        <a:spcBef>
                          <a:spcPts val="0"/>
                        </a:spcBef>
                        <a:spcAft>
                          <a:spcPts val="0"/>
                        </a:spcAft>
                      </a:pPr>
                      <a:r>
                        <a:rPr lang="en-GB" sz="1400" dirty="0">
                          <a:latin typeface="Times New Roman"/>
                          <a:ea typeface="SimSun"/>
                        </a:rPr>
                        <a:t>+12750 MHz</a:t>
                      </a:r>
                      <a:endParaRPr lang="en-US" sz="1400" dirty="0">
                        <a:latin typeface="Times New Roman"/>
                        <a:ea typeface="SimSu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26" name="Rectangle 2"/>
          <p:cNvSpPr>
            <a:spLocks noChangeArrowheads="1"/>
          </p:cNvSpPr>
          <p:nvPr/>
        </p:nvSpPr>
        <p:spPr bwMode="auto">
          <a:xfrm>
            <a:off x="705678" y="5128592"/>
            <a:ext cx="11060577"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NOTE 1:	For band </a:t>
            </a:r>
            <a:r>
              <a:rPr kumimoji="0" lang="en-GB" sz="16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5, 8, 12, 13, 17, 18, 19, 20, 26, 28 , </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the power level of the interferer (</a:t>
            </a:r>
            <a:r>
              <a:rPr kumimoji="0" lang="en-GB"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t>
            </a:r>
            <a:r>
              <a:rPr kumimoji="0" lang="en-GB" sz="1600" b="0" i="0" u="none" strike="noStrike" cap="none" normalizeH="0" baseline="-30000" dirty="0" err="1" smtClean="0">
                <a:ln>
                  <a:noFill/>
                </a:ln>
                <a:solidFill>
                  <a:schemeClr val="tx1"/>
                </a:solidFill>
                <a:effectLst/>
                <a:latin typeface="Arial" pitchFamily="34" charset="0"/>
                <a:ea typeface="Times New Roman" pitchFamily="18" charset="0"/>
                <a:cs typeface="Arial" pitchFamily="34" charset="0"/>
              </a:rPr>
              <a:t>Interferer</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for Range 3 shall be modified to -20 dBm for </a:t>
            </a:r>
            <a:r>
              <a:rPr kumimoji="0" lang="en-GB"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F</a:t>
            </a:r>
            <a:r>
              <a:rPr kumimoji="0" lang="en-GB" sz="1600" b="0" i="0" u="none" strike="noStrike" cap="none" normalizeH="0" baseline="-30000" dirty="0" err="1" smtClean="0">
                <a:ln>
                  <a:noFill/>
                </a:ln>
                <a:solidFill>
                  <a:schemeClr val="tx1"/>
                </a:solidFill>
                <a:effectLst/>
                <a:latin typeface="Arial" pitchFamily="34" charset="0"/>
                <a:ea typeface="Times New Roman" pitchFamily="18" charset="0"/>
                <a:cs typeface="Arial" pitchFamily="34" charset="0"/>
              </a:rPr>
              <a:t>Interferer</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&gt; </a:t>
            </a:r>
            <a:r>
              <a:rPr kumimoji="0" lang="en-GB"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284</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MHz and </a:t>
            </a:r>
            <a:r>
              <a:rPr kumimoji="0" lang="en-GB"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F</a:t>
            </a:r>
            <a:r>
              <a:rPr kumimoji="0" lang="en-GB" sz="1600" b="0" i="0" u="none" strike="noStrike" cap="none" normalizeH="0" baseline="-30000" dirty="0" err="1" smtClean="0">
                <a:ln>
                  <a:noFill/>
                </a:ln>
                <a:solidFill>
                  <a:schemeClr val="tx1"/>
                </a:solidFill>
                <a:effectLst/>
                <a:latin typeface="Arial" pitchFamily="34" charset="0"/>
                <a:ea typeface="Times New Roman" pitchFamily="18" charset="0"/>
                <a:cs typeface="Arial" pitchFamily="34" charset="0"/>
              </a:rPr>
              <a:t>Interferer</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&lt; </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1410 </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MHz.</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err="1" smtClean="0">
                <a:ln>
                  <a:noFill/>
                </a:ln>
                <a:solidFill>
                  <a:schemeClr val="tx1"/>
                </a:solidFill>
                <a:effectLst/>
                <a:latin typeface="Arial" pitchFamily="34" charset="0"/>
                <a:ea typeface="MS Mincho" pitchFamily="49" charset="-128"/>
                <a:cs typeface="Arial" pitchFamily="34" charset="0"/>
              </a:rPr>
              <a:t>NOTE2</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For band 1, 2, 3, 66, the power level of the interferer (</a:t>
            </a:r>
            <a:r>
              <a:rPr kumimoji="0" lang="en-GB"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t>
            </a:r>
            <a:r>
              <a:rPr kumimoji="0" lang="en-GB" sz="1600" b="0" i="0" u="none" strike="noStrike" cap="none" normalizeH="0" baseline="-30000" dirty="0" err="1" smtClean="0">
                <a:ln>
                  <a:noFill/>
                </a:ln>
                <a:solidFill>
                  <a:schemeClr val="tx1"/>
                </a:solidFill>
                <a:effectLst/>
                <a:latin typeface="Arial" pitchFamily="34" charset="0"/>
                <a:ea typeface="Times New Roman" pitchFamily="18" charset="0"/>
                <a:cs typeface="Arial" pitchFamily="34" charset="0"/>
              </a:rPr>
              <a:t>Interferer</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for Range 3 shall be modified to -</a:t>
            </a:r>
            <a:r>
              <a:rPr kumimoji="0" lang="en-GB" sz="1600" b="0" i="0" u="none" strike="noStrike" cap="none" normalizeH="0" baseline="0" dirty="0" err="1" smtClean="0">
                <a:ln>
                  <a:noFill/>
                </a:ln>
                <a:solidFill>
                  <a:schemeClr val="tx1"/>
                </a:solidFill>
                <a:effectLst/>
                <a:latin typeface="Arial" pitchFamily="34" charset="0"/>
                <a:ea typeface="MS Mincho" pitchFamily="49" charset="-128"/>
                <a:cs typeface="Arial" pitchFamily="34" charset="0"/>
              </a:rPr>
              <a:t>25dBm</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for </a:t>
            </a:r>
            <a:r>
              <a:rPr kumimoji="0" lang="en-GB"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F</a:t>
            </a:r>
            <a:r>
              <a:rPr kumimoji="0" lang="en-GB" sz="1600" b="0" i="0" u="none" strike="noStrike" cap="none" normalizeH="0" baseline="-30000" dirty="0" err="1" smtClean="0">
                <a:ln>
                  <a:noFill/>
                </a:ln>
                <a:solidFill>
                  <a:schemeClr val="tx1"/>
                </a:solidFill>
                <a:effectLst/>
                <a:latin typeface="Arial" pitchFamily="34" charset="0"/>
                <a:ea typeface="Times New Roman" pitchFamily="18" charset="0"/>
                <a:cs typeface="Arial" pitchFamily="34" charset="0"/>
              </a:rPr>
              <a:t>Interferer</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&gt; </a:t>
            </a:r>
            <a:r>
              <a:rPr kumimoji="0" lang="en-GB" sz="1600" b="0" i="0" u="none" strike="noStrike" cap="none" normalizeH="0" baseline="0" dirty="0" err="1" smtClean="0">
                <a:ln>
                  <a:noFill/>
                </a:ln>
                <a:solidFill>
                  <a:schemeClr val="tx1"/>
                </a:solidFill>
                <a:effectLst/>
                <a:latin typeface="Arial" pitchFamily="34" charset="0"/>
                <a:ea typeface="Times New Roman" pitchFamily="18" charset="0"/>
                <a:cs typeface="Times New Roman" pitchFamily="18" charset="0"/>
              </a:rPr>
              <a:t>F</a:t>
            </a:r>
            <a:r>
              <a:rPr kumimoji="0" lang="en-GB" sz="1600" b="0" i="0" u="none" strike="noStrike" cap="none" normalizeH="0" baseline="-30000" dirty="0" err="1" smtClean="0">
                <a:ln>
                  <a:noFill/>
                </a:ln>
                <a:solidFill>
                  <a:schemeClr val="tx1"/>
                </a:solidFill>
                <a:effectLst/>
                <a:latin typeface="Arial" pitchFamily="34" charset="0"/>
                <a:ea typeface="Times New Roman" pitchFamily="18" charset="0"/>
                <a:cs typeface="Times New Roman" pitchFamily="18" charset="0"/>
              </a:rPr>
              <a:t>DL_low</a:t>
            </a:r>
            <a:r>
              <a:rPr kumimoji="0" lang="en-GB" sz="1600" b="0" i="0" u="none" strike="noStrike" cap="none" normalizeH="0" baseline="-30000" dirty="0" smtClean="0">
                <a:ln>
                  <a:noFill/>
                </a:ln>
                <a:solidFill>
                  <a:schemeClr val="tx1"/>
                </a:solidFill>
                <a:effectLst/>
                <a:latin typeface="Arial" pitchFamily="34" charset="0"/>
                <a:ea typeface="Times New Roman" pitchFamily="18" charset="0"/>
                <a:cs typeface="Times New Roman" pitchFamily="18" charset="0"/>
              </a:rPr>
              <a:t> </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a:t>
            </a:r>
            <a:r>
              <a:rPr kumimoji="0" lang="en-GB" sz="1600" b="0" i="0" u="none" strike="noStrike" cap="none" normalizeH="0" baseline="0" dirty="0" err="1" smtClean="0">
                <a:ln>
                  <a:noFill/>
                </a:ln>
                <a:solidFill>
                  <a:schemeClr val="tx1"/>
                </a:solidFill>
                <a:effectLst/>
                <a:latin typeface="Arial" pitchFamily="34" charset="0"/>
                <a:ea typeface="MS Mincho" pitchFamily="49" charset="-128"/>
                <a:cs typeface="Arial" pitchFamily="34" charset="0"/>
              </a:rPr>
              <a:t>200MHz</a:t>
            </a:r>
            <a:r>
              <a:rPr kumimoji="0" lang="en-GB" sz="1600" b="0" i="0" u="none" strike="noStrike" cap="none" normalizeH="0" baseline="-30000" dirty="0" smtClean="0">
                <a:ln>
                  <a:noFill/>
                </a:ln>
                <a:solidFill>
                  <a:schemeClr val="tx1"/>
                </a:solidFill>
                <a:effectLst/>
                <a:latin typeface="Arial" pitchFamily="34" charset="0"/>
                <a:ea typeface="Times New Roman" pitchFamily="18" charset="0"/>
                <a:cs typeface="Times New Roman" pitchFamily="18" charset="0"/>
              </a:rPr>
              <a:t> </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and </a:t>
            </a:r>
            <a:r>
              <a:rPr kumimoji="0" lang="en-GB"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F</a:t>
            </a:r>
            <a:r>
              <a:rPr kumimoji="0" lang="en-GB" sz="1600" b="0" i="0" u="none" strike="noStrike" cap="none" normalizeH="0" baseline="-30000" dirty="0" err="1" smtClean="0">
                <a:ln>
                  <a:noFill/>
                </a:ln>
                <a:solidFill>
                  <a:schemeClr val="tx1"/>
                </a:solidFill>
                <a:effectLst/>
                <a:latin typeface="Arial" pitchFamily="34" charset="0"/>
                <a:ea typeface="Times New Roman" pitchFamily="18" charset="0"/>
                <a:cs typeface="Arial" pitchFamily="34" charset="0"/>
              </a:rPr>
              <a:t>Interferer</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&lt;</a:t>
            </a:r>
            <a:r>
              <a:rPr kumimoji="0" lang="en-GB" sz="16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a:t>
            </a:r>
            <a:r>
              <a:rPr kumimoji="0" lang="en-GB" sz="1600" b="0" i="0" u="none" strike="noStrike" cap="none" normalizeH="0" baseline="0" dirty="0" err="1" smtClean="0">
                <a:ln>
                  <a:noFill/>
                </a:ln>
                <a:solidFill>
                  <a:schemeClr val="tx1"/>
                </a:solidFill>
                <a:effectLst/>
                <a:latin typeface="Arial" pitchFamily="34" charset="0"/>
                <a:ea typeface="Times New Roman" pitchFamily="18" charset="0"/>
                <a:cs typeface="Times New Roman" pitchFamily="18" charset="0"/>
              </a:rPr>
              <a:t>F</a:t>
            </a:r>
            <a:r>
              <a:rPr kumimoji="0" lang="en-GB" sz="1600" b="0" i="0" u="none" strike="noStrike" cap="none" normalizeH="0" baseline="-30000" dirty="0" err="1" smtClean="0">
                <a:ln>
                  <a:noFill/>
                </a:ln>
                <a:solidFill>
                  <a:schemeClr val="tx1"/>
                </a:solidFill>
                <a:effectLst/>
                <a:latin typeface="Arial" pitchFamily="34" charset="0"/>
                <a:ea typeface="Times New Roman" pitchFamily="18" charset="0"/>
                <a:cs typeface="Times New Roman" pitchFamily="18" charset="0"/>
              </a:rPr>
              <a:t>DL_high</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 </a:t>
            </a:r>
            <a:r>
              <a:rPr kumimoji="0" lang="en-GB" sz="1600" b="0" i="0" u="none" strike="noStrike" cap="none" normalizeH="0" baseline="0" dirty="0" err="1" smtClean="0">
                <a:ln>
                  <a:noFill/>
                </a:ln>
                <a:solidFill>
                  <a:schemeClr val="tx1"/>
                </a:solidFill>
                <a:effectLst/>
                <a:latin typeface="Arial" pitchFamily="34" charset="0"/>
                <a:ea typeface="MS Mincho" pitchFamily="49" charset="-128"/>
                <a:cs typeface="Arial" pitchFamily="34" charset="0"/>
              </a:rPr>
              <a:t>200MHz</a:t>
            </a:r>
            <a:r>
              <a:rPr kumimoji="0" lang="en-GB" sz="16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TextBox 9"/>
          <p:cNvSpPr txBox="1"/>
          <p:nvPr/>
        </p:nvSpPr>
        <p:spPr>
          <a:xfrm>
            <a:off x="1252330" y="1292087"/>
            <a:ext cx="6057043" cy="461665"/>
          </a:xfrm>
          <a:prstGeom prst="rect">
            <a:avLst/>
          </a:prstGeom>
          <a:noFill/>
        </p:spPr>
        <p:txBody>
          <a:bodyPr wrap="none" rtlCol="0">
            <a:spAutoFit/>
          </a:bodyPr>
          <a:lstStyle/>
          <a:p>
            <a:r>
              <a:rPr lang="en-US" sz="2400" b="1" dirty="0" smtClean="0"/>
              <a:t>Proposal: adopt the following table with note </a:t>
            </a:r>
            <a:endParaRPr lang="en-US" sz="2400" b="1" dirty="0"/>
          </a:p>
        </p:txBody>
      </p:sp>
    </p:spTree>
    <p:extLst>
      <p:ext uri="{BB962C8B-B14F-4D97-AF65-F5344CB8AC3E}">
        <p14:creationId xmlns:p14="http://schemas.microsoft.com/office/powerpoint/2010/main" xmlns="" val="41132910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TotalTime>
  <Words>376</Words>
  <Application>Microsoft Office PowerPoint</Application>
  <PresentationFormat>Custom</PresentationFormat>
  <Paragraphs>68</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Way forward on NB-IoT UE OOBB Range 3</vt:lpstr>
      <vt:lpstr>Background (1/3)</vt:lpstr>
      <vt:lpstr>Background (2/3)</vt:lpstr>
      <vt:lpstr>Background (3/3)</vt:lpstr>
      <vt:lpstr>Way forward on NB-IoT UE OOBB Range 3</vt:lpstr>
    </vt:vector>
  </TitlesOfParts>
  <Company>Qualcomm Incorporated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coexistence evaluation methodology for NB-IOT in-band and guard band operation</dc:title>
  <dc:creator>Papaleo, Marco</dc:creator>
  <cp:lastModifiedBy>xwang23</cp:lastModifiedBy>
  <cp:revision>82</cp:revision>
  <dcterms:created xsi:type="dcterms:W3CDTF">2015-11-18T19:50:45Z</dcterms:created>
  <dcterms:modified xsi:type="dcterms:W3CDTF">2016-05-25T03:47:34Z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