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3"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5" autoAdjust="0"/>
    <p:restoredTop sz="94660"/>
  </p:normalViewPr>
  <p:slideViewPr>
    <p:cSldViewPr snapToGrid="0">
      <p:cViewPr varScale="1">
        <p:scale>
          <a:sx n="92" d="100"/>
          <a:sy n="92" d="100"/>
        </p:scale>
        <p:origin x="40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832926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745612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95532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419088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5893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0534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FE99F1-CC08-415E-828A-95B4C1ABA38C}" type="datetimeFigureOut">
              <a:rPr lang="en-US" smtClean="0"/>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69632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FE99F1-CC08-415E-828A-95B4C1ABA38C}" type="datetimeFigureOut">
              <a:rPr lang="en-US" smtClean="0"/>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8998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FE99F1-CC08-415E-828A-95B4C1ABA38C}" type="datetimeFigureOut">
              <a:rPr lang="en-US" smtClean="0"/>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50516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3871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608388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E99F1-CC08-415E-828A-95B4C1ABA38C}" type="datetimeFigureOut">
              <a:rPr lang="en-US" smtClean="0"/>
              <a:t>4/15/2016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C27165-B29E-4FD3-9FC9-A0B5BCD11CB5}" type="slidenum">
              <a:rPr lang="en-US" smtClean="0"/>
              <a:t>‹#›</a:t>
            </a:fld>
            <a:endParaRPr lang="en-US"/>
          </a:p>
        </p:txBody>
      </p:sp>
    </p:spTree>
    <p:extLst>
      <p:ext uri="{BB962C8B-B14F-4D97-AF65-F5344CB8AC3E}">
        <p14:creationId xmlns:p14="http://schemas.microsoft.com/office/powerpoint/2010/main" val="2655878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file:///C:\Users\onozawa\AppData\Local\Docs\R4-162605.zip" TargetMode="External"/><Relationship Id="rId3" Type="http://schemas.openxmlformats.org/officeDocument/2006/relationships/hyperlink" Target="file:///C:\Users\onozawa\AppData\Local\Docs\R4-162279.zip" TargetMode="External"/><Relationship Id="rId7" Type="http://schemas.openxmlformats.org/officeDocument/2006/relationships/hyperlink" Target="file:///C:\Users\onozawa\AppData\Local\Docs\R4-162280.zip" TargetMode="External"/><Relationship Id="rId2" Type="http://schemas.openxmlformats.org/officeDocument/2006/relationships/hyperlink" Target="file:///C:\Users\onozawa\AppData\Local\Docs\R4-162164.zip" TargetMode="External"/><Relationship Id="rId1" Type="http://schemas.openxmlformats.org/officeDocument/2006/relationships/slideLayout" Target="../slideLayouts/slideLayout2.xml"/><Relationship Id="rId6" Type="http://schemas.openxmlformats.org/officeDocument/2006/relationships/hyperlink" Target="file:///C:\Users\onozawa\AppData\Local\Docs\R4-162647.zip" TargetMode="External"/><Relationship Id="rId5" Type="http://schemas.openxmlformats.org/officeDocument/2006/relationships/hyperlink" Target="file:///C:\Users\onozawa\AppData\Local\Docs\R4-162294.zip" TargetMode="External"/><Relationship Id="rId4" Type="http://schemas.openxmlformats.org/officeDocument/2006/relationships/hyperlink" Target="file:///C:\Users\onozawa\AppData\Local\Docs\R4-16229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a:t>WF on LAA Bandwidth combination sets in CA basket work </a:t>
            </a:r>
            <a:r>
              <a:rPr lang="en-GB" b="1" dirty="0" smtClean="0"/>
              <a:t>items</a:t>
            </a:r>
            <a:endParaRPr lang="en-US" dirty="0"/>
          </a:p>
        </p:txBody>
      </p:sp>
      <p:sp>
        <p:nvSpPr>
          <p:cNvPr id="3" name="Subtitle 2"/>
          <p:cNvSpPr>
            <a:spLocks noGrp="1"/>
          </p:cNvSpPr>
          <p:nvPr>
            <p:ph type="subTitle" idx="1"/>
          </p:nvPr>
        </p:nvSpPr>
        <p:spPr/>
        <p:txBody>
          <a:bodyPr/>
          <a:lstStyle/>
          <a:p>
            <a:r>
              <a:rPr lang="en-US" dirty="0" smtClean="0"/>
              <a:t>Nokia, Vodafone, Huawei […..]</a:t>
            </a:r>
            <a:endParaRPr lang="en-US" dirty="0"/>
          </a:p>
        </p:txBody>
      </p:sp>
      <p:sp>
        <p:nvSpPr>
          <p:cNvPr id="5" name="TextBox 4"/>
          <p:cNvSpPr txBox="1"/>
          <p:nvPr/>
        </p:nvSpPr>
        <p:spPr>
          <a:xfrm>
            <a:off x="10464924" y="0"/>
            <a:ext cx="1265090" cy="369332"/>
          </a:xfrm>
          <a:prstGeom prst="rect">
            <a:avLst/>
          </a:prstGeom>
          <a:noFill/>
        </p:spPr>
        <p:txBody>
          <a:bodyPr wrap="none" rtlCol="0">
            <a:spAutoFit/>
          </a:bodyPr>
          <a:lstStyle/>
          <a:p>
            <a:r>
              <a:rPr lang="en-US" dirty="0" smtClean="0"/>
              <a:t> R4-16XXXX</a:t>
            </a:r>
            <a:endParaRPr lang="en-US" dirty="0"/>
          </a:p>
        </p:txBody>
      </p:sp>
    </p:spTree>
    <p:extLst>
      <p:ext uri="{BB962C8B-B14F-4D97-AF65-F5344CB8AC3E}">
        <p14:creationId xmlns:p14="http://schemas.microsoft.com/office/powerpoint/2010/main" val="182315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normAutofit/>
          </a:bodyPr>
          <a:lstStyle/>
          <a:p>
            <a:r>
              <a:rPr lang="en-GB" sz="2400" b="1" u="heavy" dirty="0" smtClean="0">
                <a:hlinkClick r:id="rId2"/>
              </a:rPr>
              <a:t>R4-162164</a:t>
            </a:r>
            <a:r>
              <a:rPr lang="en-GB" sz="2400" b="1" dirty="0"/>
              <a:t>	</a:t>
            </a:r>
            <a:r>
              <a:rPr lang="en-GB" sz="2400" b="1" dirty="0" smtClean="0"/>
              <a:t>Inclusion </a:t>
            </a:r>
            <a:r>
              <a:rPr lang="en-GB" sz="2400" b="1" dirty="0"/>
              <a:t>of 10MHz CBW for LAA </a:t>
            </a:r>
            <a:r>
              <a:rPr lang="en-GB" sz="2400" b="1" dirty="0" smtClean="0"/>
              <a:t>operation, Ericsson</a:t>
            </a:r>
          </a:p>
          <a:p>
            <a:r>
              <a:rPr lang="en-GB" sz="2400" b="1" u="heavy" dirty="0">
                <a:hlinkClick r:id="rId3"/>
              </a:rPr>
              <a:t>R4-162279</a:t>
            </a:r>
            <a:r>
              <a:rPr lang="en-GB" sz="2400" b="1" dirty="0"/>
              <a:t>	Bandwidth combination sets for </a:t>
            </a:r>
            <a:r>
              <a:rPr lang="en-GB" sz="2400" b="1" dirty="0" smtClean="0"/>
              <a:t>LAA, Nokia</a:t>
            </a:r>
          </a:p>
          <a:p>
            <a:r>
              <a:rPr lang="en-GB" sz="2400" b="1" u="heavy" dirty="0">
                <a:hlinkClick r:id="rId4"/>
              </a:rPr>
              <a:t>R4-162298</a:t>
            </a:r>
            <a:r>
              <a:rPr lang="en-GB" sz="2400" b="1" dirty="0"/>
              <a:t>	Discussion on channel bandwidth for </a:t>
            </a:r>
            <a:r>
              <a:rPr lang="en-GB" sz="2400" b="1" dirty="0" smtClean="0"/>
              <a:t>LAA, Huawei</a:t>
            </a:r>
          </a:p>
          <a:p>
            <a:r>
              <a:rPr lang="en-GB" sz="2400" b="1" u="heavy" dirty="0" smtClean="0">
                <a:hlinkClick r:id="rId5"/>
              </a:rPr>
              <a:t>R4-162294</a:t>
            </a:r>
            <a:r>
              <a:rPr lang="en-GB" sz="2400" b="1" dirty="0"/>
              <a:t>	Considerations on adding 10MHz channel bandwidth for CA combinations with Band </a:t>
            </a:r>
            <a:r>
              <a:rPr lang="en-GB" sz="2400" b="1" dirty="0" smtClean="0"/>
              <a:t>46, Huawei</a:t>
            </a:r>
          </a:p>
          <a:p>
            <a:r>
              <a:rPr lang="en-GB" sz="2400" b="1" u="heavy" dirty="0">
                <a:hlinkClick r:id="rId6"/>
              </a:rPr>
              <a:t>R4-162647</a:t>
            </a:r>
            <a:r>
              <a:rPr lang="en-GB" sz="2400" b="1" dirty="0"/>
              <a:t>	Addition of 10 MHz channel bandwidth for </a:t>
            </a:r>
            <a:r>
              <a:rPr lang="en-GB" sz="2400" b="1" dirty="0" smtClean="0"/>
              <a:t>LAA, Qualcomm</a:t>
            </a:r>
          </a:p>
          <a:p>
            <a:r>
              <a:rPr lang="en-GB" sz="2400" b="1" u="heavy" dirty="0">
                <a:hlinkClick r:id="rId7"/>
              </a:rPr>
              <a:t>R4-162280</a:t>
            </a:r>
            <a:r>
              <a:rPr lang="en-GB" sz="2400" b="1" dirty="0"/>
              <a:t>	WF on LAA Bandwidth combination sets in CA basket work </a:t>
            </a:r>
            <a:r>
              <a:rPr lang="en-GB" sz="2400" b="1" dirty="0" smtClean="0"/>
              <a:t>items, Nokia</a:t>
            </a:r>
          </a:p>
          <a:p>
            <a:r>
              <a:rPr lang="fr-FR" sz="2400" b="1" u="heavy" dirty="0" smtClean="0">
                <a:hlinkClick r:id="rId8"/>
              </a:rPr>
              <a:t>R4-162605</a:t>
            </a:r>
            <a:r>
              <a:rPr lang="fr-FR" sz="2400" b="1" dirty="0"/>
              <a:t>	LAA </a:t>
            </a:r>
            <a:r>
              <a:rPr lang="fr-FR" sz="2400" b="1" dirty="0" smtClean="0"/>
              <a:t>10MHz, Vodafone</a:t>
            </a:r>
            <a:endParaRPr lang="en-US" sz="2400" dirty="0"/>
          </a:p>
        </p:txBody>
      </p:sp>
    </p:spTree>
    <p:extLst>
      <p:ext uri="{BB962C8B-B14F-4D97-AF65-F5344CB8AC3E}">
        <p14:creationId xmlns:p14="http://schemas.microsoft.com/office/powerpoint/2010/main" val="3654264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GB" dirty="0" smtClean="0"/>
              <a:t>Band 46 was created with 20Mhz in Release 13, while agreement was made that 10, and 15MHz were not precluded in Band 46</a:t>
            </a:r>
          </a:p>
          <a:p>
            <a:r>
              <a:rPr lang="en-GB" dirty="0" smtClean="0"/>
              <a:t>Main reason is that in certain locations allowed frequency ranges for unlicensed operation are not multiple of 20MHz and therefore lower BWs than 20MHz are useful for greater spectrum efficiency</a:t>
            </a:r>
          </a:p>
          <a:p>
            <a:r>
              <a:rPr lang="en-GB" dirty="0" smtClean="0"/>
              <a:t>During RAN#71 all CA basket WIDs were updated using 10MHz for Band 46 while RAN4 was tasked to discuss how to introduce it</a:t>
            </a:r>
          </a:p>
        </p:txBody>
      </p:sp>
    </p:spTree>
    <p:extLst>
      <p:ext uri="{BB962C8B-B14F-4D97-AF65-F5344CB8AC3E}">
        <p14:creationId xmlns:p14="http://schemas.microsoft.com/office/powerpoint/2010/main" val="658362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(1/3)</a:t>
            </a:r>
            <a:endParaRPr lang="en-US" dirty="0"/>
          </a:p>
        </p:txBody>
      </p:sp>
      <p:sp>
        <p:nvSpPr>
          <p:cNvPr id="3" name="Content Placeholder 2"/>
          <p:cNvSpPr>
            <a:spLocks noGrp="1"/>
          </p:cNvSpPr>
          <p:nvPr>
            <p:ph idx="1"/>
          </p:nvPr>
        </p:nvSpPr>
        <p:spPr>
          <a:xfrm>
            <a:off x="838200" y="1191662"/>
            <a:ext cx="10515600" cy="4985301"/>
          </a:xfrm>
        </p:spPr>
        <p:txBody>
          <a:bodyPr>
            <a:normAutofit fontScale="77500" lnSpcReduction="20000"/>
          </a:bodyPr>
          <a:lstStyle/>
          <a:p>
            <a:pPr marL="0" indent="0">
              <a:buNone/>
            </a:pPr>
            <a:r>
              <a:rPr lang="en-US" sz="2400" dirty="0" smtClean="0"/>
              <a:t>Applicable release:</a:t>
            </a:r>
          </a:p>
          <a:p>
            <a:r>
              <a:rPr lang="en-US" sz="2000" dirty="0" smtClean="0"/>
              <a:t>10MHz is included in Rel-14 specifications</a:t>
            </a:r>
          </a:p>
          <a:p>
            <a:r>
              <a:rPr lang="en-US" sz="2000" dirty="0"/>
              <a:t>R</a:t>
            </a:r>
            <a:r>
              <a:rPr lang="en-US" sz="2000" dirty="0" smtClean="0"/>
              <a:t>elease independent from Rel-13 is to be discussed next meeting</a:t>
            </a:r>
          </a:p>
          <a:p>
            <a:pPr marL="0" indent="0">
              <a:buNone/>
            </a:pPr>
            <a:endParaRPr lang="en-US" sz="2400" dirty="0" smtClean="0"/>
          </a:p>
          <a:p>
            <a:pPr marL="0" indent="0">
              <a:buNone/>
            </a:pPr>
            <a:r>
              <a:rPr lang="en-US" sz="2400" dirty="0" smtClean="0"/>
              <a:t>Combination sets:</a:t>
            </a:r>
          </a:p>
          <a:p>
            <a:pPr marL="228600" lvl="1">
              <a:spcBef>
                <a:spcPts val="1000"/>
              </a:spcBef>
            </a:pPr>
            <a:r>
              <a:rPr lang="en-US" sz="2000" dirty="0" smtClean="0"/>
              <a:t>For combinations different from those including Bands 1,3,5 and 7, 10MHz was not requested and therefore they do not need to use 10MHz</a:t>
            </a:r>
          </a:p>
          <a:p>
            <a:pPr marL="228600" lvl="1">
              <a:spcBef>
                <a:spcPts val="1000"/>
              </a:spcBef>
            </a:pPr>
            <a:r>
              <a:rPr lang="en-US" sz="2000" dirty="0" smtClean="0"/>
              <a:t>For 1+46A, 3+46A and 7+46A, 10MHz is included in BCS1 (BSC0 is already in use from Release 13)</a:t>
            </a:r>
          </a:p>
          <a:p>
            <a:pPr marL="228600" lvl="1">
              <a:spcBef>
                <a:spcPts val="1000"/>
              </a:spcBef>
            </a:pPr>
            <a:r>
              <a:rPr lang="en-US" sz="2000" dirty="0" smtClean="0"/>
              <a:t>For  5+46A, 10MHz is included in BCS1 in brackets, and BCS0 is for 20MHz only</a:t>
            </a:r>
          </a:p>
          <a:p>
            <a:pPr marL="228600" lvl="1">
              <a:spcBef>
                <a:spcPts val="1000"/>
              </a:spcBef>
            </a:pPr>
            <a:r>
              <a:rPr lang="en-US" sz="2000" dirty="0" smtClean="0"/>
              <a:t>Introduce 10MHz to CA_46C, CA_46D and CA_46E as BCS1</a:t>
            </a:r>
          </a:p>
          <a:p>
            <a:pPr marL="685800" lvl="2">
              <a:spcBef>
                <a:spcPts val="1000"/>
              </a:spcBef>
            </a:pPr>
            <a:r>
              <a:rPr lang="en-US" sz="1800" dirty="0" smtClean="0"/>
              <a:t>BCS0 is reserved for fallback operations without 10MHz</a:t>
            </a:r>
          </a:p>
          <a:p>
            <a:pPr marL="228600" lvl="1">
              <a:spcBef>
                <a:spcPts val="1000"/>
              </a:spcBef>
            </a:pPr>
            <a:r>
              <a:rPr lang="en-US" sz="2000" dirty="0" smtClean="0"/>
              <a:t>For 7A+46C and 7A+46D they refer to BCS1 for 46C,46D respectively (20 and 10MHz), and they are all BCS0</a:t>
            </a:r>
          </a:p>
          <a:p>
            <a:pPr marL="228600" lvl="1">
              <a:spcBef>
                <a:spcPts val="1000"/>
              </a:spcBef>
            </a:pPr>
            <a:r>
              <a:rPr lang="en-US" sz="2000" dirty="0" smtClean="0"/>
              <a:t>For 1,3, 5A+46C and 1,3, 5A+46D and 1,3,5A+46E, two sets are created</a:t>
            </a:r>
          </a:p>
          <a:p>
            <a:pPr marL="685800" lvl="2">
              <a:spcBef>
                <a:spcPts val="1000"/>
              </a:spcBef>
            </a:pPr>
            <a:r>
              <a:rPr lang="en-US" sz="1600" dirty="0" smtClean="0"/>
              <a:t>BCS0: they refer to BCS0 for 46C,46D,46E respectively (20 MHz) with all values in brackets</a:t>
            </a:r>
          </a:p>
          <a:p>
            <a:pPr marL="685800" lvl="2">
              <a:spcBef>
                <a:spcPts val="1000"/>
              </a:spcBef>
            </a:pPr>
            <a:r>
              <a:rPr lang="en-US" sz="1600" dirty="0" smtClean="0"/>
              <a:t>BCS1: they refer to BCS1 for 46C,46D,46E respectively (20 and 10MHz) with all values in brackets</a:t>
            </a:r>
          </a:p>
          <a:p>
            <a:pPr marL="228600" lvl="1">
              <a:spcBef>
                <a:spcPts val="1000"/>
              </a:spcBef>
            </a:pPr>
            <a:r>
              <a:rPr lang="en-US" sz="2000" dirty="0" smtClean="0"/>
              <a:t>Note that the two combinations sets </a:t>
            </a:r>
            <a:r>
              <a:rPr lang="en-US" sz="2000" dirty="0"/>
              <a:t>for </a:t>
            </a:r>
            <a:r>
              <a:rPr lang="en-US" sz="2000" dirty="0" smtClean="0"/>
              <a:t>5A+46A, 1,3,5A+46C </a:t>
            </a:r>
            <a:r>
              <a:rPr lang="en-US" sz="2000" dirty="0"/>
              <a:t>and </a:t>
            </a:r>
            <a:r>
              <a:rPr lang="en-US" sz="2000" dirty="0" smtClean="0"/>
              <a:t>1,3,5A+46D </a:t>
            </a:r>
            <a:r>
              <a:rPr lang="en-US" sz="2000" dirty="0"/>
              <a:t>and </a:t>
            </a:r>
            <a:r>
              <a:rPr lang="en-US" sz="2000" dirty="0" smtClean="0"/>
              <a:t>1,3,5A+46E will be changed to only one combination set (with 20 and 10MHz) if the associated requirements to include 10MHz are completed by RAN4#79. otherwise two combinations sets remain and brackets removed</a:t>
            </a:r>
          </a:p>
          <a:p>
            <a:pPr marL="228600" lvl="1">
              <a:spcBef>
                <a:spcPts val="1000"/>
              </a:spcBef>
            </a:pPr>
            <a:endParaRPr lang="en-US" sz="20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512488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(2/3)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a:t>
            </a:r>
          </a:p>
          <a:p>
            <a:r>
              <a:rPr lang="en-US" sz="2000" dirty="0" smtClean="0"/>
              <a:t>For India, there are two unlicensed allocations that are not multiple of 20MHz</a:t>
            </a:r>
          </a:p>
          <a:p>
            <a:pPr lvl="1"/>
            <a:r>
              <a:rPr lang="en-US" sz="1600" dirty="0" smtClean="0"/>
              <a:t>5725-5875 for Indoor and 5825-5875 for outdoor</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r>
              <a:rPr lang="en-US" sz="2000" dirty="0" smtClean="0"/>
              <a:t>For indoor there is a 10MHz channel unused at center frequency 5730MHz</a:t>
            </a:r>
          </a:p>
          <a:p>
            <a:r>
              <a:rPr lang="en-US" sz="2000" dirty="0" smtClean="0"/>
              <a:t>For outdoor there is 10MHz channel unused at center frequency 5830MHz </a:t>
            </a:r>
          </a:p>
          <a:p>
            <a:pPr marL="0" indent="0">
              <a:buNone/>
            </a:pPr>
            <a:endParaRPr lang="en-US" sz="24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13" name="Picture 16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614489" y="2185988"/>
            <a:ext cx="8370267" cy="309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6" name="Rectangle 315"/>
          <p:cNvSpPr/>
          <p:nvPr/>
        </p:nvSpPr>
        <p:spPr>
          <a:xfrm>
            <a:off x="8724900" y="3860800"/>
            <a:ext cx="508000" cy="254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400" dirty="0" smtClean="0"/>
              <a:t>OUT</a:t>
            </a:r>
            <a:endParaRPr lang="en-GB" sz="1400" dirty="0"/>
          </a:p>
        </p:txBody>
      </p:sp>
      <p:sp>
        <p:nvSpPr>
          <p:cNvPr id="320" name="Rectangle 319"/>
          <p:cNvSpPr/>
          <p:nvPr/>
        </p:nvSpPr>
        <p:spPr>
          <a:xfrm>
            <a:off x="7772400" y="3352800"/>
            <a:ext cx="1460500" cy="25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INDOOR</a:t>
            </a:r>
            <a:endParaRPr lang="en-GB" sz="1400" dirty="0"/>
          </a:p>
        </p:txBody>
      </p:sp>
      <p:sp>
        <p:nvSpPr>
          <p:cNvPr id="322" name="Right Arrow 321"/>
          <p:cNvSpPr/>
          <p:nvPr/>
        </p:nvSpPr>
        <p:spPr>
          <a:xfrm rot="900000">
            <a:off x="8235950" y="4014843"/>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23" name="Right Arrow 322"/>
          <p:cNvSpPr/>
          <p:nvPr/>
        </p:nvSpPr>
        <p:spPr>
          <a:xfrm rot="900000">
            <a:off x="7317318" y="3467231"/>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18" name="Rectangle 317"/>
          <p:cNvSpPr/>
          <p:nvPr/>
        </p:nvSpPr>
        <p:spPr>
          <a:xfrm>
            <a:off x="1614489" y="3921902"/>
            <a:ext cx="633411" cy="1132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1790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(3/3)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 (cont’d):</a:t>
            </a:r>
          </a:p>
          <a:p>
            <a:r>
              <a:rPr lang="en-US" sz="2000" dirty="0" smtClean="0"/>
              <a:t>CR to 36.104 (red text)</a:t>
            </a:r>
          </a:p>
          <a:p>
            <a:r>
              <a:rPr lang="en-GB" sz="1400" dirty="0"/>
              <a:t>NOTE 3: 	The following NDL and NUL are allowed for operation in Band 46 assuming 20MHz channel bandwidth:</a:t>
            </a:r>
            <a:br>
              <a:rPr lang="en-GB" sz="1400" dirty="0"/>
            </a:br>
            <a:r>
              <a:rPr lang="en-GB" sz="1400" dirty="0"/>
              <a:t>NDL =NUL = {n-2, n-1, n, n+1, n+2 | n = 46890 (5160 MHz), 47090 (5180 MHz), 47290 (5200 MHz), 47490 (5220 MHz), 47690 (5240 MHz), 47890 (5260 MHz), 48090 (5280 MHz), 48290 (5300 MHz), 48490 (5320 MHz), 48690 (5340 MHz), 50090 (5480 MHz), 50290 (5500 MHz), 50490 (5520 MHz), 50690 (5540 MHz), 50890 (5560 MHz), 51090 (5580 MHz), 51290 (5600 MHz), 51490 (5620 MHz), 51690 (5640 MHz), 51890 (5660 MHz), 52090 (5680 MHz), 52290 (5700 MHz), 52490 (5720 MHz), 52740 (5745 MHz), 52940 (5765 MHz), 53140 (5785 MHz), 53340 (5805 MHz), 53540 (5825 MHz), 53740 (5845 MHz), 53940 (5865 MHz), 54140 (5885 MHz), 54340 (5905 MHz</a:t>
            </a:r>
            <a:r>
              <a:rPr lang="en-GB" sz="1400" dirty="0" smtClean="0"/>
              <a:t>)}.</a:t>
            </a:r>
            <a:r>
              <a:rPr lang="en-GB" sz="1400" dirty="0" smtClean="0">
                <a:solidFill>
                  <a:srgbClr val="FF0000"/>
                </a:solidFill>
              </a:rPr>
              <a:t> </a:t>
            </a:r>
            <a:r>
              <a:rPr lang="en-US" sz="1400" dirty="0">
                <a:solidFill>
                  <a:srgbClr val="FF0000"/>
                </a:solidFill>
              </a:rPr>
              <a:t>And the following NDL and NUL are allowed for operation in Band 46 assuming 10MHz channel bandwidth NDL =NUL = {n-2, n-1, n, n+1, n+2 | n = 52590 (5730 MHz), 53590 (5830 MHz)} . </a:t>
            </a:r>
            <a:r>
              <a:rPr lang="en-US" sz="1400" dirty="0" smtClean="0">
                <a:solidFill>
                  <a:srgbClr val="FF0000"/>
                </a:solidFill>
              </a:rPr>
              <a:t>10 MHz </a:t>
            </a:r>
            <a:r>
              <a:rPr lang="en-US" sz="1400" dirty="0" smtClean="0">
                <a:solidFill>
                  <a:srgbClr val="FF0000"/>
                </a:solidFill>
              </a:rPr>
              <a:t>operation </a:t>
            </a:r>
            <a:r>
              <a:rPr lang="en-US" sz="1400" smtClean="0">
                <a:solidFill>
                  <a:srgbClr val="FF0000"/>
                </a:solidFill>
              </a:rPr>
              <a:t>in Band 46 is </a:t>
            </a:r>
            <a:r>
              <a:rPr lang="en-US" sz="1400" dirty="0" smtClean="0">
                <a:solidFill>
                  <a:srgbClr val="FF0000"/>
                </a:solidFill>
              </a:rPr>
              <a:t>specified</a:t>
            </a:r>
            <a:r>
              <a:rPr lang="en-US" sz="1400" dirty="0" smtClean="0">
                <a:solidFill>
                  <a:srgbClr val="FF0000"/>
                </a:solidFill>
              </a:rPr>
              <a:t> </a:t>
            </a:r>
            <a:r>
              <a:rPr lang="en-US" sz="1400" dirty="0" smtClean="0">
                <a:solidFill>
                  <a:srgbClr val="FF0000"/>
                </a:solidFill>
              </a:rPr>
              <a:t>for </a:t>
            </a:r>
            <a:r>
              <a:rPr lang="en-US" sz="1400" dirty="0" smtClean="0">
                <a:solidFill>
                  <a:srgbClr val="FF0000"/>
                </a:solidFill>
              </a:rPr>
              <a:t>deployment </a:t>
            </a:r>
            <a:r>
              <a:rPr lang="en-US" sz="1400" dirty="0" smtClean="0">
                <a:solidFill>
                  <a:srgbClr val="FF0000"/>
                </a:solidFill>
              </a:rPr>
              <a:t>in India </a:t>
            </a:r>
            <a:r>
              <a:rPr lang="en-US" sz="1400" dirty="0" smtClean="0">
                <a:solidFill>
                  <a:srgbClr val="FF0000"/>
                </a:solidFill>
              </a:rPr>
              <a:t>and other regions are FFS. </a:t>
            </a:r>
            <a:r>
              <a:rPr lang="en-GB" sz="1400" dirty="0" smtClean="0">
                <a:solidFill>
                  <a:srgbClr val="FF0000"/>
                </a:solidFill>
              </a:rPr>
              <a:t>10 </a:t>
            </a:r>
            <a:r>
              <a:rPr lang="en-GB" sz="1400" dirty="0">
                <a:solidFill>
                  <a:srgbClr val="FF0000"/>
                </a:solidFill>
              </a:rPr>
              <a:t>MHz bandwidth shall not be used when overlapping with a 20MHz channel where the absence of non 3GPP technologies cannot be guaranteed on a long term basis (e.g., by level of regulation) unless additional work on channel access is agreed and completed to ensure fair coexistence with these other non 3GPP </a:t>
            </a:r>
            <a:r>
              <a:rPr lang="en-GB" sz="1400" dirty="0" smtClean="0">
                <a:solidFill>
                  <a:srgbClr val="FF0000"/>
                </a:solidFill>
              </a:rPr>
              <a:t>technologies</a:t>
            </a:r>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83456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 information</a:t>
            </a:r>
            <a:endParaRPr lang="en-GB" dirty="0"/>
          </a:p>
        </p:txBody>
      </p:sp>
      <p:sp>
        <p:nvSpPr>
          <p:cNvPr id="3" name="Content Placeholder 2"/>
          <p:cNvSpPr>
            <a:spLocks noGrp="1"/>
          </p:cNvSpPr>
          <p:nvPr>
            <p:ph idx="1"/>
          </p:nvPr>
        </p:nvSpPr>
        <p:spPr/>
        <p:txBody>
          <a:bodyPr>
            <a:normAutofit fontScale="92500" lnSpcReduction="10000"/>
          </a:bodyPr>
          <a:lstStyle/>
          <a:p>
            <a:r>
              <a:rPr lang="en-GB" sz="2000" dirty="0"/>
              <a:t>Expected spec changes </a:t>
            </a:r>
            <a:r>
              <a:rPr lang="en-GB" sz="2000" dirty="0" smtClean="0"/>
              <a:t>for 10MHz support in DL</a:t>
            </a:r>
            <a:endParaRPr lang="en-GB" sz="2000" dirty="0"/>
          </a:p>
          <a:p>
            <a:r>
              <a:rPr lang="en-GB" sz="2000" dirty="0" smtClean="0"/>
              <a:t>36.104: </a:t>
            </a:r>
          </a:p>
          <a:p>
            <a:pPr lvl="1"/>
            <a:r>
              <a:rPr lang="en-GB" sz="2000" dirty="0"/>
              <a:t>5.7.1	Channel </a:t>
            </a:r>
            <a:r>
              <a:rPr lang="en-GB" sz="2000" dirty="0" smtClean="0"/>
              <a:t>spacing</a:t>
            </a:r>
          </a:p>
          <a:p>
            <a:pPr lvl="1"/>
            <a:r>
              <a:rPr lang="en-GB" sz="2000" dirty="0"/>
              <a:t>5.7.1A	CA Channel </a:t>
            </a:r>
            <a:r>
              <a:rPr lang="en-GB" sz="2000" dirty="0" smtClean="0"/>
              <a:t>spacing</a:t>
            </a:r>
          </a:p>
          <a:p>
            <a:pPr lvl="1"/>
            <a:r>
              <a:rPr lang="en-GB" sz="2000" dirty="0"/>
              <a:t>5.7.3	Carrier frequency and </a:t>
            </a:r>
            <a:r>
              <a:rPr lang="en-GB" sz="2000" dirty="0" smtClean="0"/>
              <a:t>EARFCN (handled by this WF)</a:t>
            </a:r>
          </a:p>
          <a:p>
            <a:pPr lvl="1"/>
            <a:r>
              <a:rPr lang="en-GB" sz="2000" dirty="0"/>
              <a:t>6.6.2	Adjacent Channel Leakage power Ratio (ACLR</a:t>
            </a:r>
            <a:r>
              <a:rPr lang="en-GB" sz="2000" dirty="0" smtClean="0"/>
              <a:t>)</a:t>
            </a:r>
          </a:p>
          <a:p>
            <a:pPr lvl="1"/>
            <a:r>
              <a:rPr lang="en-GB" sz="2000" dirty="0" smtClean="0"/>
              <a:t>6.6.3</a:t>
            </a:r>
            <a:r>
              <a:rPr lang="en-GB" sz="2000" dirty="0"/>
              <a:t>	Operating band unwanted </a:t>
            </a:r>
            <a:r>
              <a:rPr lang="en-GB" sz="2000" dirty="0" smtClean="0"/>
              <a:t>emissions</a:t>
            </a:r>
          </a:p>
          <a:p>
            <a:pPr lvl="1"/>
            <a:r>
              <a:rPr lang="en-GB" sz="2000" dirty="0"/>
              <a:t>9.1.1	Channel access parameters</a:t>
            </a:r>
          </a:p>
          <a:p>
            <a:r>
              <a:rPr lang="en-GB" sz="2000" dirty="0" smtClean="0"/>
              <a:t>36.101</a:t>
            </a:r>
          </a:p>
          <a:p>
            <a:pPr lvl="1"/>
            <a:r>
              <a:rPr lang="en-GB" sz="2000" dirty="0"/>
              <a:t>7.3	Reference sensitivity power </a:t>
            </a:r>
            <a:r>
              <a:rPr lang="en-GB" sz="2000" dirty="0" smtClean="0"/>
              <a:t>level</a:t>
            </a:r>
          </a:p>
          <a:p>
            <a:pPr lvl="1"/>
            <a:r>
              <a:rPr lang="en-GB" sz="2000" dirty="0"/>
              <a:t>7.5	Adjacent Channel Selectivity (ACS)</a:t>
            </a:r>
          </a:p>
          <a:p>
            <a:pPr lvl="1"/>
            <a:r>
              <a:rPr lang="en-GB" sz="2000" dirty="0" smtClean="0"/>
              <a:t>7.6.1</a:t>
            </a:r>
            <a:r>
              <a:rPr lang="en-GB" sz="2000" dirty="0"/>
              <a:t>	In-band </a:t>
            </a:r>
            <a:r>
              <a:rPr lang="en-GB" sz="2000" dirty="0" smtClean="0"/>
              <a:t>blocking</a:t>
            </a:r>
          </a:p>
          <a:p>
            <a:pPr lvl="1"/>
            <a:r>
              <a:rPr lang="en-GB" sz="2000" dirty="0"/>
              <a:t>7.8	Intermodulation </a:t>
            </a:r>
            <a:r>
              <a:rPr lang="en-GB" sz="2000" dirty="0" smtClean="0"/>
              <a:t>characteristics</a:t>
            </a:r>
          </a:p>
          <a:p>
            <a:r>
              <a:rPr lang="en-GB" sz="2000" dirty="0" smtClean="0"/>
              <a:t>Other spec changes may be further identified</a:t>
            </a:r>
            <a:endParaRPr lang="en-GB" sz="2000" dirty="0"/>
          </a:p>
          <a:p>
            <a:endParaRPr lang="en-GB" dirty="0"/>
          </a:p>
        </p:txBody>
      </p:sp>
    </p:spTree>
    <p:extLst>
      <p:ext uri="{BB962C8B-B14F-4D97-AF65-F5344CB8AC3E}">
        <p14:creationId xmlns:p14="http://schemas.microsoft.com/office/powerpoint/2010/main" val="36657494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414</Words>
  <Application>Microsoft Office PowerPoint</Application>
  <PresentationFormat>Widescreen</PresentationFormat>
  <Paragraphs>69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LAA Bandwidth combination sets in CA basket work items</vt:lpstr>
      <vt:lpstr>Reference</vt:lpstr>
      <vt:lpstr>Background</vt:lpstr>
      <vt:lpstr>Way forward (1/3)</vt:lpstr>
      <vt:lpstr>Way forward (2/3)</vt:lpstr>
      <vt:lpstr>Way forward (3/3)</vt:lpstr>
      <vt:lpstr>For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LAA Bandwidth combination sets in CA basket work items</dc:title>
  <dc:creator>Onozawa, Hisashi (Nokia - JP/Tokyo)</dc:creator>
  <cp:lastModifiedBy>Angelow, Iwajlo (Nokia - US/Arlington Heights)</cp:lastModifiedBy>
  <cp:revision>70</cp:revision>
  <dcterms:created xsi:type="dcterms:W3CDTF">2016-04-11T17:54:45Z</dcterms:created>
  <dcterms:modified xsi:type="dcterms:W3CDTF">2016-04-15T21:22:15Z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-455761318</vt:i4>
  </property>
  <property fmtid="{D5CDD505-2E9C-101B-9397-08002B2CF9AE}" pid="3" name="_NewReviewCycle">
    <vt:lpwstr/>
  </property>
  <property fmtid="{D5CDD505-2E9C-101B-9397-08002B2CF9AE}" pid="4" name="_EmailSubject">
    <vt:lpwstr>Way forward on 10MHz for LAA</vt:lpwstr>
  </property>
  <property fmtid="{D5CDD505-2E9C-101B-9397-08002B2CF9AE}" pid="5" name="_AuthorEmail">
    <vt:lpwstr>luis.anaya@vodafone.com</vt:lpwstr>
  </property>
  <property fmtid="{D5CDD505-2E9C-101B-9397-08002B2CF9AE}" pid="6" name="_AuthorEmailDisplayName">
    <vt:lpwstr>Anaya, Luis, Vodafone Group (lanayac)</vt:lpwstr>
  </property>
</Properties>
</file>