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48" r:id="rId6"/>
    <p:sldId id="358" r:id="rId7"/>
    <p:sldId id="356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5" autoAdjust="0"/>
    <p:restoredTop sz="87234" autoAdjust="0"/>
  </p:normalViewPr>
  <p:slideViewPr>
    <p:cSldViewPr>
      <p:cViewPr>
        <p:scale>
          <a:sx n="81" d="100"/>
          <a:sy n="81" d="100"/>
        </p:scale>
        <p:origin x="-126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15.04.2016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4RX PDSCH </a:t>
            </a:r>
            <a:r>
              <a:rPr lang="en-GB" altLang="en-US" sz="4000" smtClean="0"/>
              <a:t>MMSE-IRC receiver</a:t>
            </a:r>
            <a:endParaRPr lang="en-GB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err="1" smtClean="0">
                <a:solidFill>
                  <a:srgbClr val="898989"/>
                </a:solidFill>
              </a:rPr>
              <a:t>Huawei</a:t>
            </a:r>
            <a:r>
              <a:rPr lang="en-US" altLang="en-US" sz="2800" dirty="0" smtClean="0">
                <a:solidFill>
                  <a:srgbClr val="898989"/>
                </a:solidFill>
              </a:rPr>
              <a:t>, [xx]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4467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 78bis 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altLang="zh-CN" sz="1800" b="1" dirty="0" smtClean="0"/>
              <a:t> San Jose del </a:t>
            </a:r>
            <a:r>
              <a:rPr lang="en-GB" altLang="zh-CN" sz="1800" b="1" dirty="0" err="1" smtClean="0"/>
              <a:t>Cabo</a:t>
            </a:r>
            <a:r>
              <a:rPr lang="en-GB" altLang="zh-CN" sz="1800" b="1" dirty="0" smtClean="0"/>
              <a:t>, Mexico, 11 – 15 Apr 2016</a:t>
            </a:r>
            <a:endParaRPr lang="sv-SE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6.6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R4-163035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Test cases of 4RX PDSCH type-A receiver had been introduced in R.13 4RX WI:</a:t>
            </a:r>
            <a:endParaRPr lang="en-GB" altLang="zh-CN" sz="2000" dirty="0" smtClean="0"/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>
                <a:solidFill>
                  <a:prstClr val="black"/>
                </a:solidFill>
              </a:rPr>
              <a:t>TS36.101 section </a:t>
            </a:r>
            <a:r>
              <a:rPr lang="en-GB" altLang="zh-CN" sz="1800" dirty="0" smtClean="0"/>
              <a:t>8.10.1.1.3 (FDD) and  section 8.10.1.2.3  (TDD) </a:t>
            </a:r>
          </a:p>
          <a:p>
            <a:pPr lvl="2" algn="just">
              <a:spcBef>
                <a:spcPts val="600"/>
              </a:spcBef>
            </a:pPr>
            <a:r>
              <a:rPr lang="en-GB" altLang="zh-CN" sz="1600" dirty="0" smtClean="0">
                <a:solidFill>
                  <a:prstClr val="black"/>
                </a:solidFill>
              </a:rPr>
              <a:t>Serving cell, transmission mode TM6 rank1 with followed PMI</a:t>
            </a:r>
          </a:p>
          <a:p>
            <a:pPr lvl="2" algn="just">
              <a:spcBef>
                <a:spcPts val="600"/>
              </a:spcBef>
            </a:pPr>
            <a:r>
              <a:rPr lang="en-GB" altLang="zh-CN" sz="1600" dirty="0" smtClean="0">
                <a:solidFill>
                  <a:prstClr val="black"/>
                </a:solidFill>
              </a:rPr>
              <a:t>One Interference cell, transmission mode TM4 with 80% rank1 and 20% rank2 probability</a:t>
            </a:r>
            <a:endParaRPr lang="zh-CN" altLang="zh-CN" sz="1400" dirty="0" smtClean="0"/>
          </a:p>
          <a:p>
            <a:pPr lvl="2"/>
            <a:endParaRPr lang="en-GB" altLang="en-US" sz="1800" dirty="0" smtClean="0"/>
          </a:p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Compared with 2RX, 4RX UE could achieve more performance gain with IRC, in the scenarios:</a:t>
            </a:r>
          </a:p>
          <a:p>
            <a:pPr lvl="1" algn="just">
              <a:spcBef>
                <a:spcPts val="600"/>
              </a:spcBef>
            </a:pPr>
            <a:r>
              <a:rPr lang="en-GB" altLang="en-US" sz="1800" dirty="0" smtClean="0">
                <a:solidFill>
                  <a:prstClr val="black"/>
                </a:solidFill>
              </a:rPr>
              <a:t>Serving cell rank &gt;1</a:t>
            </a:r>
          </a:p>
          <a:p>
            <a:pPr lvl="1" algn="just">
              <a:spcBef>
                <a:spcPts val="600"/>
              </a:spcBef>
            </a:pPr>
            <a:r>
              <a:rPr lang="en-GB" altLang="en-US" sz="1800" dirty="0" smtClean="0">
                <a:solidFill>
                  <a:prstClr val="black"/>
                </a:solidFill>
              </a:rPr>
              <a:t>Total rank of interference cell &gt;2</a:t>
            </a:r>
          </a:p>
          <a:p>
            <a:endParaRPr lang="en-GB" alt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The following case(s) could be </a:t>
            </a:r>
            <a:r>
              <a:rPr lang="en-GB" altLang="en-US" sz="2000" smtClean="0"/>
              <a:t>considered </a:t>
            </a:r>
            <a:r>
              <a:rPr lang="en-GB" altLang="en-US" sz="2000" smtClean="0"/>
              <a:t>for 4RX </a:t>
            </a:r>
            <a:r>
              <a:rPr lang="en-GB" altLang="en-US" sz="2000" dirty="0" smtClean="0"/>
              <a:t>UE :</a:t>
            </a:r>
            <a:endParaRPr lang="en-GB" altLang="zh-CN" sz="2000" dirty="0" smtClean="0"/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>
                <a:solidFill>
                  <a:prstClr val="black"/>
                </a:solidFill>
              </a:rPr>
              <a:t>Case 1:</a:t>
            </a:r>
            <a:endParaRPr lang="en-GB" altLang="zh-CN" sz="1800" dirty="0" smtClean="0"/>
          </a:p>
          <a:p>
            <a:pPr lvl="2" algn="just">
              <a:spcBef>
                <a:spcPts val="600"/>
              </a:spcBef>
            </a:pPr>
            <a:r>
              <a:rPr lang="en-GB" altLang="zh-CN" sz="1600" dirty="0" smtClean="0">
                <a:solidFill>
                  <a:prstClr val="black"/>
                </a:solidFill>
              </a:rPr>
              <a:t>Serving cell rank =2</a:t>
            </a:r>
          </a:p>
          <a:p>
            <a:pPr lvl="2" algn="just">
              <a:spcBef>
                <a:spcPts val="600"/>
              </a:spcBef>
            </a:pPr>
            <a:r>
              <a:rPr lang="en-GB" altLang="en-US" sz="1600" dirty="0" smtClean="0">
                <a:solidFill>
                  <a:prstClr val="black"/>
                </a:solidFill>
              </a:rPr>
              <a:t>One interference cell</a:t>
            </a:r>
            <a:endParaRPr lang="en-GB" altLang="en-US" sz="1800" dirty="0" smtClean="0"/>
          </a:p>
          <a:p>
            <a:pPr lvl="1" algn="just">
              <a:spcBef>
                <a:spcPts val="600"/>
              </a:spcBef>
            </a:pPr>
            <a:r>
              <a:rPr lang="en-GB" altLang="zh-CN" sz="1800" dirty="0" smtClean="0">
                <a:solidFill>
                  <a:prstClr val="black"/>
                </a:solidFill>
              </a:rPr>
              <a:t>Case 2:</a:t>
            </a:r>
            <a:endParaRPr lang="en-GB" altLang="zh-CN" sz="1800" dirty="0" smtClean="0"/>
          </a:p>
          <a:p>
            <a:pPr lvl="2" algn="just">
              <a:spcBef>
                <a:spcPts val="600"/>
              </a:spcBef>
            </a:pPr>
            <a:r>
              <a:rPr lang="en-GB" altLang="zh-CN" sz="1600" dirty="0" smtClean="0">
                <a:solidFill>
                  <a:prstClr val="black"/>
                </a:solidFill>
              </a:rPr>
              <a:t>Serving cell rank=1</a:t>
            </a:r>
          </a:p>
          <a:p>
            <a:pPr lvl="2" algn="just">
              <a:spcBef>
                <a:spcPts val="600"/>
              </a:spcBef>
            </a:pPr>
            <a:r>
              <a:rPr lang="en-GB" altLang="zh-CN" sz="1600" dirty="0" smtClean="0">
                <a:solidFill>
                  <a:prstClr val="black"/>
                </a:solidFill>
              </a:rPr>
              <a:t>Two interference cell</a:t>
            </a:r>
            <a:endParaRPr lang="zh-CN" altLang="zh-CN" sz="1400" dirty="0" smtClean="0"/>
          </a:p>
          <a:p>
            <a:pPr algn="just">
              <a:spcBef>
                <a:spcPts val="600"/>
              </a:spcBef>
            </a:pPr>
            <a:endParaRPr lang="en-GB" altLang="en-US" sz="2000" dirty="0" smtClean="0"/>
          </a:p>
          <a:p>
            <a:pPr algn="just">
              <a:spcBef>
                <a:spcPts val="600"/>
              </a:spcBef>
            </a:pPr>
            <a:r>
              <a:rPr lang="en-GB" altLang="en-US" sz="2000" dirty="0" smtClean="0"/>
              <a:t>Companies are encouraged to provide analysis and evaluation on above cases</a:t>
            </a:r>
            <a:endParaRPr lang="en-GB" alt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Assumptions (for information)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30763"/>
          </a:xfrm>
        </p:spPr>
        <p:txBody>
          <a:bodyPr/>
          <a:lstStyle/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Case 1:</a:t>
            </a:r>
          </a:p>
          <a:p>
            <a:pPr marL="742950" lvl="2" indent="-342900" algn="just">
              <a:spcBef>
                <a:spcPts val="600"/>
              </a:spcBef>
            </a:pPr>
            <a:r>
              <a:rPr lang="en-GB" altLang="en-US" dirty="0" smtClean="0"/>
              <a:t>Reuse the assumptions in section </a:t>
            </a:r>
            <a:r>
              <a:rPr lang="en-GB" altLang="zh-CN" dirty="0" smtClean="0"/>
              <a:t>8.10.1.1.3, except that </a:t>
            </a:r>
          </a:p>
          <a:p>
            <a:pPr marL="1200150" lvl="3" indent="-342900" algn="just">
              <a:spcBef>
                <a:spcPts val="600"/>
              </a:spcBef>
            </a:pPr>
            <a:r>
              <a:rPr lang="en-GB" altLang="en-US" dirty="0" smtClean="0"/>
              <a:t>Serving PDSCH transmission: TM4 rank2, with/without followed PMI feedback</a:t>
            </a:r>
          </a:p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Case 2:</a:t>
            </a:r>
          </a:p>
          <a:p>
            <a:pPr marL="742950" lvl="2" indent="-342900" algn="just">
              <a:spcBef>
                <a:spcPts val="600"/>
              </a:spcBef>
            </a:pPr>
            <a:r>
              <a:rPr lang="en-GB" altLang="en-US" dirty="0" smtClean="0"/>
              <a:t>Reuse the assumptions in section </a:t>
            </a:r>
            <a:r>
              <a:rPr lang="en-GB" altLang="zh-CN" dirty="0" smtClean="0"/>
              <a:t>8.10.1.1.3, except that </a:t>
            </a:r>
          </a:p>
          <a:p>
            <a:pPr marL="1200150" lvl="3" indent="-342900" algn="just">
              <a:spcBef>
                <a:spcPts val="600"/>
              </a:spcBef>
            </a:pPr>
            <a:r>
              <a:rPr lang="en-GB" altLang="en-US" dirty="0" smtClean="0"/>
              <a:t>Two interference cells are modelled</a:t>
            </a:r>
          </a:p>
          <a:p>
            <a:pPr marL="1200150" lvl="3" indent="-342900" algn="just">
              <a:spcBef>
                <a:spcPts val="600"/>
              </a:spcBef>
            </a:pPr>
            <a:r>
              <a:rPr lang="en-GB" altLang="en-US" dirty="0" smtClean="0"/>
              <a:t>The interference levels for two interference cells are the same, the INR  for each cell equals to the INR which is based on DIP values in </a:t>
            </a:r>
            <a:r>
              <a:rPr lang="en-GB" altLang="zh-CN" dirty="0" smtClean="0"/>
              <a:t>Table 8.10.1.1.3-1.</a:t>
            </a:r>
            <a:endParaRPr lang="en-GB" altLang="en-US" dirty="0" smtClean="0"/>
          </a:p>
          <a:p>
            <a:pPr marL="342900" lvl="1" indent="-3429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 smtClean="0"/>
              <a:t>Other cases are not precluded</a:t>
            </a:r>
            <a:endParaRPr lang="en-GB" altLang="en-US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  <a:p>
            <a:pPr lvl="1" algn="just">
              <a:spcBef>
                <a:spcPts val="600"/>
              </a:spcBef>
              <a:buNone/>
            </a:pPr>
            <a:endParaRPr lang="en-GB" altLang="zh-CN" sz="1800" dirty="0" smtClean="0"/>
          </a:p>
          <a:p>
            <a:pPr lvl="1" algn="just">
              <a:spcBef>
                <a:spcPts val="600"/>
              </a:spcBef>
            </a:pPr>
            <a:endParaRPr lang="en-GB" sz="18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2FBC73-8022-4A6B-888E-63A9E277174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101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elements/1.1/"/>
    <ds:schemaRef ds:uri="17c5c574-4f42-45b3-8a7f-77d8e859d07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5378</TotalTime>
  <Words>230</Words>
  <Application>Microsoft Office PowerPoint</Application>
  <PresentationFormat>全屏显示(4:3)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4RX PDSCH MMSE-IRC receiver</vt:lpstr>
      <vt:lpstr>Background</vt:lpstr>
      <vt:lpstr>Way Forward</vt:lpstr>
      <vt:lpstr>Simulation Assumptions (for information)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w00124886</cp:lastModifiedBy>
  <cp:revision>565</cp:revision>
  <dcterms:created xsi:type="dcterms:W3CDTF">2013-05-13T16:02:00Z</dcterms:created>
  <dcterms:modified xsi:type="dcterms:W3CDTF">2016-04-15T14:21:12Z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_2015_ms_pID_725343">
    <vt:lpwstr>(3)bQQb8GaSGy1CumpSxberFlKIbmJRTElbOZxJ7fK5HFpcwzhAWm1s7CWI63q6j51pfCO2sjp6
6AASWkQQHcz0Id+cLwhZANnFEJ7EZHzpmYmeaCtJ0u/FLawNiaVYPY2N51npzPDtDiuf/BA9
n4khCip2WwQ7hzIenqJGfOwyUhQ6+mO5MYl64uCjskooRZFxAuph9ug0Stm2xm2CYmpA6Jlh
JhTz6salGON8dITvlB</vt:lpwstr>
  </property>
  <property fmtid="{D5CDD505-2E9C-101B-9397-08002B2CF9AE}" pid="8" name="_2015_ms_pID_7253431">
    <vt:lpwstr>tSYvK/z5caHMs0tpLikqOUBONv2RyD51D3EpWZIrotpAikKe5FEFDf
oeSbrqqJYxlaN597ThLph2TyWOPxKFuvnSo56IPlJsy6DT3GYoeN+JmWXEaU9IbuwRPKx0Pj
wu5x0iD0/lQbWZ4+lzkI3nvCzYbxsgLYUOVZvfjt2o5H9MUA9FM3fUzm1GHEuue4k/K9wM8z
mVPZD5Z3BK8cE/Y1Pxgds5AT/vBjGfCkbWPQ</vt:lpwstr>
  </property>
  <property fmtid="{D5CDD505-2E9C-101B-9397-08002B2CF9AE}" pid="9" name="_2015_ms_pID_7253432">
    <vt:lpwstr>2rZxYK/Ao4X0InwaL9nxR6S3k54Wsim03NnC
x/MU2VExvyPFP1qhP5SpEQRwDnM+/w==</vt:lpwstr>
  </property>
</Properties>
</file>