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10"/>
  </p:notesMasterIdLst>
  <p:sldIdLst>
    <p:sldId id="589" r:id="rId3"/>
    <p:sldId id="593" r:id="rId4"/>
    <p:sldId id="594" r:id="rId5"/>
    <p:sldId id="595" r:id="rId6"/>
    <p:sldId id="596" r:id="rId7"/>
    <p:sldId id="597" r:id="rId8"/>
    <p:sldId id="59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89855" autoAdjust="0"/>
  </p:normalViewPr>
  <p:slideViewPr>
    <p:cSldViewPr>
      <p:cViewPr>
        <p:scale>
          <a:sx n="100" d="100"/>
          <a:sy n="100" d="100"/>
        </p:scale>
        <p:origin x="-270" y="14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Way forward on UE performance requirements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err="1" smtClean="0">
                <a:solidFill>
                  <a:schemeClr val="tx1"/>
                </a:solidFill>
                <a:latin typeface="+mn-lt"/>
              </a:rPr>
              <a:t>Samsung,Qualcomm,MediaTek,Ericsson,Intel,LGE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78bis</a:t>
            </a:r>
            <a:endParaRPr lang="en-US" altLang="ja-JP" b="1" dirty="0">
              <a:ea typeface="MS PGothic" pitchFamily="34" charset="-128"/>
            </a:endParaRPr>
          </a:p>
          <a:p>
            <a:pPr fontAlgn="base" hangingPunct="0"/>
            <a:r>
              <a:rPr lang="en-GB" b="1" dirty="0" smtClean="0"/>
              <a:t>San Jose del </a:t>
            </a:r>
            <a:r>
              <a:rPr lang="en-GB" b="1" dirty="0" err="1" smtClean="0"/>
              <a:t>Cabo</a:t>
            </a:r>
            <a:r>
              <a:rPr lang="en-GB" b="1" dirty="0" smtClean="0"/>
              <a:t>, Mexico, 11th – 15th Apr 2016</a:t>
            </a:r>
            <a:endParaRPr lang="zh-CN" alt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</a:t>
            </a:r>
            <a:r>
              <a:rPr lang="en-US" altLang="zh-CN" sz="2400" dirty="0" smtClean="0"/>
              <a:t>63030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15436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applicability</a:t>
            </a:r>
          </a:p>
          <a:p>
            <a:pPr lvl="1">
              <a:buFont typeface="Wingdings" pitchFamily="2" charset="2"/>
              <a:buChar char="l"/>
            </a:pPr>
            <a:r>
              <a:rPr lang="en-US" altLang="zh-CN" sz="1200" dirty="0" smtClean="0"/>
              <a:t>When new TM9 MU-MIMO test is introduced, Rel-13 UE that supports enhanced DM-RS is required to fulfill only Rel-13 TM9 MU-MIMO test. Legacy TM9 MU-MIMO test is not applicable to this UE.</a:t>
            </a:r>
            <a:endParaRPr lang="en-GB" sz="1200" dirty="0" smtClean="0"/>
          </a:p>
          <a:p>
            <a:pPr marL="342900" lvl="1" indent="-342900">
              <a:buFont typeface="Wingdings" pitchFamily="2" charset="2"/>
              <a:buChar char="p"/>
            </a:pPr>
            <a:r>
              <a:rPr lang="en-GB" altLang="zh-CN" sz="1600" dirty="0" smtClean="0"/>
              <a:t>DMRS configuration for target  UE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US" altLang="zh-CN" sz="1200" dirty="0" smtClean="0"/>
              <a:t>Option1: dynamic changed between port {7,8,11,13} with </a:t>
            </a:r>
            <a:r>
              <a:rPr lang="en-US" altLang="zh-CN" sz="1200" dirty="0" err="1" smtClean="0"/>
              <a:t>nSCID</a:t>
            </a:r>
            <a:r>
              <a:rPr lang="en-US" altLang="zh-CN" sz="1200" dirty="0" smtClean="0"/>
              <a:t>= 0,OCC =4</a:t>
            </a:r>
            <a:endParaRPr lang="zh-CN" altLang="en-US" sz="1200" dirty="0" smtClean="0"/>
          </a:p>
          <a:p>
            <a:pPr lvl="1">
              <a:buFont typeface="Wingdings" pitchFamily="2" charset="2"/>
              <a:buChar char="l"/>
            </a:pPr>
            <a:r>
              <a:rPr lang="en-GB" altLang="zh-CN" sz="1200" dirty="0" smtClean="0"/>
              <a:t>Option2:</a:t>
            </a:r>
            <a:r>
              <a:rPr lang="en-US" altLang="zh-CN" sz="1200" dirty="0" smtClean="0"/>
              <a:t>  fixed as port 7, </a:t>
            </a:r>
            <a:r>
              <a:rPr lang="en-US" altLang="zh-CN" sz="1200" dirty="0" err="1" smtClean="0"/>
              <a:t>nSCID</a:t>
            </a:r>
            <a:r>
              <a:rPr lang="en-US" altLang="zh-CN" sz="1200" dirty="0" smtClean="0"/>
              <a:t>=0, OCC=4</a:t>
            </a:r>
            <a:endParaRPr lang="zh-CN" altLang="en-US" sz="1200" dirty="0" smtClean="0"/>
          </a:p>
          <a:p>
            <a:pPr lvl="1">
              <a:buFont typeface="Wingdings" pitchFamily="2" charset="2"/>
              <a:buChar char="l"/>
            </a:pPr>
            <a:r>
              <a:rPr lang="en-US" altLang="zh-CN" sz="1200" dirty="0" smtClean="0"/>
              <a:t>Option 3: fixed as port 11, </a:t>
            </a:r>
            <a:r>
              <a:rPr lang="en-US" altLang="zh-CN" sz="1200" dirty="0" err="1" smtClean="0"/>
              <a:t>nSCID</a:t>
            </a:r>
            <a:r>
              <a:rPr lang="en-US" altLang="zh-CN" sz="1200" dirty="0" smtClean="0"/>
              <a:t>=0, OCC=4</a:t>
            </a:r>
          </a:p>
          <a:p>
            <a:pPr lvl="0">
              <a:buFont typeface="Wingdings" pitchFamily="2" charset="2"/>
              <a:buChar char="p"/>
            </a:pPr>
            <a:r>
              <a:rPr lang="en-GB" sz="1600" dirty="0" smtClean="0"/>
              <a:t>Number of interference port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US" sz="1200" dirty="0" smtClean="0"/>
              <a:t>Option1: 1 port  with </a:t>
            </a:r>
            <a:r>
              <a:rPr lang="en-US" sz="1200" dirty="0" err="1" smtClean="0"/>
              <a:t>nSCID</a:t>
            </a:r>
            <a:r>
              <a:rPr lang="en-US" sz="1200" dirty="0" smtClean="0"/>
              <a:t>= 0,OCC =4 (as baseline)</a:t>
            </a:r>
            <a:endParaRPr lang="zh-CN" altLang="en-US" sz="1200" dirty="0" smtClean="0"/>
          </a:p>
          <a:p>
            <a:pPr lvl="2">
              <a:buFont typeface="Wingdings" pitchFamily="2" charset="2"/>
              <a:buChar char="Ø"/>
            </a:pPr>
            <a:r>
              <a:rPr lang="en-GB" sz="1200" dirty="0" smtClean="0"/>
              <a:t>Companies are encouraged to bring analysis and results in next meeting to check whether such test set-up can discriminate UE behaviour between OCC4 and OCC2 operation.</a:t>
            </a:r>
          </a:p>
          <a:p>
            <a:pPr lvl="0">
              <a:buFont typeface="Wingdings" pitchFamily="2" charset="2"/>
              <a:buChar char="p"/>
            </a:pPr>
            <a:r>
              <a:rPr lang="en-US" sz="1600" dirty="0" smtClean="0"/>
              <a:t>Interference port selection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Option 1: randomized Interference port between port{7,8,11,13} </a:t>
            </a:r>
            <a:r>
              <a:rPr lang="en-US" sz="1200" dirty="0" smtClean="0"/>
              <a:t>except which used by input signal (target UE) </a:t>
            </a:r>
            <a:r>
              <a:rPr lang="en-GB" sz="1200" dirty="0" smtClean="0"/>
              <a:t>as  per TTI basis</a:t>
            </a:r>
            <a:endParaRPr lang="zh-CN" altLang="en-US" sz="1200" dirty="0" smtClean="0"/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Option2: randomized interference port between port{7,8,11,13} </a:t>
            </a:r>
            <a:r>
              <a:rPr lang="en-US" sz="1200" dirty="0" smtClean="0"/>
              <a:t>except which used by input signal (target UE) </a:t>
            </a:r>
            <a:r>
              <a:rPr lang="en-GB" sz="1200" dirty="0" smtClean="0"/>
              <a:t>as per TTI, per PRG basis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err="1" smtClean="0">
                <a:solidFill>
                  <a:srgbClr val="FF0000"/>
                </a:solidFill>
              </a:rPr>
              <a:t>Beamforming</a:t>
            </a:r>
            <a:r>
              <a:rPr lang="en-GB" altLang="zh-CN" sz="1600" dirty="0" smtClean="0">
                <a:solidFill>
                  <a:srgbClr val="FF0000"/>
                </a:solidFill>
              </a:rPr>
              <a:t> modelling</a:t>
            </a:r>
          </a:p>
          <a:p>
            <a:pPr lvl="1">
              <a:buFont typeface="Wingdings" pitchFamily="2" charset="2"/>
              <a:buChar char="l"/>
            </a:pPr>
            <a:r>
              <a:rPr lang="en-GB" altLang="zh-CN" sz="1200" dirty="0" smtClean="0">
                <a:solidFill>
                  <a:srgbClr val="FF0000"/>
                </a:solidFill>
              </a:rPr>
              <a:t>For 2 ports case (Interference + wanted signal) :</a:t>
            </a:r>
            <a:r>
              <a:rPr lang="en-US" sz="1200" dirty="0" smtClean="0">
                <a:solidFill>
                  <a:srgbClr val="FF0000"/>
                </a:solidFill>
              </a:rPr>
              <a:t>Reusing existing beam-forming mode as specified in annex B.4.1</a:t>
            </a:r>
          </a:p>
          <a:p>
            <a:pPr lvl="2">
              <a:buFont typeface="Wingdings" pitchFamily="2" charset="2"/>
              <a:buChar char="Ø"/>
            </a:pPr>
            <a:r>
              <a:rPr lang="en-US" sz="1200" dirty="0" smtClean="0">
                <a:solidFill>
                  <a:srgbClr val="FF0000"/>
                </a:solidFill>
              </a:rPr>
              <a:t>Two 2x1 </a:t>
            </a:r>
            <a:r>
              <a:rPr lang="en-US" sz="1200" dirty="0" err="1" smtClean="0">
                <a:solidFill>
                  <a:srgbClr val="FF0000"/>
                </a:solidFill>
              </a:rPr>
              <a:t>precoders</a:t>
            </a:r>
            <a:r>
              <a:rPr lang="en-US" sz="1200" dirty="0" smtClean="0">
                <a:solidFill>
                  <a:srgbClr val="FF0000"/>
                </a:solidFill>
              </a:rPr>
              <a:t> randomly selected from Rel-8 layer 1 codebook (Table 6.3.4.2.3-1 in TS36.211) but not the same.</a:t>
            </a:r>
            <a:endParaRPr lang="zh-CN" altLang="en-US" sz="1200" dirty="0" smtClean="0">
              <a:solidFill>
                <a:srgbClr val="FF0000"/>
              </a:solidFill>
            </a:endParaRPr>
          </a:p>
          <a:p>
            <a:pPr lvl="2">
              <a:buFont typeface="Wingdings" pitchFamily="2" charset="2"/>
              <a:buChar char="Ø"/>
            </a:pPr>
            <a:r>
              <a:rPr lang="en-US" sz="1200" dirty="0" err="1" smtClean="0">
                <a:solidFill>
                  <a:srgbClr val="FF0000"/>
                </a:solidFill>
              </a:rPr>
              <a:t>Precoder</a:t>
            </a:r>
            <a:r>
              <a:rPr lang="en-US" sz="1200" dirty="0" smtClean="0">
                <a:solidFill>
                  <a:srgbClr val="FF0000"/>
                </a:solidFill>
              </a:rPr>
              <a:t> update granularity: 1PRG per TTI</a:t>
            </a:r>
            <a:endParaRPr lang="zh-CN" altLang="en-US" sz="1200" dirty="0" smtClean="0">
              <a:solidFill>
                <a:srgbClr val="FF0000"/>
              </a:solidFill>
            </a:endParaRPr>
          </a:p>
          <a:p>
            <a:pPr lvl="2">
              <a:buFont typeface="Wingdings" pitchFamily="2" charset="2"/>
              <a:buChar char="Ø"/>
            </a:pPr>
            <a:r>
              <a:rPr lang="en-US" sz="1200" dirty="0" smtClean="0">
                <a:solidFill>
                  <a:srgbClr val="FF0000"/>
                </a:solidFill>
              </a:rPr>
              <a:t>Additional power scaling factor applied to normalize  the transmit power: </a:t>
            </a:r>
            <a:endParaRPr lang="zh-CN" altLang="en-US" sz="72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p"/>
            </a:pPr>
            <a:endParaRPr lang="zh-CN" altLang="en-US" sz="2000" dirty="0" smtClean="0"/>
          </a:p>
          <a:p>
            <a:pPr lvl="1">
              <a:buFont typeface="Wingdings" pitchFamily="2" charset="2"/>
              <a:buChar char="l"/>
            </a:pPr>
            <a:endParaRPr lang="en-GB" sz="12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PDSCH demodulation test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5929322" y="5572140"/>
          <a:ext cx="1371600" cy="390525"/>
        </p:xfrm>
        <a:graphic>
          <a:graphicData uri="http://schemas.openxmlformats.org/presentationml/2006/ole">
            <p:oleObj spid="_x0000_s10241" name="Equation" r:id="rId4" imgW="1485900" imgH="419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Metric</a:t>
            </a:r>
          </a:p>
          <a:p>
            <a:pPr lvl="1">
              <a:buFont typeface="Wingdings" pitchFamily="2" charset="2"/>
              <a:buChar char="l"/>
            </a:pPr>
            <a:r>
              <a:rPr lang="en-GB" sz="1400" dirty="0" smtClean="0"/>
              <a:t>Reusing existing 8Tx PMI test metric:                            ,                            is [TBD%] of the maximum throughput obtained  at                             using the </a:t>
            </a:r>
            <a:r>
              <a:rPr lang="en-GB" sz="1400" dirty="0" err="1" smtClean="0"/>
              <a:t>precoders</a:t>
            </a:r>
            <a:r>
              <a:rPr lang="en-GB" sz="1400" dirty="0" smtClean="0"/>
              <a:t> configured according to the UE reports,      and                          is the throughput measured at                         with random </a:t>
            </a:r>
            <a:r>
              <a:rPr lang="en-GB" sz="1400" dirty="0" err="1" smtClean="0"/>
              <a:t>precoding</a:t>
            </a:r>
            <a:r>
              <a:rPr lang="en-GB" sz="1400" dirty="0" smtClean="0"/>
              <a:t>.</a:t>
            </a:r>
            <a:endParaRPr lang="en-GB" sz="1600" dirty="0" smtClean="0"/>
          </a:p>
          <a:p>
            <a:pPr lvl="0">
              <a:buFont typeface="Wingdings" pitchFamily="2" charset="2"/>
              <a:buChar char="p"/>
            </a:pPr>
            <a:r>
              <a:rPr lang="en-GB" sz="1600" dirty="0" smtClean="0"/>
              <a:t>Test applicability for CSS configuration: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GB" sz="1400" dirty="0" smtClean="0"/>
              <a:t>D</a:t>
            </a:r>
            <a:r>
              <a:rPr lang="en-US" sz="1400" dirty="0" err="1" smtClean="0"/>
              <a:t>efining</a:t>
            </a:r>
            <a:r>
              <a:rPr lang="en-US" sz="1400" dirty="0" smtClean="0"/>
              <a:t> performance requirements which applicable for all the CSS configurations. </a:t>
            </a:r>
            <a:r>
              <a:rPr lang="en-GB" sz="1400" dirty="0" smtClean="0"/>
              <a:t>For each test case, select corresponding CSS configuration based on UE capability (baseline)</a:t>
            </a:r>
            <a:endParaRPr lang="zh-CN" altLang="en-US" sz="1400" dirty="0" smtClean="0"/>
          </a:p>
          <a:p>
            <a:pPr lvl="2">
              <a:buFont typeface="Wingdings" pitchFamily="2" charset="2"/>
              <a:buChar char="Ø"/>
            </a:pPr>
            <a:r>
              <a:rPr lang="en-GB" sz="1400" dirty="0" smtClean="0"/>
              <a:t>FFS for detailed selection rule</a:t>
            </a:r>
            <a:endParaRPr lang="zh-CN" altLang="en-US" sz="1400" dirty="0" smtClean="0"/>
          </a:p>
          <a:p>
            <a:pPr lvl="2">
              <a:buFont typeface="Wingdings" pitchFamily="2" charset="2"/>
              <a:buChar char="Ø"/>
            </a:pPr>
            <a:r>
              <a:rPr lang="en-GB" sz="1400" dirty="0" smtClean="0"/>
              <a:t>Bring simulation results for both single PMI and multiple PMI test case with  different Codebook configuration 1,2,3,4 in next RAN4 meeting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parameters</a:t>
            </a:r>
          </a:p>
          <a:p>
            <a:pPr lvl="1">
              <a:buFont typeface="Wingdings" pitchFamily="2" charset="2"/>
              <a:buChar char="l"/>
            </a:pPr>
            <a:r>
              <a:rPr lang="en-GB" sz="1400" dirty="0" smtClean="0"/>
              <a:t>Introduce Single PMI test with 12 ports, (N1, N2) = (2, 3), (O1, O2) = (8, 4), CDM2, codebook configuration =1,2,3,4, PUSCH 3-1, EPA 5Hz, 64QAM ½ with rank1</a:t>
            </a:r>
          </a:p>
          <a:p>
            <a:pPr lvl="1">
              <a:buFont typeface="Wingdings" pitchFamily="2" charset="2"/>
              <a:buChar char="l"/>
            </a:pPr>
            <a:r>
              <a:rPr lang="en-GB" sz="1400" dirty="0" smtClean="0"/>
              <a:t>Introduce Multiple PMI test with 16 ports, (N1, N2) = (2, 4), (O1, O2) = (8, 8), CDM4, codebook configuration =1,2,3,4, PUSCH 1-2, EVA 5Hz, 16QAM ½ with rank2</a:t>
            </a:r>
          </a:p>
          <a:p>
            <a:pPr lvl="1">
              <a:buFont typeface="Wingdings" pitchFamily="2" charset="2"/>
              <a:buChar char="l"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A PMI test cases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3643306" y="1071546"/>
          <a:ext cx="1000131" cy="357191"/>
        </p:xfrm>
        <a:graphic>
          <a:graphicData uri="http://schemas.openxmlformats.org/presentationml/2006/ole">
            <p:oleObj spid="_x0000_s8193" name="Equation" r:id="rId4" imgW="1498600" imgH="469900" progId="Equation.3">
              <p:embed/>
            </p:oleObj>
          </a:graphicData>
        </a:graphic>
      </p:graphicFrame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4786314" y="1142984"/>
          <a:ext cx="1071569" cy="238125"/>
        </p:xfrm>
        <a:graphic>
          <a:graphicData uri="http://schemas.openxmlformats.org/presentationml/2006/ole">
            <p:oleObj spid="_x0000_s8195" name="Equation" r:id="rId5" imgW="1218671" imgH="241195" progId="Equation.3">
              <p:embed/>
            </p:oleObj>
          </a:graphicData>
        </a:graphic>
      </p:graphicFrame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2786050" y="1428736"/>
          <a:ext cx="1000133" cy="214314"/>
        </p:xfrm>
        <a:graphic>
          <a:graphicData uri="http://schemas.openxmlformats.org/presentationml/2006/ole">
            <p:oleObj spid="_x0000_s8199" name="Equation" r:id="rId6" imgW="1333500" imgH="241300" progId="Equation.3">
              <p:embed/>
            </p:oleObj>
          </a:graphicData>
        </a:graphic>
      </p:graphicFrame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4572000" y="1643050"/>
          <a:ext cx="828675" cy="238125"/>
        </p:xfrm>
        <a:graphic>
          <a:graphicData uri="http://schemas.openxmlformats.org/presentationml/2006/ole">
            <p:oleObj spid="_x0000_s8203" name="Equation" r:id="rId7" imgW="825500" imgH="241300" progId="Equation.3">
              <p:embed/>
            </p:oleObj>
          </a:graphicData>
        </a:graphic>
      </p:graphicFrame>
      <p:graphicFrame>
        <p:nvGraphicFramePr>
          <p:cNvPr id="8206" name="Object 14"/>
          <p:cNvGraphicFramePr>
            <a:graphicFrameLocks noChangeAspect="1"/>
          </p:cNvGraphicFramePr>
          <p:nvPr/>
        </p:nvGraphicFramePr>
        <p:xfrm>
          <a:off x="1285852" y="1643050"/>
          <a:ext cx="1000125" cy="214312"/>
        </p:xfrm>
        <a:graphic>
          <a:graphicData uri="http://schemas.openxmlformats.org/presentationml/2006/ole">
            <p:oleObj spid="_x0000_s8206" name="Equation" r:id="rId8" imgW="1333500" imgH="2413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Metric: Reusing existing  PMI test metric  as  relative throughout ratio between following PMI and random PMI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case list: 1 single PMI test case with </a:t>
            </a:r>
            <a:r>
              <a:rPr lang="en-GB" sz="1600" dirty="0" smtClean="0">
                <a:solidFill>
                  <a:srgbClr val="FF0000"/>
                </a:solidFill>
              </a:rPr>
              <a:t>PUCCH 1-1 </a:t>
            </a:r>
            <a:endParaRPr lang="en-GB" sz="12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method: Introducing test case with fading channel as EPA5Hz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/>
              <a:t>Test parameters</a:t>
            </a:r>
          </a:p>
          <a:p>
            <a:pPr lvl="1">
              <a:buFont typeface="Wingdings" pitchFamily="2" charset="2"/>
              <a:buChar char="l"/>
            </a:pPr>
            <a:r>
              <a:rPr lang="en-GB" sz="1400" dirty="0" smtClean="0"/>
              <a:t>8Tx with Low correlation or XP High MIMO channel as baseline, further check whether applicable for FDD.</a:t>
            </a:r>
          </a:p>
          <a:p>
            <a:pPr lvl="1">
              <a:buFont typeface="Wingdings" pitchFamily="2" charset="2"/>
              <a:buChar char="l"/>
            </a:pPr>
            <a:r>
              <a:rPr lang="en-GB" altLang="zh-CN" sz="1400" dirty="0" smtClean="0">
                <a:solidFill>
                  <a:srgbClr val="FF0000"/>
                </a:solidFill>
              </a:rPr>
              <a:t>MCS &amp;Rank: 16QAM ½ rank1 </a:t>
            </a:r>
            <a:r>
              <a:rPr lang="en-GB" altLang="zh-CN" sz="1400" dirty="0" smtClean="0">
                <a:solidFill>
                  <a:srgbClr val="FF0000"/>
                </a:solidFill>
              </a:rPr>
              <a:t>, 64QAM ½ Rank1</a:t>
            </a:r>
            <a:endParaRPr lang="en-GB" altLang="zh-CN" sz="14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p"/>
            </a:pPr>
            <a:endParaRPr lang="en-GB" altLang="zh-CN" sz="1200" dirty="0" smtClean="0"/>
          </a:p>
          <a:p>
            <a:pPr lvl="1">
              <a:buFont typeface="Wingdings" pitchFamily="2" charset="2"/>
              <a:buChar char="l"/>
            </a:pPr>
            <a:endParaRPr lang="en-GB" altLang="zh-CN" sz="1200" dirty="0" smtClean="0"/>
          </a:p>
          <a:p>
            <a:pPr lvl="1">
              <a:buFont typeface="Wingdings" pitchFamily="2" charset="2"/>
              <a:buChar char="p"/>
            </a:pPr>
            <a:endParaRPr lang="zh-CN" altLang="en-US" sz="1200" dirty="0" smtClean="0"/>
          </a:p>
          <a:p>
            <a:pPr lvl="1">
              <a:buNone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B K=1 PMI test cases with PMI-</a:t>
            </a:r>
            <a:r>
              <a:rPr kumimoji="0" lang="en-US" altLang="zh-CN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config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=1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2071670" y="1071546"/>
          <a:ext cx="457200" cy="390525"/>
        </p:xfrm>
        <a:graphic>
          <a:graphicData uri="http://schemas.openxmlformats.org/presentationml/2006/ole">
            <p:oleObj spid="_x0000_s6145" name="Equation" r:id="rId4" imgW="508000" imgH="431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>
                <a:solidFill>
                  <a:srgbClr val="FF0000"/>
                </a:solidFill>
              </a:rPr>
              <a:t>Test applicability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In Rel-13 time frame, only introduce test case under TM9 with 1 </a:t>
            </a:r>
            <a:r>
              <a:rPr lang="en-GB" sz="1200" dirty="0" smtClean="0">
                <a:solidFill>
                  <a:srgbClr val="FF0000"/>
                </a:solidFill>
              </a:rPr>
              <a:t>CC</a:t>
            </a:r>
            <a:endParaRPr lang="en-GB" sz="12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Introduce a subset of test cases with different (K, </a:t>
            </a:r>
            <a:r>
              <a:rPr lang="en-GB" sz="1200" dirty="0" err="1" smtClean="0">
                <a:solidFill>
                  <a:srgbClr val="FF0000"/>
                </a:solidFill>
              </a:rPr>
              <a:t>Nmax</a:t>
            </a:r>
            <a:r>
              <a:rPr lang="en-GB" sz="1200" dirty="0" smtClean="0">
                <a:solidFill>
                  <a:srgbClr val="FF0000"/>
                </a:solidFill>
              </a:rPr>
              <a:t>)</a:t>
            </a: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At </a:t>
            </a:r>
            <a:r>
              <a:rPr lang="en-GB" sz="1200" dirty="0" smtClean="0">
                <a:solidFill>
                  <a:srgbClr val="FF0000"/>
                </a:solidFill>
              </a:rPr>
              <a:t>least including (K,Nmax )= (2,8), </a:t>
            </a:r>
            <a:r>
              <a:rPr lang="en-GB" sz="1200" dirty="0" smtClean="0">
                <a:solidFill>
                  <a:srgbClr val="FF0000"/>
                </a:solidFill>
              </a:rPr>
              <a:t>FFS for (</a:t>
            </a:r>
            <a:r>
              <a:rPr lang="en-GB" sz="1200" dirty="0" smtClean="0">
                <a:solidFill>
                  <a:srgbClr val="FF0000"/>
                </a:solidFill>
              </a:rPr>
              <a:t>8,64</a:t>
            </a:r>
            <a:r>
              <a:rPr lang="en-GB" sz="1200" dirty="0" smtClean="0">
                <a:solidFill>
                  <a:srgbClr val="FF0000"/>
                </a:solidFill>
              </a:rPr>
              <a:t>), </a:t>
            </a:r>
            <a:r>
              <a:rPr lang="en-GB" sz="1200" dirty="0" smtClean="0">
                <a:solidFill>
                  <a:srgbClr val="FF0000"/>
                </a:solidFill>
              </a:rPr>
              <a:t>other possible configurations are FFS</a:t>
            </a: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The detailed applicability rule based UE capability is FFS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solidFill>
                  <a:srgbClr val="FF0000"/>
                </a:solidFill>
              </a:rPr>
              <a:t>Test methodology</a:t>
            </a:r>
            <a:endParaRPr lang="zh-CN" altLang="en-US" sz="16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Option 1: One throughput test with single CSI-RS resource and another throughput test with multiple CSI-RS resources.  </a:t>
            </a:r>
            <a:endParaRPr lang="zh-CN" altLang="en-US" sz="1200" dirty="0" smtClean="0">
              <a:solidFill>
                <a:srgbClr val="FF0000"/>
              </a:solidFill>
            </a:endParaRP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Alt.1: Check both CRI statistics and throughput ratio between following CRI and fixed CRI. </a:t>
            </a:r>
            <a:endParaRPr lang="en-US" sz="1200" dirty="0" smtClean="0">
              <a:solidFill>
                <a:srgbClr val="FF0000"/>
              </a:solidFill>
            </a:endParaRPr>
          </a:p>
          <a:p>
            <a:pPr lvl="2">
              <a:buFont typeface="Wingdings" pitchFamily="2" charset="2"/>
              <a:buChar char="Ø"/>
            </a:pPr>
            <a:r>
              <a:rPr lang="en-US" sz="1200" dirty="0" smtClean="0">
                <a:solidFill>
                  <a:srgbClr val="FF0000"/>
                </a:solidFill>
              </a:rPr>
              <a:t>MCS selection and PMI selection FFS</a:t>
            </a:r>
            <a:r>
              <a:rPr lang="en-GB" sz="1200" dirty="0" smtClean="0">
                <a:solidFill>
                  <a:srgbClr val="FF0000"/>
                </a:solidFill>
              </a:rPr>
              <a:t>		</a:t>
            </a:r>
            <a:endParaRPr lang="zh-CN" altLang="en-US" sz="12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Other options will not be precluded.</a:t>
            </a:r>
            <a:endParaRPr lang="zh-CN" altLang="en-US" sz="12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p"/>
            </a:pPr>
            <a:r>
              <a:rPr lang="en-GB" sz="1600" dirty="0" err="1" smtClean="0">
                <a:solidFill>
                  <a:srgbClr val="FF0000"/>
                </a:solidFill>
              </a:rPr>
              <a:t>Beamforming</a:t>
            </a:r>
            <a:r>
              <a:rPr lang="en-GB" sz="1600" dirty="0" smtClean="0">
                <a:solidFill>
                  <a:srgbClr val="FF0000"/>
                </a:solidFill>
              </a:rPr>
              <a:t> model </a:t>
            </a:r>
            <a:endParaRPr lang="zh-CN" altLang="en-US" sz="16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Option 1: Dynamic power scaling </a:t>
            </a:r>
          </a:p>
          <a:p>
            <a:pPr lvl="2">
              <a:buFont typeface="Wingdings" pitchFamily="2" charset="2"/>
              <a:buChar char="Ø"/>
            </a:pPr>
            <a:r>
              <a:rPr lang="en-US" sz="1200" dirty="0" smtClean="0">
                <a:solidFill>
                  <a:srgbClr val="FF0000"/>
                </a:solidFill>
              </a:rPr>
              <a:t>                                           with A = [0.8],B=1 </a:t>
            </a:r>
            <a:r>
              <a:rPr lang="en-US" sz="1200" dirty="0" smtClean="0">
                <a:solidFill>
                  <a:srgbClr val="FF0000"/>
                </a:solidFill>
              </a:rPr>
              <a:t>  (As example)</a:t>
            </a:r>
            <a:endParaRPr lang="zh-CN" altLang="en-US" sz="12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Option 2: CSI-RS resource specific </a:t>
            </a:r>
            <a:r>
              <a:rPr lang="en-US" sz="1200" dirty="0" smtClean="0">
                <a:solidFill>
                  <a:srgbClr val="FF0000"/>
                </a:solidFill>
              </a:rPr>
              <a:t>b</a:t>
            </a:r>
            <a:r>
              <a:rPr lang="en-GB" sz="1200" dirty="0" err="1" smtClean="0">
                <a:solidFill>
                  <a:srgbClr val="FF0000"/>
                </a:solidFill>
              </a:rPr>
              <a:t>eamforming</a:t>
            </a:r>
            <a:r>
              <a:rPr lang="en-GB" sz="1200" dirty="0" smtClean="0">
                <a:solidFill>
                  <a:srgbClr val="FF0000"/>
                </a:solidFill>
              </a:rPr>
              <a:t> and beam steering channel model </a:t>
            </a:r>
            <a:endParaRPr lang="zh-CN" altLang="en-US" sz="12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l"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B K&gt;1 CRI test case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1357290" y="3714752"/>
          <a:ext cx="1495425" cy="300037"/>
        </p:xfrm>
        <a:graphic>
          <a:graphicData uri="http://schemas.openxmlformats.org/presentationml/2006/ole">
            <p:oleObj spid="_x0000_s44033" name="Equation" r:id="rId4" imgW="1854200" imgH="431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643998" cy="578647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case list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1 test case  for channel measurement restriction  under TM9 with Class B K=1 with legacy codebook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1 test case for interference measurement restriction under TM10 with Class B K=1 with legacy codebook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applicability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Treating Test Case for MR –channel part as a new test case</a:t>
            </a:r>
            <a:endParaRPr lang="zh-CN" altLang="en-US" sz="1200" dirty="0" smtClean="0"/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Depending on UE capability, once UE pass test Case for MR –interference part and then no need to pass existing TM10 static CQI test case as specified in TS36.101 9.2.4</a:t>
            </a:r>
            <a:endParaRPr lang="zh-CN" altLang="en-US" sz="1200" dirty="0" smtClean="0"/>
          </a:p>
          <a:p>
            <a:pPr lvl="0">
              <a:buFont typeface="Wingdings" pitchFamily="2" charset="2"/>
              <a:buChar char="p"/>
            </a:pPr>
            <a:r>
              <a:rPr lang="en-GB" sz="1600" dirty="0" smtClean="0"/>
              <a:t>Test metrics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Reusing existing static CQI test metric i.e. Reporting spread of CQI value + BLER requirements (baseline)</a:t>
            </a:r>
            <a:endParaRPr lang="zh-CN" altLang="en-US" sz="1200" dirty="0" smtClean="0"/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Other options not precluded</a:t>
            </a:r>
            <a:endParaRPr lang="en-GB" sz="1600" dirty="0" smtClean="0"/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solidFill>
                  <a:srgbClr val="FF0000"/>
                </a:solidFill>
              </a:rPr>
              <a:t>Test Methodology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Interference measurement restriction test</a:t>
            </a: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Option 1: Reusing </a:t>
            </a:r>
            <a:r>
              <a:rPr lang="en-GB" sz="1200" dirty="0" smtClean="0">
                <a:solidFill>
                  <a:srgbClr val="FF0000"/>
                </a:solidFill>
              </a:rPr>
              <a:t>test parameters for existing TM10 static CQI test as specified in TS36.101 9.2.4 with below modification: </a:t>
            </a:r>
          </a:p>
          <a:p>
            <a:pPr lvl="3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TP2 is blanked in even CSI-RS sub-frames</a:t>
            </a:r>
          </a:p>
          <a:p>
            <a:pPr lvl="3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Scheduled PDSCH will skip even CSI-RS </a:t>
            </a:r>
            <a:r>
              <a:rPr lang="en-GB" sz="1200" dirty="0" smtClean="0">
                <a:solidFill>
                  <a:srgbClr val="FF0000"/>
                </a:solidFill>
              </a:rPr>
              <a:t>sub-frames</a:t>
            </a:r>
          </a:p>
          <a:p>
            <a:pPr lvl="3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CQI reported based on odd CSI-RS </a:t>
            </a:r>
            <a:r>
              <a:rPr lang="en-GB" sz="1200" dirty="0" smtClean="0">
                <a:solidFill>
                  <a:srgbClr val="FF0000"/>
                </a:solidFill>
              </a:rPr>
              <a:t>sub-frames</a:t>
            </a:r>
            <a:endParaRPr lang="en-GB" sz="1200" dirty="0" smtClean="0">
              <a:solidFill>
                <a:srgbClr val="FF0000"/>
              </a:solidFill>
            </a:endParaRP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Other options not precluded</a:t>
            </a:r>
            <a:endParaRPr lang="en-GB" sz="12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Channel measurement restriction test</a:t>
            </a: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Option 1: Reusing </a:t>
            </a:r>
            <a:r>
              <a:rPr lang="en-GB" sz="1200" dirty="0" smtClean="0">
                <a:solidFill>
                  <a:srgbClr val="FF0000"/>
                </a:solidFill>
              </a:rPr>
              <a:t>test parameters for existing TM9 static CQI test as specified inTS36.101 9.2.3 with below modification: </a:t>
            </a:r>
          </a:p>
          <a:p>
            <a:pPr lvl="3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Adjusting transmitted power in even CSI-RS sub-frames, Transmitted power  imbalance between even CSI-RS sub-frames and other sub-frames is TBD</a:t>
            </a:r>
          </a:p>
          <a:p>
            <a:pPr lvl="3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Scheduled PDSCH will skip even CSI-RS </a:t>
            </a:r>
            <a:r>
              <a:rPr lang="en-GB" sz="1200" dirty="0" smtClean="0">
                <a:solidFill>
                  <a:srgbClr val="FF0000"/>
                </a:solidFill>
              </a:rPr>
              <a:t>sub-frame</a:t>
            </a:r>
          </a:p>
          <a:p>
            <a:pPr lvl="3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CQI reported based on odd CSI-RS sub-frames</a:t>
            </a:r>
            <a:endParaRPr lang="en-GB" sz="1200" dirty="0" smtClean="0">
              <a:solidFill>
                <a:srgbClr val="FF0000"/>
              </a:solidFill>
            </a:endParaRP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Other options not </a:t>
            </a:r>
            <a:r>
              <a:rPr lang="en-GB" sz="1200" dirty="0" smtClean="0">
                <a:solidFill>
                  <a:srgbClr val="FF0000"/>
                </a:solidFill>
              </a:rPr>
              <a:t>precluded</a:t>
            </a:r>
            <a:endParaRPr lang="en-GB" sz="1200" dirty="0" smtClean="0"/>
          </a:p>
          <a:p>
            <a:pPr lvl="3">
              <a:buFont typeface="Wingdings" pitchFamily="2" charset="2"/>
              <a:buChar char="Ø"/>
            </a:pPr>
            <a:endParaRPr lang="en-GB" sz="1200" dirty="0" smtClean="0"/>
          </a:p>
          <a:p>
            <a:pPr lvl="3">
              <a:buFont typeface="Wingdings" pitchFamily="2" charset="2"/>
              <a:buChar char="l"/>
            </a:pPr>
            <a:endParaRPr lang="en-GB" sz="800" dirty="0" smtClean="0"/>
          </a:p>
          <a:p>
            <a:pPr lvl="1">
              <a:buFont typeface="Wingdings" pitchFamily="2" charset="2"/>
              <a:buChar char="l"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MR test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57158" y="1"/>
            <a:ext cx="8786842" cy="428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Simulation assumption for PDSCH</a:t>
            </a:r>
            <a:r>
              <a:rPr kumimoji="0" lang="en-US" altLang="zh-CN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demodulation test (For information)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3071802" y="857232"/>
          <a:ext cx="266700" cy="209550"/>
        </p:xfrm>
        <a:graphic>
          <a:graphicData uri="http://schemas.openxmlformats.org/presentationml/2006/ole">
            <p:oleObj spid="_x0000_s47106" name="Equation" r:id="rId4" imgW="291973" imgH="228501" progId="Equation.3">
              <p:embed/>
            </p:oleObj>
          </a:graphicData>
        </a:graphic>
      </p:graphicFrame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3071802" y="1000108"/>
          <a:ext cx="190500" cy="200025"/>
        </p:xfrm>
        <a:graphic>
          <a:graphicData uri="http://schemas.openxmlformats.org/presentationml/2006/ole">
            <p:oleObj spid="_x0000_s47105" name="Equation" r:id="rId5" imgW="203024" imgH="215713" progId="Equation.3">
              <p:embed/>
            </p:oleObj>
          </a:graphicData>
        </a:graphic>
      </p:graphicFrame>
      <p:graphicFrame>
        <p:nvGraphicFramePr>
          <p:cNvPr id="11" name="内容占位符 10"/>
          <p:cNvGraphicFramePr>
            <a:graphicFrameLocks noGrp="1"/>
          </p:cNvGraphicFramePr>
          <p:nvPr>
            <p:ph idx="1"/>
          </p:nvPr>
        </p:nvGraphicFramePr>
        <p:xfrm>
          <a:off x="1714480" y="571480"/>
          <a:ext cx="5715040" cy="5955897"/>
        </p:xfrm>
        <a:graphic>
          <a:graphicData uri="http://schemas.openxmlformats.org/drawingml/2006/table">
            <a:tbl>
              <a:tblPr/>
              <a:tblGrid>
                <a:gridCol w="728488"/>
                <a:gridCol w="1662184"/>
                <a:gridCol w="1662184"/>
                <a:gridCol w="1662184"/>
              </a:tblGrid>
              <a:tr h="92794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b="1" dirty="0">
                          <a:latin typeface="Calibri"/>
                          <a:ea typeface="宋体"/>
                        </a:rPr>
                        <a:t>parameter</a:t>
                      </a:r>
                      <a:endParaRPr lang="zh-CN" sz="800" dirty="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b="1">
                          <a:latin typeface="Calibri"/>
                          <a:ea typeface="宋体"/>
                        </a:rPr>
                        <a:t>Unit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b="1">
                          <a:latin typeface="Calibri"/>
                          <a:ea typeface="宋体"/>
                        </a:rPr>
                        <a:t>Test X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94">
                <a:tc row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Downlink power allocation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endParaRPr lang="en-US" sz="800">
                        <a:latin typeface="Calibri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dB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0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endParaRPr lang="en-US" sz="800">
                        <a:latin typeface="Calibri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dB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0 (Note 1)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5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dirty="0">
                          <a:latin typeface="Calibri"/>
                          <a:ea typeface="宋体"/>
                          <a:cs typeface="Calibri"/>
                          <a:sym typeface="Symbol"/>
                        </a:rPr>
                        <a:t></a:t>
                      </a:r>
                      <a:endParaRPr lang="zh-CN" sz="800" dirty="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dB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-3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80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System Bandwidth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MHz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10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71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Beamforming model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Annex B.4.1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71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MIMO channel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EPA5Hz, 2*2 Low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Cell-specific reference signals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Antenna ports 0,1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71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CSI reference signals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Antenna ports 15,…,18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914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CSI-RS periodicity and subframe offset</a:t>
                      </a:r>
                      <a:br>
                        <a:rPr lang="en-GB" sz="800">
                          <a:latin typeface="Calibri"/>
                          <a:ea typeface="宋体"/>
                        </a:rPr>
                      </a:br>
                      <a:r>
                        <a:rPr lang="en-GB" sz="800" i="1">
                          <a:latin typeface="Calibri"/>
                          <a:ea typeface="宋体"/>
                        </a:rPr>
                        <a:t>T</a:t>
                      </a:r>
                      <a:r>
                        <a:rPr lang="en-GB" sz="800" baseline="-25000">
                          <a:latin typeface="Calibri"/>
                          <a:ea typeface="宋体"/>
                        </a:rPr>
                        <a:t>CSI-RS</a:t>
                      </a:r>
                      <a:r>
                        <a:rPr lang="en-GB" sz="800">
                          <a:latin typeface="Calibri"/>
                          <a:ea typeface="宋体"/>
                        </a:rPr>
                        <a:t> / </a:t>
                      </a:r>
                      <a:r>
                        <a:rPr lang="en-GB" sz="800" i="1">
                          <a:latin typeface="Calibri"/>
                          <a:ea typeface="宋体"/>
                        </a:rPr>
                        <a:t>∆</a:t>
                      </a:r>
                      <a:r>
                        <a:rPr lang="en-GB" sz="800" baseline="-25000">
                          <a:latin typeface="Calibri"/>
                          <a:ea typeface="宋体"/>
                        </a:rPr>
                        <a:t>CSI-RS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Subframes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5 / 2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CSI reference signal configuration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3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529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Zero-power CSI-RS configuration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i="1">
                          <a:latin typeface="Calibri"/>
                          <a:ea typeface="宋体"/>
                        </a:rPr>
                        <a:t>I</a:t>
                      </a:r>
                      <a:r>
                        <a:rPr lang="en-GB" sz="800" baseline="-25000">
                          <a:latin typeface="Calibri"/>
                          <a:ea typeface="宋体"/>
                        </a:rPr>
                        <a:t>CSI-RS</a:t>
                      </a:r>
                      <a:r>
                        <a:rPr lang="en-GB" sz="800">
                          <a:latin typeface="Calibri"/>
                          <a:ea typeface="宋体"/>
                        </a:rPr>
                        <a:t> /</a:t>
                      </a:r>
                      <a:br>
                        <a:rPr lang="en-GB" sz="800">
                          <a:latin typeface="Calibri"/>
                          <a:ea typeface="宋体"/>
                        </a:rPr>
                      </a:br>
                      <a:r>
                        <a:rPr lang="en-GB" sz="800" i="1">
                          <a:latin typeface="Calibri"/>
                          <a:ea typeface="宋体"/>
                        </a:rPr>
                        <a:t>ZeroPowerCSI-RS </a:t>
                      </a:r>
                      <a:r>
                        <a:rPr lang="en-GB" sz="800">
                          <a:latin typeface="Calibri"/>
                          <a:ea typeface="宋体"/>
                        </a:rPr>
                        <a:t>bitmap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Subframes / bitmap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3 /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0001000000000000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80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at antenna port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dBm/15kHz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-98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Symbols for unused PRBs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OCNG (Note 4)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Number of allocated resource blocks (Note 2)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PRB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50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71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Rel-13-DMRS-table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Yes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81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MCS and Rank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64QAM 1/2 Rank1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R.50 FDD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Simultaneous transmission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Yes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458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DMRS configuration for input signal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Option1: dynamic changed between port {7,8,11,13} with nSCID= 0,OCC =4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Option2:  fixed as port 7, nSCID=0, OCC=4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Option 3: fixed as port 11, nSCID=0, OCC=4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827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DMRS configuration for interfering signal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1 port  with nSCID= 0,OCC =4 (as baseline)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2680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Interfere port selection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9144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Option 1: randomized Interference port between port{7,8,11,13} except which used by input signal (target UE) as  per TTI basis 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  <a:p>
                      <a:pPr>
                        <a:spcAft>
                          <a:spcPts val="900"/>
                        </a:spcAft>
                        <a:tabLst>
                          <a:tab pos="9144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Option2: randomized interference port between port{7,8,11,13} except which used by input signal (target UE) as per TTI, per PRG basis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PDSCH transmission mode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dirty="0">
                          <a:latin typeface="Calibri"/>
                          <a:ea typeface="宋体"/>
                        </a:rPr>
                        <a:t>9</a:t>
                      </a:r>
                      <a:endParaRPr lang="zh-CN" sz="800" dirty="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35906</TotalTime>
  <Words>1119</Words>
  <Application>Microsoft Office PowerPoint</Application>
  <PresentationFormat>全屏显示(4:3)</PresentationFormat>
  <Paragraphs>148</Paragraphs>
  <Slides>7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20_Template_Sample</vt:lpstr>
      <vt:lpstr>Office 主题</vt:lpstr>
      <vt:lpstr>Equation</vt:lpstr>
      <vt:lpstr>Way forward on UE performance requirements for FD-MIMO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Djin</cp:lastModifiedBy>
  <cp:revision>385</cp:revision>
  <dcterms:created xsi:type="dcterms:W3CDTF">2014-09-04T09:21:59Z</dcterms:created>
  <dcterms:modified xsi:type="dcterms:W3CDTF">2016-04-15T14:56:18Z</dcterms:modified>
</cp:coreProperties>
</file>