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59" r:id="rId4"/>
    <p:sldId id="264" r:id="rId5"/>
    <p:sldId id="265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94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268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72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46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ECD6B-5FC5-4987-9F0F-8E3F263A282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084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83298-6FED-4754-8A2E-3E872E07809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077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EAC81-CDE9-4752-829B-3D59F9D47E3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22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6E1DD-5229-4FCE-A79B-08C9B4E5BFB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970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23774-1605-4FF6-8C61-AE2AE84E140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2394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27B56-A677-4467-994C-D38096A7FEC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703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A932B-E696-455D-9AA7-B459E25DA4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250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98CD0-E547-43B9-8EFC-26F7ADC6A5F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685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0699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F970D-3A9A-4849-8C1B-AA8D3542F2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069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0AA4CD-32BC-429C-8C9D-7FEA4BDC79B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0161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94279-0A75-49CF-8115-0FD7733C670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809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525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65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6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644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471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636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297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8AC0C-DACE-4C98-9662-25030011A745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374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8E7B23-E523-4163-8A9A-75585A43D299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439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78476" y="1676400"/>
            <a:ext cx="10132540" cy="1847850"/>
          </a:xfrm>
        </p:spPr>
        <p:txBody>
          <a:bodyPr/>
          <a:lstStyle/>
          <a:p>
            <a:r>
              <a:rPr lang="en-US" sz="4000" dirty="0"/>
              <a:t>WF on </a:t>
            </a:r>
            <a:r>
              <a:rPr lang="en-US" sz="4000" dirty="0" err="1" smtClean="0"/>
              <a:t>eMTC</a:t>
            </a:r>
            <a:r>
              <a:rPr lang="en-US" sz="4000" dirty="0" smtClean="0"/>
              <a:t> RLM </a:t>
            </a:r>
            <a:r>
              <a:rPr lang="en-US" sz="4000" dirty="0" err="1" smtClean="0"/>
              <a:t>CEMode</a:t>
            </a:r>
            <a:r>
              <a:rPr lang="en-US" sz="4000" dirty="0" smtClean="0"/>
              <a:t> A test</a:t>
            </a:r>
            <a:endParaRPr lang="en-US" altLang="ja-JP" sz="4000" dirty="0">
              <a:ea typeface="MS PGothic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dirty="0" smtClean="0">
                <a:ea typeface="MS PGothic" pitchFamily="34" charset="-128"/>
              </a:rPr>
              <a:t>Nokia, Anritsu, Ericsson</a:t>
            </a:r>
            <a:r>
              <a:rPr lang="en-US" altLang="ja-JP" sz="2400" dirty="0" smtClean="0">
                <a:ea typeface="MS PGothic" pitchFamily="34" charset="-128"/>
              </a:rPr>
              <a:t>, </a:t>
            </a:r>
            <a:r>
              <a:rPr lang="en-GB" sz="2400"/>
              <a:t>Qualcomm</a:t>
            </a:r>
            <a:endParaRPr lang="en-US" altLang="ja-JP" sz="2400" dirty="0">
              <a:ea typeface="MS PGothic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32845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ea typeface="MS PGothic" pitchFamily="34" charset="-128"/>
              </a:rPr>
              <a:t>R4-163025</a:t>
            </a:r>
            <a:endParaRPr lang="en-US" altLang="ja-JP" b="1" dirty="0">
              <a:ea typeface="MS PGothic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676400" y="152401"/>
            <a:ext cx="5562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0000"/>
                </a:solidFill>
                <a:ea typeface="SimSun" pitchFamily="2" charset="-122"/>
              </a:rPr>
              <a:t>3GPP TSG-RAN WG4 Meeting #</a:t>
            </a:r>
            <a:r>
              <a:rPr lang="en-US" altLang="zh-CN" b="1" dirty="0" smtClean="0">
                <a:solidFill>
                  <a:srgbClr val="000000"/>
                </a:solidFill>
                <a:ea typeface="SimSun" pitchFamily="2" charset="-122"/>
              </a:rPr>
              <a:t>78bis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ES" altLang="zh-CN" b="1" dirty="0">
                <a:solidFill>
                  <a:srgbClr val="000000"/>
                </a:solidFill>
                <a:ea typeface="SimSun" pitchFamily="2" charset="-122"/>
              </a:rPr>
              <a:t>San Jose del Cabo, </a:t>
            </a:r>
            <a:r>
              <a:rPr lang="es-ES" altLang="zh-CN" b="1" dirty="0" err="1">
                <a:solidFill>
                  <a:srgbClr val="000000"/>
                </a:solidFill>
                <a:ea typeface="SimSun" pitchFamily="2" charset="-122"/>
              </a:rPr>
              <a:t>Mexico</a:t>
            </a:r>
            <a:r>
              <a:rPr lang="es-ES" altLang="zh-CN" b="1" dirty="0">
                <a:solidFill>
                  <a:srgbClr val="000000"/>
                </a:solidFill>
                <a:ea typeface="SimSun" pitchFamily="2" charset="-122"/>
              </a:rPr>
              <a:t>, </a:t>
            </a:r>
            <a:r>
              <a:rPr lang="es-ES" altLang="zh-CN" b="1" dirty="0" err="1">
                <a:solidFill>
                  <a:srgbClr val="000000"/>
                </a:solidFill>
                <a:ea typeface="SimSun" pitchFamily="2" charset="-122"/>
              </a:rPr>
              <a:t>April</a:t>
            </a:r>
            <a:r>
              <a:rPr lang="es-ES" altLang="zh-CN" b="1" dirty="0">
                <a:solidFill>
                  <a:srgbClr val="000000"/>
                </a:solidFill>
                <a:ea typeface="SimSun" pitchFamily="2" charset="-122"/>
              </a:rPr>
              <a:t> 11 – 15, </a:t>
            </a:r>
            <a:r>
              <a:rPr lang="es-ES" altLang="zh-CN" b="1" dirty="0" smtClean="0">
                <a:solidFill>
                  <a:srgbClr val="000000"/>
                </a:solidFill>
                <a:ea typeface="SimSun" pitchFamily="2" charset="-122"/>
              </a:rPr>
              <a:t>2016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Agenda Item: 6.5.1</a:t>
            </a:r>
            <a:endParaRPr lang="zh-CN" altLang="zh-CN" b="1" dirty="0">
              <a:solidFill>
                <a:srgbClr val="000000"/>
              </a:solidFill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797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223"/>
            <a:ext cx="10515600" cy="4605740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US" altLang="zh-CN" dirty="0" smtClean="0"/>
              <a:t>The following test setups are common for non-DRX and DRX tests.</a:t>
            </a:r>
          </a:p>
          <a:p>
            <a:pPr lvl="1" hangingPunct="0"/>
            <a:r>
              <a:rPr lang="en-US" altLang="zh-CN" dirty="0" smtClean="0"/>
              <a:t>The combination of aggregation level and repetition (AL,R) used for the hypothetic M-PDCCH transmission is randomly </a:t>
            </a:r>
            <a:r>
              <a:rPr lang="en-US" altLang="zh-CN" dirty="0"/>
              <a:t>selected in each run during the </a:t>
            </a:r>
            <a:r>
              <a:rPr lang="en-US" altLang="zh-CN" dirty="0" smtClean="0"/>
              <a:t>test from the two sets of parameters below.</a:t>
            </a:r>
          </a:p>
          <a:p>
            <a:pPr lvl="2" hangingPunct="0"/>
            <a:r>
              <a:rPr lang="en-US" altLang="zh-CN" dirty="0" smtClean="0"/>
              <a:t>Set 1: </a:t>
            </a:r>
            <a:r>
              <a:rPr lang="en-US" altLang="zh-CN" dirty="0" err="1" smtClean="0"/>
              <a:t>OoS</a:t>
            </a:r>
            <a:r>
              <a:rPr lang="en-US" altLang="zh-CN" dirty="0" smtClean="0"/>
              <a:t> (24, 8), IS (8,4)</a:t>
            </a:r>
          </a:p>
          <a:p>
            <a:pPr lvl="2" hangingPunct="0"/>
            <a:r>
              <a:rPr lang="en-US" altLang="zh-CN" dirty="0" smtClean="0"/>
              <a:t>Set 2: </a:t>
            </a:r>
            <a:r>
              <a:rPr lang="en-US" altLang="zh-CN" dirty="0" err="1" smtClean="0"/>
              <a:t>OoS</a:t>
            </a:r>
            <a:r>
              <a:rPr lang="en-US" altLang="zh-CN" dirty="0" smtClean="0"/>
              <a:t> (16, 4), IS (4,2)</a:t>
            </a:r>
          </a:p>
          <a:p>
            <a:pPr lvl="1" hangingPunct="0"/>
            <a:r>
              <a:rPr lang="en-US" altLang="zh-CN" dirty="0" smtClean="0"/>
              <a:t>Margins used to derive the SNR levels from Qin/out are to be decided in RAN4#79.</a:t>
            </a:r>
          </a:p>
          <a:p>
            <a:pPr lvl="1" hangingPunct="0"/>
            <a:r>
              <a:rPr lang="en-US" altLang="zh-CN" dirty="0" smtClean="0">
                <a:solidFill>
                  <a:prstClr val="black"/>
                </a:solidFill>
              </a:rPr>
              <a:t>Periodic CQI reporting is used to for test verification, with the same configuration as in legacy RLM tests</a:t>
            </a:r>
            <a:r>
              <a:rPr lang="en-US" altLang="zh-CN" dirty="0">
                <a:solidFill>
                  <a:prstClr val="black"/>
                </a:solidFill>
              </a:rPr>
              <a:t>. PUCCH format </a:t>
            </a:r>
            <a:r>
              <a:rPr lang="en-US" altLang="zh-CN" dirty="0" smtClean="0">
                <a:solidFill>
                  <a:prstClr val="black"/>
                </a:solidFill>
              </a:rPr>
              <a:t>2 repetition is not configured. </a:t>
            </a:r>
          </a:p>
          <a:p>
            <a:pPr lvl="1" hangingPunct="0"/>
            <a:r>
              <a:rPr lang="en-US" altLang="zh-CN" dirty="0"/>
              <a:t>Note: </a:t>
            </a:r>
            <a:r>
              <a:rPr lang="en-US" altLang="zh-CN" dirty="0" smtClean="0"/>
              <a:t>The </a:t>
            </a:r>
            <a:r>
              <a:rPr lang="en-US" altLang="zh-CN" dirty="0"/>
              <a:t>feasibility of periodic CQI reporting values can be re-visited if problem is </a:t>
            </a:r>
            <a:r>
              <a:rPr lang="en-US" altLang="zh-CN" dirty="0" smtClean="0"/>
              <a:t>identified.</a:t>
            </a:r>
          </a:p>
          <a:p>
            <a:pPr marL="228600" lvl="1" hangingPunct="0">
              <a:spcBef>
                <a:spcPts val="1000"/>
              </a:spcBef>
            </a:pPr>
            <a:r>
              <a:rPr lang="en-US" altLang="zh-CN" sz="2800" dirty="0"/>
              <a:t>Companies are encouraged to provide simulation results on Qin and </a:t>
            </a:r>
            <a:r>
              <a:rPr lang="en-US" altLang="zh-CN" sz="2800" dirty="0" err="1"/>
              <a:t>Qout</a:t>
            </a:r>
            <a:r>
              <a:rPr lang="en-US" altLang="zh-CN" sz="2800" dirty="0"/>
              <a:t> values for the two sets of </a:t>
            </a:r>
            <a:r>
              <a:rPr lang="en-US" altLang="zh-CN" sz="2800" dirty="0" smtClean="0"/>
              <a:t>combinations. Simulation assumptions are listed in next slide.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45588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M-PDCCH simulation assumptions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36805"/>
              </p:ext>
            </p:extLst>
          </p:nvPr>
        </p:nvGraphicFramePr>
        <p:xfrm>
          <a:off x="1506829" y="1394925"/>
          <a:ext cx="8976573" cy="50365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34426"/>
                <a:gridCol w="4642147"/>
              </a:tblGrid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Parameter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M-PDCCH (CE Mode A)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DCI format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DCI Format 6-1A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System Bandwidth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10 MHz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37903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Channel model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AWGN</a:t>
                      </a:r>
                    </a:p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ETU 30 Hz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Antenna </a:t>
                      </a:r>
                      <a:r>
                        <a:rPr lang="en-US" sz="1200" smtClean="0">
                          <a:effectLst/>
                        </a:rPr>
                        <a:t>configuration</a:t>
                      </a:r>
                      <a:endParaRPr lang="en-US" sz="1200" strike="sngStrike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2x1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348713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Number of information bits (incl. 16 bits CRC)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FDD</a:t>
                      </a:r>
                      <a:r>
                        <a:rPr lang="en-US" sz="1200" baseline="0" dirty="0" smtClean="0">
                          <a:effectLst/>
                        </a:rPr>
                        <a:t> and HD-FDD</a:t>
                      </a:r>
                      <a:r>
                        <a:rPr lang="en-US" sz="1200" dirty="0" smtClean="0">
                          <a:effectLst/>
                        </a:rPr>
                        <a:t>: 28, TDD: 31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Antenna correlation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Low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348713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Aggregation level </a:t>
                      </a:r>
                      <a:r>
                        <a:rPr lang="en-US" sz="1200" dirty="0" smtClean="0">
                          <a:effectLst/>
                        </a:rPr>
                        <a:t>and</a:t>
                      </a:r>
                      <a:r>
                        <a:rPr lang="en-US" sz="1200" baseline="0" dirty="0" smtClean="0">
                          <a:effectLst/>
                        </a:rPr>
                        <a:t> </a:t>
                      </a:r>
                      <a:r>
                        <a:rPr lang="en-US" sz="1200" dirty="0" smtClean="0">
                          <a:effectLst/>
                        </a:rPr>
                        <a:t>Repetition </a:t>
                      </a:r>
                      <a:r>
                        <a:rPr lang="en-US" sz="1200" dirty="0">
                          <a:effectLst/>
                        </a:rPr>
                        <a:t>level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(24,8), (8,4), (16,4), (4,2)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Starting OFDM symbols (CFI)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Frequency hopping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OFF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53065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Number of PRB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4 </a:t>
                      </a:r>
                      <a:r>
                        <a:rPr lang="en-US" sz="1200" dirty="0">
                          <a:effectLst/>
                        </a:rPr>
                        <a:t>for Aggregation level = 4, 8, </a:t>
                      </a:r>
                      <a:r>
                        <a:rPr lang="en-US" sz="1200" dirty="0" smtClean="0">
                          <a:effectLst/>
                        </a:rPr>
                        <a:t>16</a:t>
                      </a:r>
                    </a:p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2+4 for Aggregation level =24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348713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Transmission type configured to UE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Distributed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348713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DMRS scrambling sequence initialisation parameter for UE-SS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PCID = 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Channel Estimation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DMRS based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UE residual frequency error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50 Hz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6288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223"/>
            <a:ext cx="10515600" cy="4605740"/>
          </a:xfrm>
        </p:spPr>
        <p:txBody>
          <a:bodyPr>
            <a:normAutofit/>
          </a:bodyPr>
          <a:lstStyle/>
          <a:p>
            <a:pPr hangingPunct="0"/>
            <a:r>
              <a:rPr lang="en-US" altLang="zh-CN" dirty="0" smtClean="0"/>
              <a:t>The following test setups is for non-DRX tests.</a:t>
            </a:r>
          </a:p>
          <a:p>
            <a:pPr lvl="1" hangingPunct="0"/>
            <a:r>
              <a:rPr lang="en-US" altLang="zh-CN" dirty="0" smtClean="0"/>
              <a:t>Propagation condition</a:t>
            </a:r>
          </a:p>
          <a:p>
            <a:pPr lvl="2" hangingPunct="0"/>
            <a:r>
              <a:rPr lang="en-US" altLang="zh-CN" dirty="0" smtClean="0"/>
              <a:t>ETU30</a:t>
            </a:r>
          </a:p>
          <a:p>
            <a:pPr lvl="1" hangingPunct="0"/>
            <a:r>
              <a:rPr lang="en-US" altLang="zh-CN" dirty="0" smtClean="0"/>
              <a:t>Time T1-T3 for </a:t>
            </a:r>
            <a:r>
              <a:rPr lang="en-US" altLang="zh-CN" dirty="0" err="1" smtClean="0"/>
              <a:t>OoS</a:t>
            </a:r>
            <a:r>
              <a:rPr lang="en-US" altLang="zh-CN" dirty="0" smtClean="0"/>
              <a:t> tests</a:t>
            </a:r>
            <a:endParaRPr lang="en-US" altLang="zh-CN" dirty="0"/>
          </a:p>
          <a:p>
            <a:pPr lvl="2" hangingPunct="0"/>
            <a:r>
              <a:rPr lang="en-US" altLang="zh-CN" dirty="0" smtClean="0"/>
              <a:t>T1: 2s, T2: 0.8s, T3: 1.8s, check point: 440ms after start of T3</a:t>
            </a:r>
          </a:p>
          <a:p>
            <a:pPr lvl="1" hangingPunct="0"/>
            <a:r>
              <a:rPr lang="en-US" altLang="zh-CN" dirty="0"/>
              <a:t>Time </a:t>
            </a:r>
            <a:r>
              <a:rPr lang="en-US" altLang="zh-CN" dirty="0" smtClean="0"/>
              <a:t>T1-T5 </a:t>
            </a:r>
            <a:r>
              <a:rPr lang="en-US" altLang="zh-CN" dirty="0"/>
              <a:t>for </a:t>
            </a:r>
            <a:r>
              <a:rPr lang="en-US" altLang="zh-CN" dirty="0" smtClean="0"/>
              <a:t>IS tests</a:t>
            </a:r>
            <a:endParaRPr lang="en-US" altLang="zh-CN" dirty="0"/>
          </a:p>
          <a:p>
            <a:pPr lvl="2" hangingPunct="0"/>
            <a:r>
              <a:rPr lang="en-US" altLang="zh-CN" dirty="0" smtClean="0"/>
              <a:t>T1: 2s, T2: 0.8s, T3: 1.46s, T4: 0.8s, T5: 2s, check point: 0.62s </a:t>
            </a:r>
            <a:r>
              <a:rPr lang="en-US" altLang="zh-CN" smtClean="0"/>
              <a:t>after start of T5 </a:t>
            </a:r>
            <a:endParaRPr lang="en-US" altLang="zh-CN" dirty="0" smtClean="0"/>
          </a:p>
          <a:p>
            <a:pPr lvl="2" hangingPunct="0"/>
            <a:r>
              <a:rPr lang="en-US" altLang="zh-CN" dirty="0" smtClean="0"/>
              <a:t>Note: Values can be re-visited if problem is identified during CR drafting</a:t>
            </a:r>
          </a:p>
          <a:p>
            <a:pPr lvl="2" hangingPunct="0"/>
            <a:endParaRPr lang="en-US" altLang="zh-CN" sz="1600" dirty="0"/>
          </a:p>
          <a:p>
            <a:pPr hangingPunct="0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00918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223"/>
            <a:ext cx="10515600" cy="4605740"/>
          </a:xfrm>
        </p:spPr>
        <p:txBody>
          <a:bodyPr>
            <a:normAutofit/>
          </a:bodyPr>
          <a:lstStyle/>
          <a:p>
            <a:pPr hangingPunct="0"/>
            <a:r>
              <a:rPr lang="en-US" altLang="zh-CN" dirty="0" smtClean="0"/>
              <a:t>The following test setups is for DRX tests.</a:t>
            </a:r>
          </a:p>
          <a:p>
            <a:pPr lvl="1" hangingPunct="0"/>
            <a:r>
              <a:rPr lang="en-US" altLang="zh-CN" dirty="0" smtClean="0"/>
              <a:t>Propagation condition</a:t>
            </a:r>
          </a:p>
          <a:p>
            <a:pPr lvl="2" hangingPunct="0"/>
            <a:r>
              <a:rPr lang="en-US" altLang="zh-CN" dirty="0" smtClean="0"/>
              <a:t>AWGN</a:t>
            </a:r>
          </a:p>
          <a:p>
            <a:pPr lvl="1" hangingPunct="0"/>
            <a:r>
              <a:rPr lang="en-US" altLang="zh-CN" dirty="0" smtClean="0"/>
              <a:t>Time T1-T3 for </a:t>
            </a:r>
            <a:r>
              <a:rPr lang="en-US" altLang="zh-CN" dirty="0" err="1" smtClean="0"/>
              <a:t>OoS</a:t>
            </a:r>
            <a:r>
              <a:rPr lang="en-US" altLang="zh-CN" dirty="0" smtClean="0"/>
              <a:t> tests</a:t>
            </a:r>
            <a:endParaRPr lang="en-US" altLang="zh-CN" dirty="0"/>
          </a:p>
          <a:p>
            <a:pPr lvl="2" hangingPunct="0"/>
            <a:r>
              <a:rPr lang="en-US" altLang="zh-CN" dirty="0" smtClean="0"/>
              <a:t>Same as in Cat-0 RLM test case </a:t>
            </a:r>
          </a:p>
          <a:p>
            <a:pPr lvl="1" hangingPunct="0"/>
            <a:r>
              <a:rPr lang="en-US" altLang="zh-CN" dirty="0"/>
              <a:t>Time </a:t>
            </a:r>
            <a:r>
              <a:rPr lang="en-US" altLang="zh-CN" dirty="0" smtClean="0"/>
              <a:t>T1-T5 </a:t>
            </a:r>
            <a:r>
              <a:rPr lang="en-US" altLang="zh-CN" dirty="0"/>
              <a:t>for </a:t>
            </a:r>
            <a:r>
              <a:rPr lang="en-US" altLang="zh-CN" dirty="0" smtClean="0"/>
              <a:t>IS tests</a:t>
            </a:r>
            <a:endParaRPr lang="en-US" altLang="zh-CN" dirty="0"/>
          </a:p>
          <a:p>
            <a:pPr lvl="2" hangingPunct="0"/>
            <a:r>
              <a:rPr lang="en-US" altLang="zh-CN" dirty="0"/>
              <a:t>Same as in Cat-0 RLM test case </a:t>
            </a:r>
          </a:p>
          <a:p>
            <a:pPr lvl="1" hangingPunct="0"/>
            <a:r>
              <a:rPr lang="en-US" altLang="zh-CN" dirty="0" smtClean="0"/>
              <a:t>DRX configuration</a:t>
            </a:r>
            <a:endParaRPr lang="en-US" altLang="zh-CN" dirty="0"/>
          </a:p>
          <a:p>
            <a:pPr lvl="2" hangingPunct="0"/>
            <a:r>
              <a:rPr lang="en-GB" dirty="0" err="1" smtClean="0"/>
              <a:t>longDRX-CycleStartOffset</a:t>
            </a:r>
            <a:r>
              <a:rPr lang="en-GB" dirty="0" smtClean="0"/>
              <a:t>: sf1280 for </a:t>
            </a:r>
            <a:r>
              <a:rPr lang="en-GB" dirty="0" err="1" smtClean="0"/>
              <a:t>OoS</a:t>
            </a:r>
            <a:r>
              <a:rPr lang="en-GB" dirty="0" smtClean="0"/>
              <a:t> and sf40 for IS</a:t>
            </a:r>
          </a:p>
          <a:p>
            <a:pPr lvl="2" hangingPunct="0"/>
            <a:r>
              <a:rPr lang="en-GB" dirty="0" err="1" smtClean="0"/>
              <a:t>onDurationTimer</a:t>
            </a:r>
            <a:r>
              <a:rPr lang="en-GB" dirty="0" smtClean="0"/>
              <a:t>: psf10</a:t>
            </a:r>
          </a:p>
          <a:p>
            <a:pPr lvl="2" hangingPunct="0"/>
            <a:r>
              <a:rPr lang="en-GB" dirty="0" err="1" smtClean="0"/>
              <a:t>drx-InactivityTimer</a:t>
            </a:r>
            <a:r>
              <a:rPr lang="en-GB" dirty="0" smtClean="0"/>
              <a:t>: psf1</a:t>
            </a:r>
          </a:p>
          <a:p>
            <a:pPr lvl="2" hangingPunct="0"/>
            <a:r>
              <a:rPr lang="en-GB" dirty="0" err="1" smtClean="0"/>
              <a:t>drx-RetransmissionTimer</a:t>
            </a:r>
            <a:r>
              <a:rPr lang="en-GB" dirty="0" smtClean="0"/>
              <a:t>: psf1</a:t>
            </a:r>
            <a:endParaRPr lang="en-US" altLang="zh-CN" dirty="0"/>
          </a:p>
          <a:p>
            <a:pPr lvl="2" hangingPunct="0"/>
            <a:endParaRPr lang="en-US" altLang="zh-CN" sz="1600" dirty="0"/>
          </a:p>
          <a:p>
            <a:pPr hangingPunct="0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59081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3992</TotalTime>
  <Words>462</Words>
  <Application>Microsoft Office PowerPoint</Application>
  <PresentationFormat>Widescreen</PresentationFormat>
  <Paragraphs>70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ＭＳ Ｐゴシック</vt:lpstr>
      <vt:lpstr>SimSun</vt:lpstr>
      <vt:lpstr>SimSun</vt:lpstr>
      <vt:lpstr>Arial</vt:lpstr>
      <vt:lpstr>Calibri</vt:lpstr>
      <vt:lpstr>Calibri Light</vt:lpstr>
      <vt:lpstr>Times New Roman</vt:lpstr>
      <vt:lpstr>Office Theme</vt:lpstr>
      <vt:lpstr>Default Design</vt:lpstr>
      <vt:lpstr>WF on eMTC RLM CEMode A test</vt:lpstr>
      <vt:lpstr>Proposals</vt:lpstr>
      <vt:lpstr>M-PDCCH simulation assumptions</vt:lpstr>
      <vt:lpstr>Proposals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R4-77AH-0122</dc:title>
  <dc:creator>Dalsgaard, Lars (Nokia - FI/Oulu)</dc:creator>
  <cp:lastModifiedBy>Zhang, Li 7. (Nokia - CN/Beijing)</cp:lastModifiedBy>
  <cp:revision>68</cp:revision>
  <dcterms:created xsi:type="dcterms:W3CDTF">2016-01-20T17:53:10Z</dcterms:created>
  <dcterms:modified xsi:type="dcterms:W3CDTF">2016-04-15T14:25:10Z</dcterms:modified>
</cp:coreProperties>
</file>