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4" r:id="rId4"/>
    <p:sldId id="265" r:id="rId5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6" d="100"/>
          <a:sy n="76" d="100"/>
        </p:scale>
        <p:origin x="-1256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printerSettings" Target="printerSettings/printerSettings1.bin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FBC5252-4021-41D8-9098-247DBFB4F279}" type="datetimeFigureOut">
              <a:rPr lang="zh-CN" altLang="en-US"/>
              <a:pPr/>
              <a:t>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7ECC27-9881-4917-A95B-1701B620FE0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9550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2C4CCFB-2204-403D-8C52-186AC000DB44}" type="datetimeFigureOut">
              <a:rPr lang="zh-CN" altLang="en-US"/>
              <a:pPr/>
              <a:t>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0BCCA3-3371-4891-A596-77F2675C93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7600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9725986-9727-4FE4-B491-2C0195C23D5A}" type="datetimeFigureOut">
              <a:rPr lang="zh-CN" altLang="en-US"/>
              <a:pPr/>
              <a:t>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DFCC86-F68E-4596-A850-952863D7EF2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63045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0E88823-2E90-4E8E-92BE-5A1AE47892E1}" type="datetimeFigureOut">
              <a:rPr lang="zh-CN" altLang="en-US"/>
              <a:pPr/>
              <a:t>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46B3C8-A0F3-4F74-A91C-1F729819851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35527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8ECD61-8F81-4CF5-93DF-1A4BF97705EA}" type="datetimeFigureOut">
              <a:rPr lang="zh-CN" altLang="en-US"/>
              <a:pPr/>
              <a:t>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608F3E-23A6-43FA-A829-BA03EE715F7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78519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CB71225-9F88-4328-9418-179501A54A34}" type="datetimeFigureOut">
              <a:rPr lang="zh-CN" altLang="en-US"/>
              <a:pPr/>
              <a:t>16/4/15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B3114F-DEAE-4EE8-8BCF-A72188B41DE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2994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A01E26D-59BE-4318-8AE6-BE7946711B25}" type="datetimeFigureOut">
              <a:rPr lang="zh-CN" altLang="en-US"/>
              <a:pPr/>
              <a:t>16/4/15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6F798-0510-4AAD-B797-7C00C0C3352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0602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9AA0BDA-D0DD-47AF-933D-E8DE5EDBE0F9}" type="datetimeFigureOut">
              <a:rPr lang="zh-CN" altLang="en-US"/>
              <a:pPr/>
              <a:t>16/4/15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CA3C38-EA7B-4A9D-A84A-CEE25BDE470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64510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3386FE8-D63E-4557-A9E5-B64341865C8A}" type="datetimeFigureOut">
              <a:rPr lang="zh-CN" altLang="en-US"/>
              <a:pPr/>
              <a:t>16/4/15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857222-EE41-4C33-8EEA-B345B17F2DD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0565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9F73FB0-6155-4C1B-A1D7-A69234A4F3A4}" type="datetimeFigureOut">
              <a:rPr lang="zh-CN" altLang="en-US"/>
              <a:pPr/>
              <a:t>16/4/15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3E8602-E68D-4B11-84A0-4ACA07F150C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68028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89C7CDB-14F7-4048-B798-8DE1FC3D634B}" type="datetimeFigureOut">
              <a:rPr lang="zh-CN" altLang="en-US"/>
              <a:pPr/>
              <a:t>16/4/15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ABCAF9-8FA9-4F3E-BAF3-24B492FC5DE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75128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20B06EF2-DE95-48DE-8E6D-63B686D0DFA6}" type="datetimeFigureOut">
              <a:rPr lang="zh-CN" altLang="en-US"/>
              <a:pPr/>
              <a:t>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charset="0"/>
                <a:ea typeface="SimSun" charset="0"/>
                <a:cs typeface="SimSun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283A19F7-B32B-435F-A089-B3527C3857CA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SimSun" panose="02010600030101010101" pitchFamily="2" charset="-122"/>
          <a:cs typeface="SimSun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SimSun" panose="02010600030101010101" pitchFamily="2" charset="-122"/>
          <a:cs typeface="SimSu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SimSun" panose="02010600030101010101" pitchFamily="2" charset="-122"/>
          <a:cs typeface="SimSu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SimSun" panose="02010600030101010101" pitchFamily="2" charset="-122"/>
          <a:cs typeface="SimSu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SimSun" panose="02010600030101010101" pitchFamily="2" charset="-122"/>
          <a:cs typeface="SimSun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SimSun" panose="02010600030101010101" pitchFamily="2" charset="-122"/>
          <a:cs typeface="SimSun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SimSun" panose="02010600030101010101" pitchFamily="2" charset="-122"/>
          <a:cs typeface="SimSun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SimSun" panose="02010600030101010101" pitchFamily="2" charset="-122"/>
          <a:cs typeface="SimSun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SimSun" panose="02010600030101010101" pitchFamily="2" charset="-122"/>
          <a:cs typeface="SimSun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SimSun" panose="02010600030101010101" pitchFamily="2" charset="-122"/>
          <a:cs typeface="SimSun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kumimoji="0" lang="en-GB" altLang="zh-CN" b="1" dirty="0" smtClean="0"/>
              <a:t>WF on CA impact of B41 HPUE</a:t>
            </a:r>
            <a:endParaRPr kumimoji="0" lang="zh-CN" altLang="en-US" dirty="0" smtClean="0"/>
          </a:p>
        </p:txBody>
      </p:sp>
      <p:sp>
        <p:nvSpPr>
          <p:cNvPr id="13314" name="副标题 2"/>
          <p:cNvSpPr>
            <a:spLocks noGrp="1"/>
          </p:cNvSpPr>
          <p:nvPr>
            <p:ph type="subTitle" idx="1"/>
          </p:nvPr>
        </p:nvSpPr>
        <p:spPr>
          <a:xfrm>
            <a:off x="827584" y="4076700"/>
            <a:ext cx="7848872" cy="1752600"/>
          </a:xfrm>
        </p:spPr>
        <p:txBody>
          <a:bodyPr/>
          <a:lstStyle/>
          <a:p>
            <a:pPr eaLnBrk="1" hangingPunct="1"/>
            <a:r>
              <a:rPr kumimoji="0" lang="en-US" altLang="zh-CN" dirty="0" smtClean="0">
                <a:solidFill>
                  <a:srgbClr val="898989"/>
                </a:solidFill>
              </a:rPr>
              <a:t>CMCC</a:t>
            </a:r>
            <a:r>
              <a:rPr kumimoji="0" lang="zh-CN" altLang="en-US" dirty="0" smtClean="0">
                <a:solidFill>
                  <a:srgbClr val="898989"/>
                </a:solidFill>
              </a:rPr>
              <a:t>,</a:t>
            </a:r>
            <a:r>
              <a:rPr kumimoji="0" lang="en-US" altLang="zh-CN" dirty="0" smtClean="0">
                <a:solidFill>
                  <a:srgbClr val="898989"/>
                </a:solidFill>
              </a:rPr>
              <a:t>Sprint, </a:t>
            </a:r>
            <a:r>
              <a:rPr kumimoji="0" lang="en-US" altLang="zh-CN" dirty="0" err="1" smtClean="0">
                <a:solidFill>
                  <a:srgbClr val="898989"/>
                </a:solidFill>
              </a:rPr>
              <a:t>MediaTeK</a:t>
            </a:r>
            <a:r>
              <a:rPr kumimoji="0" lang="en-US" altLang="zh-CN" dirty="0" smtClean="0">
                <a:solidFill>
                  <a:srgbClr val="898989"/>
                </a:solidFill>
              </a:rPr>
              <a:t>,</a:t>
            </a:r>
            <a:r>
              <a:rPr kumimoji="0" lang="zh-CN" altLang="en-US" dirty="0" smtClean="0">
                <a:solidFill>
                  <a:srgbClr val="898989"/>
                </a:solidFill>
              </a:rPr>
              <a:t> </a:t>
            </a:r>
            <a:r>
              <a:rPr kumimoji="0" lang="en-US" altLang="zh-CN" dirty="0" smtClean="0">
                <a:solidFill>
                  <a:srgbClr val="898989"/>
                </a:solidFill>
              </a:rPr>
              <a:t>China</a:t>
            </a:r>
            <a:r>
              <a:rPr kumimoji="0" lang="zh-CN" altLang="en-US" dirty="0" smtClean="0">
                <a:solidFill>
                  <a:srgbClr val="898989"/>
                </a:solidFill>
              </a:rPr>
              <a:t> </a:t>
            </a:r>
            <a:r>
              <a:rPr kumimoji="0" lang="en-US" altLang="zh-CN" dirty="0" smtClean="0">
                <a:solidFill>
                  <a:srgbClr val="898989"/>
                </a:solidFill>
              </a:rPr>
              <a:t>Unicom,</a:t>
            </a:r>
            <a:r>
              <a:rPr kumimoji="0" lang="zh-CN" altLang="en-US" dirty="0" smtClean="0">
                <a:solidFill>
                  <a:srgbClr val="898989"/>
                </a:solidFill>
              </a:rPr>
              <a:t> </a:t>
            </a:r>
            <a:r>
              <a:rPr kumimoji="0" lang="en-US" altLang="zh-CN" dirty="0" smtClean="0">
                <a:solidFill>
                  <a:srgbClr val="898989"/>
                </a:solidFill>
              </a:rPr>
              <a:t>Samsung,</a:t>
            </a:r>
            <a:r>
              <a:rPr kumimoji="0" lang="zh-CN" altLang="en-US" dirty="0" smtClean="0">
                <a:solidFill>
                  <a:srgbClr val="898989"/>
                </a:solidFill>
              </a:rPr>
              <a:t> </a:t>
            </a:r>
            <a:r>
              <a:rPr kumimoji="0" lang="en-US" altLang="zh-CN" dirty="0" smtClean="0">
                <a:solidFill>
                  <a:srgbClr val="898989"/>
                </a:solidFill>
              </a:rPr>
              <a:t>Skyworks</a:t>
            </a:r>
            <a:r>
              <a:rPr kumimoji="0" lang="zh-CN" altLang="en-US" dirty="0" smtClean="0">
                <a:solidFill>
                  <a:srgbClr val="898989"/>
                </a:solidFill>
              </a:rPr>
              <a:t>,</a:t>
            </a:r>
            <a:r>
              <a:rPr kumimoji="0" lang="en-US" altLang="zh-CN" dirty="0" err="1" smtClean="0">
                <a:solidFill>
                  <a:srgbClr val="898989"/>
                </a:solidFill>
              </a:rPr>
              <a:t>Qorvo</a:t>
            </a:r>
            <a:r>
              <a:rPr kumimoji="0" lang="en-US" altLang="zh-CN" dirty="0" smtClean="0">
                <a:solidFill>
                  <a:srgbClr val="898989"/>
                </a:solidFill>
              </a:rPr>
              <a:t>, </a:t>
            </a:r>
            <a:r>
              <a:rPr kumimoji="0" lang="en-US" altLang="zh-CN" dirty="0" smtClean="0">
                <a:solidFill>
                  <a:srgbClr val="898989"/>
                </a:solidFill>
              </a:rPr>
              <a:t>China</a:t>
            </a:r>
            <a:r>
              <a:rPr kumimoji="0" lang="en-US" altLang="zh-CN" dirty="0" smtClean="0">
                <a:solidFill>
                  <a:srgbClr val="898989"/>
                </a:solidFill>
              </a:rPr>
              <a:t> Telecom, Softbank</a:t>
            </a:r>
            <a:endParaRPr kumimoji="0" lang="zh-CN" altLang="en-US" dirty="0" smtClean="0">
              <a:solidFill>
                <a:srgbClr val="898989"/>
              </a:solidFill>
            </a:endParaRPr>
          </a:p>
        </p:txBody>
      </p:sp>
      <p:sp>
        <p:nvSpPr>
          <p:cNvPr id="13315" name="Rectangle 1"/>
          <p:cNvSpPr>
            <a:spLocks noChangeArrowheads="1"/>
          </p:cNvSpPr>
          <p:nvPr/>
        </p:nvSpPr>
        <p:spPr bwMode="auto">
          <a:xfrm>
            <a:off x="0" y="0"/>
            <a:ext cx="9144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9pPr>
          </a:lstStyle>
          <a:p>
            <a:pPr eaLnBrk="1" hangingPunct="1"/>
            <a:r>
              <a:rPr kumimoji="0" lang="en-GB" altLang="zh-CN" sz="1600" b="1" dirty="0"/>
              <a:t>3GPP TSG-RAN WG4 Meeting #78</a:t>
            </a:r>
            <a:r>
              <a:rPr kumimoji="0" lang="zh-CN" altLang="en-US" sz="1600" b="1" dirty="0"/>
              <a:t> </a:t>
            </a:r>
            <a:r>
              <a:rPr kumimoji="0" lang="en-US" altLang="zh-CN" sz="1600" b="1" dirty="0" err="1"/>
              <a:t>bis</a:t>
            </a:r>
            <a:r>
              <a:rPr kumimoji="0" lang="en-GB" altLang="zh-CN" sz="1600" b="1" i="1" dirty="0"/>
              <a:t>	                                                                 </a:t>
            </a:r>
            <a:r>
              <a:rPr kumimoji="0" lang="en-GB" altLang="zh-CN" sz="1600" b="1" i="1" dirty="0">
                <a:solidFill>
                  <a:srgbClr val="FF0000"/>
                </a:solidFill>
              </a:rPr>
              <a:t>          </a:t>
            </a:r>
            <a:r>
              <a:rPr kumimoji="0" lang="en-GB" altLang="zh-CN" sz="1600" b="1" dirty="0">
                <a:cs typeface="Arial" pitchFamily="34" charset="0"/>
              </a:rPr>
              <a:t>R4-16</a:t>
            </a:r>
            <a:r>
              <a:rPr kumimoji="0" lang="en-US" altLang="zh-CN" sz="1600" b="1" dirty="0">
                <a:cs typeface="Arial" pitchFamily="34" charset="0"/>
              </a:rPr>
              <a:t>2976</a:t>
            </a:r>
            <a:r>
              <a:rPr kumimoji="0" lang="en-GB" altLang="zh-CN" sz="1600" b="1" dirty="0">
                <a:cs typeface="Arial" pitchFamily="34" charset="0"/>
              </a:rPr>
              <a:t> San</a:t>
            </a:r>
            <a:r>
              <a:rPr kumimoji="0" lang="zh-CN" altLang="en-US" sz="1600" b="1" dirty="0">
                <a:cs typeface="Arial" pitchFamily="34" charset="0"/>
              </a:rPr>
              <a:t> </a:t>
            </a:r>
            <a:r>
              <a:rPr kumimoji="0" lang="en-US" altLang="zh-CN" sz="1600" b="1" dirty="0">
                <a:cs typeface="Arial" pitchFamily="34" charset="0"/>
              </a:rPr>
              <a:t>Jose</a:t>
            </a:r>
            <a:r>
              <a:rPr kumimoji="0" lang="zh-CN" altLang="en-US" sz="1600" b="1" dirty="0">
                <a:cs typeface="Arial" pitchFamily="34" charset="0"/>
              </a:rPr>
              <a:t> </a:t>
            </a:r>
            <a:r>
              <a:rPr kumimoji="0" lang="en-US" altLang="zh-CN" sz="1600" b="1" dirty="0">
                <a:cs typeface="Arial" pitchFamily="34" charset="0"/>
              </a:rPr>
              <a:t>del</a:t>
            </a:r>
            <a:r>
              <a:rPr kumimoji="0" lang="zh-CN" altLang="en-US" sz="1600" b="1" dirty="0">
                <a:cs typeface="Arial" pitchFamily="34" charset="0"/>
              </a:rPr>
              <a:t> </a:t>
            </a:r>
            <a:r>
              <a:rPr kumimoji="0" lang="en-US" altLang="zh-CN" sz="1600" b="1" dirty="0" err="1">
                <a:cs typeface="Arial" pitchFamily="34" charset="0"/>
              </a:rPr>
              <a:t>Cabo</a:t>
            </a:r>
            <a:r>
              <a:rPr kumimoji="0" lang="en-GB" altLang="zh-CN" sz="1600" b="1" dirty="0" smtClean="0">
                <a:cs typeface="Arial" pitchFamily="34" charset="0"/>
              </a:rPr>
              <a:t>,</a:t>
            </a:r>
            <a:r>
              <a:rPr kumimoji="0" lang="zh-CN" altLang="en-US" sz="1600" b="1" dirty="0" smtClean="0">
                <a:cs typeface="Arial" pitchFamily="34" charset="0"/>
              </a:rPr>
              <a:t> </a:t>
            </a:r>
            <a:r>
              <a:rPr kumimoji="0" lang="en-US" altLang="zh-CN" sz="1600" b="1" dirty="0" smtClean="0">
                <a:cs typeface="Arial" pitchFamily="34" charset="0"/>
              </a:rPr>
              <a:t>Mexico,</a:t>
            </a:r>
            <a:r>
              <a:rPr kumimoji="0" lang="en-GB" altLang="zh-CN" sz="1600" b="1" dirty="0" smtClean="0">
                <a:cs typeface="Arial" pitchFamily="34" charset="0"/>
              </a:rPr>
              <a:t> </a:t>
            </a:r>
            <a:r>
              <a:rPr kumimoji="0" lang="en-GB" altLang="zh-CN" sz="1600" b="1" dirty="0">
                <a:cs typeface="Arial" pitchFamily="34" charset="0"/>
              </a:rPr>
              <a:t>1</a:t>
            </a:r>
            <a:r>
              <a:rPr kumimoji="0" lang="en-US" altLang="zh-CN" sz="1600" b="1" dirty="0">
                <a:cs typeface="Arial" pitchFamily="34" charset="0"/>
              </a:rPr>
              <a:t>1</a:t>
            </a:r>
            <a:r>
              <a:rPr kumimoji="0" lang="en-GB" altLang="zh-CN" sz="1600" b="1" dirty="0">
                <a:cs typeface="Arial" pitchFamily="34" charset="0"/>
              </a:rPr>
              <a:t>–1</a:t>
            </a:r>
            <a:r>
              <a:rPr kumimoji="0" lang="en-US" altLang="zh-CN" sz="1600" b="1" dirty="0">
                <a:cs typeface="Arial" pitchFamily="34" charset="0"/>
              </a:rPr>
              <a:t>5</a:t>
            </a:r>
            <a:r>
              <a:rPr kumimoji="0" lang="en-GB" altLang="zh-CN" sz="1600" b="1" dirty="0">
                <a:cs typeface="Arial" pitchFamily="34" charset="0"/>
              </a:rPr>
              <a:t> April</a:t>
            </a:r>
            <a:r>
              <a:rPr kumimoji="0" lang="zh-CN" altLang="en-US" sz="1600" b="1" dirty="0">
                <a:cs typeface="Arial" pitchFamily="34" charset="0"/>
              </a:rPr>
              <a:t> </a:t>
            </a:r>
            <a:r>
              <a:rPr kumimoji="0" lang="en-GB" altLang="zh-CN" sz="1600" b="1" dirty="0">
                <a:cs typeface="Arial" pitchFamily="34" charset="0"/>
              </a:rPr>
              <a:t>2016</a:t>
            </a:r>
            <a:endParaRPr kumimoji="0" lang="en-GB" altLang="zh-CN" sz="1600" dirty="0"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kumimoji="0" lang="en-US" altLang="zh-CN" smtClean="0"/>
              <a:t>Background</a:t>
            </a:r>
          </a:p>
        </p:txBody>
      </p:sp>
      <p:sp>
        <p:nvSpPr>
          <p:cNvPr id="14338" name="Content Placeholder 2"/>
          <p:cNvSpPr>
            <a:spLocks noGrp="1"/>
          </p:cNvSpPr>
          <p:nvPr>
            <p:ph idx="1"/>
          </p:nvPr>
        </p:nvSpPr>
        <p:spPr>
          <a:xfrm>
            <a:off x="457200" y="1341438"/>
            <a:ext cx="8229600" cy="5040312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</a:pPr>
            <a:r>
              <a:rPr lang="en-US" altLang="zh-CN" sz="2700" dirty="0" smtClean="0"/>
              <a:t>Objective of the</a:t>
            </a:r>
            <a:r>
              <a:rPr lang="zh-CN" altLang="en-US" sz="2700" dirty="0" smtClean="0"/>
              <a:t> </a:t>
            </a:r>
            <a:r>
              <a:rPr lang="en-US" altLang="zh-CN" sz="2700" dirty="0" smtClean="0"/>
              <a:t>SI</a:t>
            </a:r>
            <a:endParaRPr lang="en-GB" altLang="zh-CN" sz="2700" dirty="0" smtClean="0"/>
          </a:p>
          <a:p>
            <a:pPr lvl="1" algn="just" eaLnBrk="1" hangingPunct="1">
              <a:lnSpc>
                <a:spcPct val="80000"/>
              </a:lnSpc>
            </a:pPr>
            <a:r>
              <a:rPr lang="en-GB" altLang="zh-CN" sz="2300" dirty="0" smtClean="0"/>
              <a:t>The study is limited to evaluating  the transmission and reception impact and values for single carrier UL operation for Band 41 E-UTRA UE Power Class 2</a:t>
            </a:r>
          </a:p>
          <a:p>
            <a:pPr lvl="1" algn="just" eaLnBrk="1" hangingPunct="1">
              <a:lnSpc>
                <a:spcPct val="80000"/>
              </a:lnSpc>
            </a:pPr>
            <a:r>
              <a:rPr lang="en-GB" altLang="zh-CN" sz="2400" dirty="0" smtClean="0"/>
              <a:t>Assess Band 41 power class 2 potential impacts to TDD/FDD carrier aggregation band combinations</a:t>
            </a:r>
            <a:endParaRPr lang="zh-CN" altLang="zh-CN" sz="2400" dirty="0" smtClean="0"/>
          </a:p>
          <a:p>
            <a:pPr algn="just" eaLnBrk="1" hangingPunct="1">
              <a:lnSpc>
                <a:spcPct val="80000"/>
              </a:lnSpc>
            </a:pPr>
            <a:r>
              <a:rPr kumimoji="0" lang="sv-SE" altLang="zh-CN" sz="2700" dirty="0" err="1" smtClean="0"/>
              <a:t>Impact</a:t>
            </a:r>
            <a:r>
              <a:rPr kumimoji="0" lang="zh-CN" altLang="en-US" sz="2700" dirty="0" smtClean="0"/>
              <a:t> </a:t>
            </a:r>
            <a:r>
              <a:rPr kumimoji="0" lang="en-US" altLang="zh-CN" sz="2700" dirty="0" smtClean="0"/>
              <a:t>of</a:t>
            </a:r>
            <a:r>
              <a:rPr kumimoji="0" lang="zh-CN" altLang="en-US" sz="2700" dirty="0" smtClean="0"/>
              <a:t> </a:t>
            </a:r>
            <a:r>
              <a:rPr kumimoji="0" lang="en-US" altLang="zh-CN" sz="2700" dirty="0" smtClean="0"/>
              <a:t>B41</a:t>
            </a:r>
            <a:r>
              <a:rPr kumimoji="0" lang="zh-CN" altLang="en-US" sz="2700" dirty="0" smtClean="0"/>
              <a:t> </a:t>
            </a:r>
            <a:r>
              <a:rPr kumimoji="0" lang="en-US" altLang="zh-CN" sz="2700" dirty="0" smtClean="0"/>
              <a:t>HPUE</a:t>
            </a:r>
            <a:r>
              <a:rPr kumimoji="0" lang="zh-CN" altLang="en-US" sz="2700" dirty="0" smtClean="0"/>
              <a:t> </a:t>
            </a:r>
            <a:r>
              <a:rPr kumimoji="0" lang="en-US" altLang="zh-CN" sz="2700" dirty="0" smtClean="0"/>
              <a:t>to</a:t>
            </a:r>
            <a:r>
              <a:rPr kumimoji="0" lang="zh-CN" altLang="en-US" sz="2700" dirty="0" smtClean="0"/>
              <a:t> </a:t>
            </a:r>
            <a:r>
              <a:rPr kumimoji="0" lang="en-US" altLang="zh-CN" sz="2700" dirty="0" smtClean="0"/>
              <a:t>CA</a:t>
            </a:r>
            <a:r>
              <a:rPr kumimoji="0" lang="zh-CN" altLang="en-US" sz="2700" dirty="0" smtClean="0"/>
              <a:t> </a:t>
            </a:r>
            <a:r>
              <a:rPr kumimoji="0" lang="en-US" altLang="zh-CN" sz="2700" dirty="0" smtClean="0"/>
              <a:t>was</a:t>
            </a:r>
            <a:r>
              <a:rPr kumimoji="0" lang="zh-CN" altLang="en-US" sz="2700" dirty="0" smtClean="0"/>
              <a:t> </a:t>
            </a:r>
            <a:r>
              <a:rPr kumimoji="0" lang="en-US" altLang="zh-CN" sz="2700" dirty="0" smtClean="0"/>
              <a:t>discussed</a:t>
            </a:r>
            <a:r>
              <a:rPr kumimoji="0" lang="zh-CN" altLang="en-US" sz="2700" dirty="0" smtClean="0"/>
              <a:t> </a:t>
            </a:r>
            <a:r>
              <a:rPr kumimoji="0" lang="en-US" altLang="zh-CN" sz="2700" dirty="0" smtClean="0"/>
              <a:t>in</a:t>
            </a:r>
            <a:r>
              <a:rPr kumimoji="0" lang="zh-CN" altLang="en-US" sz="2700" dirty="0" smtClean="0"/>
              <a:t> </a:t>
            </a:r>
            <a:r>
              <a:rPr kumimoji="0" lang="en-US" altLang="zh-CN" sz="2700" dirty="0" smtClean="0"/>
              <a:t>RAN4#78bis</a:t>
            </a:r>
            <a:r>
              <a:rPr kumimoji="0" lang="zh-CN" altLang="en-US" sz="2700" dirty="0" smtClean="0"/>
              <a:t> </a:t>
            </a:r>
            <a:r>
              <a:rPr kumimoji="0" lang="en-US" altLang="zh-CN" sz="2700" dirty="0" smtClean="0"/>
              <a:t>[1-3]</a:t>
            </a:r>
          </a:p>
          <a:p>
            <a:pPr algn="just" eaLnBrk="1" hangingPunct="1">
              <a:lnSpc>
                <a:spcPct val="80000"/>
              </a:lnSpc>
            </a:pPr>
            <a:r>
              <a:rPr kumimoji="0" lang="en-US" altLang="zh-CN" sz="2700" dirty="0" smtClean="0"/>
              <a:t>Legacy CA</a:t>
            </a:r>
            <a:r>
              <a:rPr kumimoji="0" lang="zh-CN" altLang="en-US" sz="2700" dirty="0" smtClean="0"/>
              <a:t> </a:t>
            </a:r>
            <a:r>
              <a:rPr kumimoji="0" lang="en-US" altLang="zh-CN" sz="2700" dirty="0" smtClean="0"/>
              <a:t>RF</a:t>
            </a:r>
            <a:r>
              <a:rPr kumimoji="0" lang="zh-CN" altLang="en-US" sz="2700" dirty="0" smtClean="0"/>
              <a:t> </a:t>
            </a:r>
            <a:r>
              <a:rPr kumimoji="0" lang="en-US" altLang="zh-CN" sz="2700" dirty="0" smtClean="0"/>
              <a:t>requirements such as </a:t>
            </a:r>
            <a:r>
              <a:rPr kumimoji="0" lang="en-US" altLang="zh-CN" sz="2700" dirty="0" err="1" smtClean="0"/>
              <a:t>ΔTib</a:t>
            </a:r>
            <a:r>
              <a:rPr kumimoji="0" lang="en-US" altLang="zh-CN" sz="2700" dirty="0" smtClean="0"/>
              <a:t>, </a:t>
            </a:r>
            <a:r>
              <a:rPr kumimoji="0" lang="en-US" altLang="zh-CN" sz="2700" dirty="0" err="1" smtClean="0"/>
              <a:t>ΔRib</a:t>
            </a:r>
            <a:r>
              <a:rPr kumimoji="0" lang="en-US" altLang="zh-CN" sz="2700" dirty="0" smtClean="0"/>
              <a:t> and desensitization may</a:t>
            </a:r>
            <a:r>
              <a:rPr kumimoji="0" lang="zh-CN" altLang="en-US" sz="2700" dirty="0" smtClean="0"/>
              <a:t> </a:t>
            </a:r>
            <a:r>
              <a:rPr kumimoji="0" lang="en-US" altLang="zh-CN" sz="2700" dirty="0" smtClean="0"/>
              <a:t>not</a:t>
            </a:r>
            <a:r>
              <a:rPr kumimoji="0" lang="zh-CN" altLang="en-US" sz="2700" dirty="0" smtClean="0"/>
              <a:t> </a:t>
            </a:r>
            <a:r>
              <a:rPr kumimoji="0" lang="en-US" altLang="zh-CN" sz="2700" dirty="0" smtClean="0"/>
              <a:t>be</a:t>
            </a:r>
            <a:r>
              <a:rPr kumimoji="0" lang="zh-CN" altLang="en-US" sz="2700" dirty="0" smtClean="0"/>
              <a:t> </a:t>
            </a:r>
            <a:r>
              <a:rPr kumimoji="0" lang="en-US" altLang="zh-CN" sz="2700" dirty="0" smtClean="0"/>
              <a:t>applicable</a:t>
            </a:r>
            <a:r>
              <a:rPr kumimoji="0" lang="zh-CN" altLang="en-US" sz="2700" dirty="0" smtClean="0"/>
              <a:t> </a:t>
            </a:r>
            <a:r>
              <a:rPr kumimoji="0" lang="en-US" altLang="zh-CN" sz="2700" dirty="0" smtClean="0"/>
              <a:t>to</a:t>
            </a:r>
            <a:r>
              <a:rPr kumimoji="0" lang="zh-CN" altLang="en-US" sz="2700" dirty="0" smtClean="0"/>
              <a:t> </a:t>
            </a:r>
            <a:r>
              <a:rPr kumimoji="0" lang="en-US" altLang="zh-CN" sz="2700" dirty="0" smtClean="0"/>
              <a:t>HPUE</a:t>
            </a:r>
            <a:r>
              <a:rPr kumimoji="0" lang="zh-CN" altLang="en-US" sz="2700" dirty="0" smtClean="0"/>
              <a:t> </a:t>
            </a:r>
            <a:r>
              <a:rPr kumimoji="0" lang="en-US" altLang="zh-CN" sz="2700" dirty="0" smtClean="0"/>
              <a:t>due</a:t>
            </a:r>
            <a:r>
              <a:rPr kumimoji="0" lang="zh-CN" altLang="en-US" sz="2700" dirty="0" smtClean="0"/>
              <a:t> </a:t>
            </a:r>
            <a:r>
              <a:rPr kumimoji="0" lang="en-US" altLang="zh-CN" sz="2700" dirty="0" smtClean="0"/>
              <a:t>to</a:t>
            </a:r>
            <a:r>
              <a:rPr kumimoji="0" lang="zh-CN" altLang="en-US" sz="2700" dirty="0" smtClean="0"/>
              <a:t> </a:t>
            </a:r>
            <a:r>
              <a:rPr kumimoji="0" lang="en-US" altLang="zh-CN" sz="2700" dirty="0" smtClean="0"/>
              <a:t>the</a:t>
            </a:r>
            <a:r>
              <a:rPr kumimoji="0" lang="zh-CN" altLang="en-US" sz="2700" dirty="0" smtClean="0"/>
              <a:t> </a:t>
            </a:r>
            <a:r>
              <a:rPr kumimoji="0" lang="en-US" altLang="zh-CN" sz="2700" dirty="0" smtClean="0"/>
              <a:t>newer</a:t>
            </a:r>
            <a:r>
              <a:rPr kumimoji="0" lang="zh-CN" altLang="en-US" sz="2700" dirty="0" smtClean="0"/>
              <a:t> </a:t>
            </a:r>
            <a:r>
              <a:rPr kumimoji="0" lang="en-US" altLang="zh-CN" sz="2700" dirty="0" smtClean="0"/>
              <a:t>RF</a:t>
            </a:r>
            <a:r>
              <a:rPr kumimoji="0" lang="zh-CN" altLang="en-US" sz="2700" dirty="0" smtClean="0"/>
              <a:t> </a:t>
            </a:r>
            <a:r>
              <a:rPr kumimoji="0" lang="en-US" altLang="zh-CN" sz="2700" dirty="0" smtClean="0"/>
              <a:t>component</a:t>
            </a:r>
            <a:r>
              <a:rPr kumimoji="0" lang="zh-CN" altLang="en-US" sz="2700" dirty="0" smtClean="0"/>
              <a:t> </a:t>
            </a:r>
            <a:r>
              <a:rPr kumimoji="0" lang="en-US" altLang="zh-CN" sz="2700" dirty="0" smtClean="0"/>
              <a:t>such</a:t>
            </a:r>
            <a:r>
              <a:rPr kumimoji="0" lang="zh-CN" altLang="en-US" sz="2700" dirty="0" smtClean="0"/>
              <a:t> </a:t>
            </a:r>
            <a:r>
              <a:rPr kumimoji="0" lang="en-US" altLang="zh-CN" sz="2700" dirty="0" smtClean="0"/>
              <a:t>as</a:t>
            </a:r>
            <a:r>
              <a:rPr kumimoji="0" lang="zh-CN" altLang="en-US" sz="2700" dirty="0" smtClean="0"/>
              <a:t> </a:t>
            </a:r>
            <a:r>
              <a:rPr kumimoji="0" lang="en-US" altLang="zh-CN" sz="2700" dirty="0" smtClean="0"/>
              <a:t>high</a:t>
            </a:r>
            <a:r>
              <a:rPr kumimoji="0" lang="zh-CN" altLang="en-US" sz="2700" dirty="0" smtClean="0"/>
              <a:t> </a:t>
            </a:r>
            <a:r>
              <a:rPr kumimoji="0" lang="en-US" altLang="zh-CN" sz="2700" dirty="0" smtClean="0"/>
              <a:t>power</a:t>
            </a:r>
            <a:r>
              <a:rPr kumimoji="0" lang="zh-CN" altLang="en-US" sz="2700" dirty="0" smtClean="0"/>
              <a:t> </a:t>
            </a:r>
            <a:r>
              <a:rPr kumimoji="0" lang="en-US" altLang="zh-CN" sz="2700" dirty="0" smtClean="0"/>
              <a:t>PA</a:t>
            </a:r>
            <a:r>
              <a:rPr kumimoji="0" lang="zh-CN" altLang="en-US" sz="2700" dirty="0" smtClean="0"/>
              <a:t> </a:t>
            </a:r>
            <a:r>
              <a:rPr kumimoji="0" lang="en-US" altLang="zh-CN" sz="2700" dirty="0" smtClean="0"/>
              <a:t>and</a:t>
            </a:r>
            <a:r>
              <a:rPr kumimoji="0" lang="zh-CN" altLang="en-US" sz="2700" dirty="0" smtClean="0"/>
              <a:t> </a:t>
            </a:r>
            <a:r>
              <a:rPr kumimoji="0" lang="en-US" altLang="zh-CN" sz="2700" dirty="0" smtClean="0"/>
              <a:t>RF</a:t>
            </a:r>
            <a:r>
              <a:rPr kumimoji="0" lang="zh-CN" altLang="en-US" sz="2700" dirty="0" smtClean="0"/>
              <a:t> </a:t>
            </a:r>
            <a:r>
              <a:rPr kumimoji="0" lang="en-US" altLang="zh-CN" sz="2700" dirty="0" smtClean="0"/>
              <a:t>filter, dependent on the</a:t>
            </a:r>
            <a:r>
              <a:rPr kumimoji="0" lang="zh-CN" altLang="en-US" sz="2700" dirty="0" smtClean="0"/>
              <a:t> </a:t>
            </a:r>
            <a:r>
              <a:rPr kumimoji="0" lang="en-US" altLang="zh-CN" sz="2700" dirty="0" smtClean="0"/>
              <a:t>vendor</a:t>
            </a:r>
          </a:p>
          <a:p>
            <a:pPr eaLnBrk="1" hangingPunct="1">
              <a:lnSpc>
                <a:spcPct val="80000"/>
              </a:lnSpc>
              <a:buFont typeface="Arial" pitchFamily="34" charset="0"/>
              <a:buNone/>
            </a:pPr>
            <a:r>
              <a:rPr kumimoji="0" lang="en-US" altLang="zh-CN" sz="2200" dirty="0" smtClean="0"/>
              <a:t>[1]</a:t>
            </a:r>
            <a:r>
              <a:rPr kumimoji="0" lang="zh-CN" altLang="en-US" sz="2200" dirty="0" smtClean="0"/>
              <a:t> </a:t>
            </a:r>
            <a:r>
              <a:rPr kumimoji="0" lang="de-DE" altLang="zh-CN" sz="2200" dirty="0" smtClean="0"/>
              <a:t>R4-162655</a:t>
            </a:r>
            <a:r>
              <a:rPr kumimoji="0" lang="zh-CN" altLang="en-US" sz="2200" dirty="0" smtClean="0"/>
              <a:t>, </a:t>
            </a:r>
            <a:r>
              <a:rPr kumimoji="0" lang="en-US" altLang="zh-CN" sz="2200" dirty="0" smtClean="0"/>
              <a:t>Impact of HPUE to CA,</a:t>
            </a:r>
            <a:r>
              <a:rPr kumimoji="0" lang="zh-CN" altLang="zh-CN" sz="2200" dirty="0" smtClean="0"/>
              <a:t> </a:t>
            </a:r>
            <a:r>
              <a:rPr kumimoji="0" lang="en-US" altLang="zh-CN" sz="2200" dirty="0" smtClean="0"/>
              <a:t>Qualcomm Incorporated</a:t>
            </a:r>
            <a:endParaRPr kumimoji="0" lang="zh-CN" altLang="zh-CN" sz="2200" dirty="0" smtClean="0"/>
          </a:p>
          <a:p>
            <a:pPr eaLnBrk="1" hangingPunct="1">
              <a:lnSpc>
                <a:spcPct val="80000"/>
              </a:lnSpc>
              <a:buFont typeface="Arial" pitchFamily="34" charset="0"/>
              <a:buNone/>
            </a:pPr>
            <a:r>
              <a:rPr kumimoji="0" lang="en-US" altLang="zh-CN" sz="2200" dirty="0" smtClean="0"/>
              <a:t>[2]</a:t>
            </a:r>
            <a:r>
              <a:rPr kumimoji="0" lang="zh-CN" altLang="en-US" sz="2200" dirty="0" smtClean="0"/>
              <a:t> </a:t>
            </a:r>
            <a:r>
              <a:rPr kumimoji="0" lang="en-US" altLang="zh-CN" sz="2200" dirty="0" smtClean="0"/>
              <a:t>R4-161885,</a:t>
            </a:r>
            <a:r>
              <a:rPr kumimoji="0" lang="en-GB" altLang="zh-CN" sz="2200" dirty="0" smtClean="0"/>
              <a:t>	HPUE impact to CA</a:t>
            </a:r>
            <a:r>
              <a:rPr kumimoji="0" lang="en-US" altLang="zh-CN" sz="2200" dirty="0" smtClean="0"/>
              <a:t>,</a:t>
            </a:r>
            <a:r>
              <a:rPr kumimoji="0" lang="zh-CN" altLang="en-US" sz="2200" dirty="0" smtClean="0"/>
              <a:t> </a:t>
            </a:r>
            <a:r>
              <a:rPr kumimoji="0" lang="en-GB" altLang="zh-CN" sz="2200" dirty="0" err="1" smtClean="0"/>
              <a:t>MediaTek</a:t>
            </a:r>
            <a:r>
              <a:rPr kumimoji="0" lang="en-GB" altLang="zh-CN" sz="2200" dirty="0" smtClean="0"/>
              <a:t> Inc.</a:t>
            </a:r>
            <a:endParaRPr kumimoji="0" lang="en-US" altLang="zh-CN" sz="2200" dirty="0" smtClean="0"/>
          </a:p>
          <a:p>
            <a:pPr eaLnBrk="1" hangingPunct="1">
              <a:lnSpc>
                <a:spcPct val="80000"/>
              </a:lnSpc>
              <a:buFont typeface="Arial" pitchFamily="34" charset="0"/>
              <a:buNone/>
            </a:pPr>
            <a:r>
              <a:rPr kumimoji="0" lang="en-US" altLang="zh-CN" sz="2200" dirty="0" smtClean="0"/>
              <a:t>[3]</a:t>
            </a:r>
            <a:r>
              <a:rPr kumimoji="0" lang="zh-CN" altLang="en-US" sz="2200" dirty="0" smtClean="0"/>
              <a:t> </a:t>
            </a:r>
            <a:r>
              <a:rPr kumimoji="0" lang="en-US" altLang="zh-CN" sz="2200" dirty="0" smtClean="0"/>
              <a:t>R4-162274</a:t>
            </a:r>
            <a:r>
              <a:rPr kumimoji="0" lang="zh-CN" altLang="en-US" sz="2200" dirty="0" smtClean="0"/>
              <a:t>,</a:t>
            </a:r>
            <a:r>
              <a:rPr kumimoji="0" lang="zh-CN" altLang="zh-CN" sz="2200" dirty="0" smtClean="0"/>
              <a:t> </a:t>
            </a:r>
            <a:r>
              <a:rPr kumimoji="0" lang="en-GB" altLang="zh-CN" sz="2200" dirty="0" smtClean="0"/>
              <a:t>Impact of B41 HPUE to CA_B3_B41</a:t>
            </a:r>
            <a:r>
              <a:rPr kumimoji="0" lang="en-US" altLang="zh-CN" sz="2200" dirty="0" smtClean="0"/>
              <a:t>,</a:t>
            </a:r>
            <a:r>
              <a:rPr kumimoji="0" lang="zh-CN" altLang="en-US" sz="2200" dirty="0" smtClean="0"/>
              <a:t> </a:t>
            </a:r>
            <a:r>
              <a:rPr kumimoji="0" lang="en-US" altLang="zh-CN" sz="2200" dirty="0" smtClean="0"/>
              <a:t>CMCC</a:t>
            </a:r>
            <a:r>
              <a:rPr kumimoji="0" lang="zh-CN" altLang="zh-CN" sz="2200" dirty="0" smtClean="0"/>
              <a:t> </a:t>
            </a:r>
            <a:endParaRPr kumimoji="0" lang="en-US" altLang="zh-CN" sz="2200" dirty="0" smtClean="0"/>
          </a:p>
          <a:p>
            <a:pPr eaLnBrk="1" hangingPunct="1">
              <a:lnSpc>
                <a:spcPct val="80000"/>
              </a:lnSpc>
            </a:pPr>
            <a:endParaRPr kumimoji="0" lang="sv-SE" altLang="zh-CN" sz="2700" dirty="0" smtClean="0"/>
          </a:p>
          <a:p>
            <a:pPr eaLnBrk="1" hangingPunct="1">
              <a:lnSpc>
                <a:spcPct val="80000"/>
              </a:lnSpc>
            </a:pPr>
            <a:endParaRPr kumimoji="0" lang="en-US" altLang="zh-CN" sz="2700" dirty="0" smtClean="0"/>
          </a:p>
          <a:p>
            <a:pPr lvl="1" eaLnBrk="1" hangingPunct="1">
              <a:lnSpc>
                <a:spcPct val="80000"/>
              </a:lnSpc>
            </a:pPr>
            <a:endParaRPr kumimoji="0" lang="en-US" altLang="zh-CN" sz="2400" dirty="0" smtClean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Way Forward</a:t>
            </a:r>
            <a:endParaRPr lang="zh-CN" altLang="en-US" smtClean="0"/>
          </a:p>
        </p:txBody>
      </p:sp>
      <p:sp>
        <p:nvSpPr>
          <p:cNvPr id="15362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37112"/>
          </a:xfrm>
        </p:spPr>
        <p:txBody>
          <a:bodyPr/>
          <a:lstStyle/>
          <a:p>
            <a:r>
              <a:rPr lang="en-US" altLang="zh-CN" sz="2400" dirty="0">
                <a:solidFill>
                  <a:srgbClr val="000000"/>
                </a:solidFill>
                <a:latin typeface="+mj-lt"/>
              </a:rPr>
              <a:t>Current</a:t>
            </a:r>
            <a:r>
              <a:rPr lang="zh-CN" altLang="en-US" sz="2400" dirty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</a:rPr>
              <a:t>B41 related CA requirements</a:t>
            </a:r>
            <a:r>
              <a:rPr lang="zh-CN" altLang="en-US" sz="2400" dirty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</a:rPr>
              <a:t>only</a:t>
            </a:r>
            <a:r>
              <a:rPr lang="zh-CN" altLang="en-US" sz="2400" dirty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</a:rPr>
              <a:t>apply</a:t>
            </a:r>
            <a:r>
              <a:rPr lang="zh-CN" altLang="en-US" sz="2400" dirty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</a:rPr>
              <a:t>to</a:t>
            </a:r>
            <a:r>
              <a:rPr lang="zh-CN" altLang="en-US" sz="2400" dirty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</a:rPr>
              <a:t>B41</a:t>
            </a:r>
            <a:r>
              <a:rPr lang="zh-CN" altLang="en-US" sz="2400" dirty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</a:rPr>
              <a:t>Power</a:t>
            </a:r>
            <a:r>
              <a:rPr lang="zh-CN" altLang="en-US" sz="2400" dirty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</a:rPr>
              <a:t>Class</a:t>
            </a:r>
            <a:r>
              <a:rPr lang="zh-CN" altLang="en-US" sz="2400" dirty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</a:rPr>
              <a:t>3</a:t>
            </a:r>
            <a:r>
              <a:rPr lang="zh-CN" altLang="en-US" sz="2400" dirty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</a:rPr>
              <a:t>UE</a:t>
            </a:r>
            <a:r>
              <a:rPr lang="ko-KR" altLang="zh-CN" sz="2400" dirty="0">
                <a:solidFill>
                  <a:srgbClr val="000000"/>
                </a:solidFill>
                <a:latin typeface="+mj-lt"/>
              </a:rPr>
              <a:t>. </a:t>
            </a:r>
            <a:r>
              <a:rPr lang="en-US" altLang="ko-KR" sz="2400" dirty="0" smtClean="0">
                <a:solidFill>
                  <a:srgbClr val="000000"/>
                </a:solidFill>
                <a:latin typeface="+mj-lt"/>
              </a:rPr>
              <a:t>B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</a:rPr>
              <a:t>41</a:t>
            </a:r>
            <a:r>
              <a:rPr lang="zh-CN" altLang="en-US" sz="2400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</a:rPr>
              <a:t>Power</a:t>
            </a:r>
            <a:r>
              <a:rPr lang="zh-CN" altLang="en-US" sz="2400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</a:rPr>
              <a:t>Class</a:t>
            </a:r>
            <a:r>
              <a:rPr lang="zh-CN" altLang="en-US" sz="2400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</a:rPr>
              <a:t>2</a:t>
            </a:r>
            <a:r>
              <a:rPr lang="ko-KR" altLang="zh-CN" sz="2400" dirty="0" smtClean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Calibri"/>
                <a:cs typeface="Calibri"/>
              </a:rPr>
              <a:t>UE can operate in B41 related CA only</a:t>
            </a:r>
            <a:r>
              <a:rPr lang="zh-CN" alt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Calibri"/>
                <a:cs typeface="Calibri"/>
              </a:rPr>
              <a:t>if</a:t>
            </a:r>
            <a:r>
              <a:rPr lang="zh-CN" alt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Calibri"/>
                <a:cs typeface="Calibri"/>
              </a:rPr>
              <a:t>the</a:t>
            </a:r>
            <a:r>
              <a:rPr lang="zh-CN" alt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Calibri"/>
                <a:cs typeface="Calibri"/>
              </a:rPr>
              <a:t>Power</a:t>
            </a:r>
            <a:r>
              <a:rPr lang="zh-CN" alt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Calibri"/>
                <a:cs typeface="Calibri"/>
              </a:rPr>
              <a:t>Class</a:t>
            </a:r>
            <a:r>
              <a:rPr lang="zh-CN" alt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Calibri"/>
                <a:cs typeface="Calibri"/>
              </a:rPr>
              <a:t>2</a:t>
            </a:r>
            <a:r>
              <a:rPr lang="zh-CN" alt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Calibri"/>
                <a:cs typeface="Calibri"/>
              </a:rPr>
              <a:t>UE</a:t>
            </a:r>
            <a:r>
              <a:rPr lang="zh-CN" alt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Calibri"/>
                <a:cs typeface="Calibri"/>
              </a:rPr>
              <a:t>fallback</a:t>
            </a:r>
            <a:r>
              <a:rPr lang="zh-CN" alt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ko-KR" sz="2400" dirty="0" smtClean="0">
                <a:solidFill>
                  <a:srgbClr val="000000"/>
                </a:solidFill>
                <a:latin typeface="Calibri"/>
                <a:cs typeface="Calibri"/>
              </a:rPr>
              <a:t>to</a:t>
            </a:r>
            <a:r>
              <a:rPr lang="zh-CN" alt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Calibri"/>
                <a:cs typeface="Calibri"/>
              </a:rPr>
              <a:t>Power</a:t>
            </a:r>
            <a:r>
              <a:rPr lang="zh-CN" alt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Calibri"/>
                <a:cs typeface="Calibri"/>
              </a:rPr>
              <a:t>Class</a:t>
            </a:r>
            <a:r>
              <a:rPr lang="zh-CN" alt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Calibri"/>
                <a:cs typeface="Calibri"/>
              </a:rPr>
              <a:t>3</a:t>
            </a:r>
            <a:r>
              <a:rPr lang="zh-CN" alt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Calibri"/>
                <a:cs typeface="Calibri"/>
              </a:rPr>
              <a:t>can</a:t>
            </a:r>
            <a:r>
              <a:rPr lang="zh-CN" alt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Calibri"/>
                <a:cs typeface="Calibri"/>
              </a:rPr>
              <a:t>meet</a:t>
            </a:r>
            <a:r>
              <a:rPr lang="zh-CN" alt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Calibri"/>
                <a:cs typeface="Calibri"/>
              </a:rPr>
              <a:t>the</a:t>
            </a:r>
            <a:r>
              <a:rPr lang="zh-CN" alt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Calibri"/>
                <a:cs typeface="Calibri"/>
              </a:rPr>
              <a:t>current</a:t>
            </a:r>
            <a:r>
              <a:rPr lang="zh-CN" alt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Calibri"/>
                <a:cs typeface="Calibri"/>
              </a:rPr>
              <a:t>B41 related CA</a:t>
            </a:r>
            <a:r>
              <a:rPr lang="zh-CN" alt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Calibri"/>
                <a:cs typeface="Calibri"/>
              </a:rPr>
              <a:t>requirements</a:t>
            </a:r>
            <a:r>
              <a:rPr lang="ko-KR" altLang="zh-CN" sz="2400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Calibri"/>
              <a:cs typeface="Calibri"/>
            </a:endParaRPr>
          </a:p>
          <a:p>
            <a:r>
              <a:rPr lang="en-US" altLang="zh-CN" sz="2400" dirty="0" smtClean="0">
                <a:solidFill>
                  <a:srgbClr val="000000"/>
                </a:solidFill>
                <a:latin typeface="+mj-lt"/>
              </a:rPr>
              <a:t>The implementation</a:t>
            </a:r>
            <a:r>
              <a:rPr lang="zh-CN" altLang="en-US" sz="2400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</a:rPr>
              <a:t>for supporting</a:t>
            </a:r>
            <a:r>
              <a:rPr lang="zh-CN" altLang="en-US" sz="2400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</a:rPr>
              <a:t>B41 Power Class 3 CA</a:t>
            </a:r>
            <a:r>
              <a:rPr lang="zh-CN" altLang="en-US" sz="2400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</a:rPr>
              <a:t>requirements</a:t>
            </a:r>
            <a:r>
              <a:rPr lang="zh-CN" altLang="en-US" sz="2400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</a:rPr>
              <a:t>by</a:t>
            </a:r>
            <a:r>
              <a:rPr lang="zh-CN" altLang="en-US" sz="2400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</a:rPr>
              <a:t>B41</a:t>
            </a:r>
            <a:r>
              <a:rPr lang="zh-CN" altLang="en-US" sz="2400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</a:rPr>
              <a:t>Power</a:t>
            </a:r>
            <a:r>
              <a:rPr lang="zh-CN" altLang="en-US" sz="2400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</a:rPr>
              <a:t>Class</a:t>
            </a:r>
            <a:r>
              <a:rPr lang="zh-CN" altLang="en-US" sz="2400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</a:rPr>
              <a:t>2</a:t>
            </a:r>
            <a:r>
              <a:rPr lang="zh-CN" altLang="en-US" sz="2400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</a:rPr>
              <a:t>UE</a:t>
            </a:r>
            <a:r>
              <a:rPr lang="zh-CN" altLang="en-US" sz="2400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</a:rPr>
              <a:t>fallback</a:t>
            </a:r>
            <a:r>
              <a:rPr lang="zh-CN" altLang="en-US" sz="2400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</a:rPr>
              <a:t>mode is not precluded.</a:t>
            </a:r>
          </a:p>
          <a:p>
            <a:r>
              <a:rPr lang="en-US" altLang="zh-CN" sz="2400" dirty="0" smtClean="0">
                <a:latin typeface="+mj-lt"/>
              </a:rPr>
              <a:t>B41</a:t>
            </a:r>
            <a:r>
              <a:rPr lang="zh-CN" altLang="en-US" sz="2400" dirty="0" smtClean="0">
                <a:latin typeface="+mj-lt"/>
              </a:rPr>
              <a:t> </a:t>
            </a:r>
            <a:r>
              <a:rPr lang="en-US" altLang="zh-CN" sz="2400" dirty="0" smtClean="0">
                <a:latin typeface="+mj-lt"/>
              </a:rPr>
              <a:t>related</a:t>
            </a:r>
            <a:r>
              <a:rPr lang="zh-CN" altLang="en-US" sz="2400" dirty="0" smtClean="0">
                <a:latin typeface="+mj-lt"/>
              </a:rPr>
              <a:t> </a:t>
            </a:r>
            <a:r>
              <a:rPr lang="en-US" altLang="zh-CN" sz="2400" dirty="0" smtClean="0">
                <a:latin typeface="+mj-lt"/>
              </a:rPr>
              <a:t>CA</a:t>
            </a:r>
            <a:r>
              <a:rPr lang="zh-CN" altLang="en-US" sz="2400" dirty="0" smtClean="0">
                <a:latin typeface="+mj-lt"/>
              </a:rPr>
              <a:t> </a:t>
            </a:r>
            <a:r>
              <a:rPr lang="en-US" altLang="zh-CN" sz="2400" dirty="0" smtClean="0">
                <a:latin typeface="+mj-lt"/>
              </a:rPr>
              <a:t>requirements</a:t>
            </a:r>
            <a:r>
              <a:rPr lang="zh-CN" altLang="en-US" sz="2400" dirty="0" smtClean="0">
                <a:latin typeface="+mj-lt"/>
              </a:rPr>
              <a:t> </a:t>
            </a:r>
            <a:r>
              <a:rPr lang="en-US" altLang="zh-CN" sz="2400" dirty="0" smtClean="0">
                <a:latin typeface="+mj-lt"/>
              </a:rPr>
              <a:t>for</a:t>
            </a:r>
            <a:r>
              <a:rPr lang="zh-CN" altLang="en-US" sz="2400" dirty="0" smtClean="0">
                <a:latin typeface="+mj-lt"/>
              </a:rPr>
              <a:t> </a:t>
            </a:r>
            <a:r>
              <a:rPr lang="en-US" altLang="zh-CN" sz="2400" dirty="0" smtClean="0">
                <a:latin typeface="+mj-lt"/>
              </a:rPr>
              <a:t>B41</a:t>
            </a:r>
            <a:r>
              <a:rPr lang="zh-CN" altLang="en-US" sz="2400" dirty="0" smtClean="0">
                <a:latin typeface="+mj-lt"/>
              </a:rPr>
              <a:t> </a:t>
            </a:r>
            <a:r>
              <a:rPr lang="en-US" altLang="zh-CN" sz="2400" dirty="0" smtClean="0">
                <a:latin typeface="+mj-lt"/>
              </a:rPr>
              <a:t>Power</a:t>
            </a:r>
            <a:r>
              <a:rPr lang="zh-CN" altLang="en-US" sz="2400" dirty="0" smtClean="0">
                <a:latin typeface="+mj-lt"/>
              </a:rPr>
              <a:t> </a:t>
            </a:r>
            <a:r>
              <a:rPr lang="en-US" altLang="zh-CN" sz="2400" dirty="0" smtClean="0">
                <a:latin typeface="+mj-lt"/>
              </a:rPr>
              <a:t>Class</a:t>
            </a:r>
            <a:r>
              <a:rPr lang="zh-CN" altLang="en-US" sz="2400" dirty="0" smtClean="0">
                <a:latin typeface="+mj-lt"/>
              </a:rPr>
              <a:t> </a:t>
            </a:r>
            <a:r>
              <a:rPr lang="en-US" altLang="zh-CN" sz="2400" dirty="0" smtClean="0">
                <a:latin typeface="+mj-lt"/>
              </a:rPr>
              <a:t>2</a:t>
            </a:r>
            <a:r>
              <a:rPr lang="zh-CN" altLang="en-US" sz="2400" dirty="0" smtClean="0">
                <a:latin typeface="+mj-lt"/>
              </a:rPr>
              <a:t>  </a:t>
            </a:r>
            <a:r>
              <a:rPr lang="en-US" altLang="zh-CN" sz="2400" dirty="0" smtClean="0">
                <a:latin typeface="+mj-lt"/>
              </a:rPr>
              <a:t>UE</a:t>
            </a:r>
            <a:r>
              <a:rPr lang="zh-CN" altLang="en-US" sz="2400" dirty="0" smtClean="0">
                <a:latin typeface="+mj-lt"/>
              </a:rPr>
              <a:t> </a:t>
            </a:r>
            <a:r>
              <a:rPr lang="en-US" altLang="zh-CN" sz="2400" dirty="0" smtClean="0">
                <a:latin typeface="+mj-lt"/>
              </a:rPr>
              <a:t>can</a:t>
            </a:r>
            <a:r>
              <a:rPr lang="zh-CN" altLang="en-US" sz="2400" dirty="0" smtClean="0">
                <a:latin typeface="+mj-lt"/>
              </a:rPr>
              <a:t> </a:t>
            </a:r>
            <a:r>
              <a:rPr lang="en-US" altLang="zh-CN" sz="2400" dirty="0" smtClean="0">
                <a:latin typeface="+mj-lt"/>
              </a:rPr>
              <a:t>be</a:t>
            </a:r>
            <a:r>
              <a:rPr lang="zh-CN" altLang="en-US" sz="2400" dirty="0" smtClean="0">
                <a:latin typeface="+mj-lt"/>
              </a:rPr>
              <a:t> </a:t>
            </a:r>
            <a:r>
              <a:rPr lang="en-US" altLang="zh-CN" sz="2400" dirty="0" smtClean="0">
                <a:latin typeface="+mj-lt"/>
              </a:rPr>
              <a:t>identified</a:t>
            </a:r>
            <a:r>
              <a:rPr lang="zh-CN" altLang="en-US" sz="2400" dirty="0" smtClean="0">
                <a:latin typeface="+mj-lt"/>
              </a:rPr>
              <a:t> </a:t>
            </a:r>
            <a:r>
              <a:rPr lang="en-US" altLang="zh-CN" sz="2400" dirty="0" smtClean="0">
                <a:latin typeface="+mj-lt"/>
              </a:rPr>
              <a:t>by</a:t>
            </a:r>
            <a:r>
              <a:rPr lang="zh-CN" altLang="en-US" sz="2400" dirty="0" smtClean="0">
                <a:latin typeface="+mj-lt"/>
              </a:rPr>
              <a:t> </a:t>
            </a:r>
            <a:r>
              <a:rPr lang="en-US" altLang="zh-CN" sz="2400" dirty="0" smtClean="0">
                <a:latin typeface="+mj-lt"/>
              </a:rPr>
              <a:t>proposing</a:t>
            </a:r>
            <a:r>
              <a:rPr lang="zh-CN" altLang="en-US" sz="2400" dirty="0" smtClean="0">
                <a:latin typeface="+mj-lt"/>
              </a:rPr>
              <a:t> </a:t>
            </a:r>
            <a:r>
              <a:rPr lang="en-US" altLang="zh-CN" sz="2400" dirty="0" smtClean="0">
                <a:latin typeface="+mj-lt"/>
              </a:rPr>
              <a:t>separate</a:t>
            </a:r>
            <a:r>
              <a:rPr lang="zh-CN" altLang="en-US" sz="2400" dirty="0" smtClean="0">
                <a:latin typeface="+mj-lt"/>
              </a:rPr>
              <a:t> </a:t>
            </a:r>
            <a:r>
              <a:rPr lang="en-US" altLang="zh-CN" sz="2400" dirty="0" smtClean="0">
                <a:latin typeface="+mj-lt"/>
              </a:rPr>
              <a:t>CA+HPUE</a:t>
            </a:r>
            <a:r>
              <a:rPr lang="zh-CN" altLang="en-US" sz="2400" dirty="0" smtClean="0">
                <a:latin typeface="+mj-lt"/>
              </a:rPr>
              <a:t> </a:t>
            </a:r>
            <a:r>
              <a:rPr lang="en-US" altLang="zh-CN" sz="2400" dirty="0" smtClean="0">
                <a:latin typeface="+mj-lt"/>
              </a:rPr>
              <a:t>WIs</a:t>
            </a:r>
            <a:r>
              <a:rPr lang="zh-CN" altLang="en-US" sz="2400" dirty="0" smtClean="0">
                <a:latin typeface="+mj-lt"/>
              </a:rPr>
              <a:t> </a:t>
            </a:r>
            <a:r>
              <a:rPr lang="en-US" altLang="zh-CN" sz="2400" dirty="0" smtClean="0">
                <a:latin typeface="+mj-lt"/>
              </a:rPr>
              <a:t>for each combination after</a:t>
            </a:r>
            <a:r>
              <a:rPr lang="zh-CN" altLang="en-US" sz="2400" dirty="0" smtClean="0">
                <a:latin typeface="+mj-lt"/>
              </a:rPr>
              <a:t> </a:t>
            </a:r>
            <a:r>
              <a:rPr lang="en-US" altLang="zh-CN" sz="2400" dirty="0" smtClean="0">
                <a:latin typeface="+mj-lt"/>
              </a:rPr>
              <a:t>completion</a:t>
            </a:r>
            <a:r>
              <a:rPr lang="zh-CN" altLang="en-US" sz="2400" dirty="0" smtClean="0">
                <a:latin typeface="+mj-lt"/>
              </a:rPr>
              <a:t> </a:t>
            </a:r>
            <a:r>
              <a:rPr lang="en-US" altLang="zh-CN" sz="2400" dirty="0" smtClean="0">
                <a:latin typeface="+mj-lt"/>
              </a:rPr>
              <a:t>of</a:t>
            </a:r>
            <a:r>
              <a:rPr lang="zh-CN" altLang="en-US" sz="2400" dirty="0" smtClean="0">
                <a:latin typeface="+mj-lt"/>
              </a:rPr>
              <a:t> </a:t>
            </a:r>
            <a:r>
              <a:rPr lang="en-US" altLang="zh-CN" sz="2400" dirty="0" smtClean="0">
                <a:latin typeface="+mj-lt"/>
              </a:rPr>
              <a:t>B41</a:t>
            </a:r>
            <a:r>
              <a:rPr lang="zh-CN" altLang="en-US" sz="2400" dirty="0" smtClean="0">
                <a:latin typeface="+mj-lt"/>
              </a:rPr>
              <a:t> </a:t>
            </a:r>
            <a:r>
              <a:rPr lang="en-US" altLang="zh-CN" sz="2400" dirty="0" smtClean="0">
                <a:latin typeface="+mj-lt"/>
              </a:rPr>
              <a:t>Power</a:t>
            </a:r>
            <a:r>
              <a:rPr lang="zh-CN" altLang="en-US" sz="2400" dirty="0" smtClean="0">
                <a:latin typeface="+mj-lt"/>
              </a:rPr>
              <a:t> </a:t>
            </a:r>
            <a:r>
              <a:rPr lang="en-US" altLang="zh-CN" sz="2400" dirty="0" smtClean="0">
                <a:latin typeface="+mj-lt"/>
              </a:rPr>
              <a:t>Class</a:t>
            </a:r>
            <a:r>
              <a:rPr lang="zh-CN" altLang="en-US" sz="2400" dirty="0" smtClean="0">
                <a:latin typeface="+mj-lt"/>
              </a:rPr>
              <a:t> </a:t>
            </a:r>
            <a:r>
              <a:rPr lang="en-US" altLang="zh-CN" sz="2400" dirty="0" smtClean="0">
                <a:latin typeface="+mj-lt"/>
              </a:rPr>
              <a:t>2</a:t>
            </a:r>
            <a:r>
              <a:rPr lang="zh-CN" altLang="en-US" sz="2400" dirty="0" smtClean="0">
                <a:latin typeface="+mj-lt"/>
              </a:rPr>
              <a:t> </a:t>
            </a:r>
            <a:r>
              <a:rPr lang="en-US" altLang="zh-CN" sz="2400" dirty="0" smtClean="0">
                <a:latin typeface="+mj-lt"/>
              </a:rPr>
              <a:t>single</a:t>
            </a:r>
            <a:r>
              <a:rPr lang="zh-CN" altLang="en-US" sz="2400" dirty="0" smtClean="0">
                <a:latin typeface="+mj-lt"/>
              </a:rPr>
              <a:t> </a:t>
            </a:r>
            <a:r>
              <a:rPr lang="en-US" altLang="zh-CN" sz="2400" dirty="0" smtClean="0">
                <a:latin typeface="+mj-lt"/>
              </a:rPr>
              <a:t>carrier</a:t>
            </a:r>
            <a:r>
              <a:rPr lang="zh-CN" altLang="en-US" sz="2400" dirty="0" smtClean="0">
                <a:latin typeface="+mj-lt"/>
              </a:rPr>
              <a:t> </a:t>
            </a:r>
            <a:r>
              <a:rPr lang="en-US" altLang="zh-CN" sz="2400" dirty="0" smtClean="0">
                <a:latin typeface="+mj-lt"/>
              </a:rPr>
              <a:t>specification.</a:t>
            </a:r>
          </a:p>
          <a:p>
            <a:r>
              <a:rPr lang="en-US" altLang="zh-CN" sz="2400" dirty="0" smtClean="0">
                <a:solidFill>
                  <a:srgbClr val="000000"/>
                </a:solidFill>
                <a:latin typeface="+mj-lt"/>
              </a:rPr>
              <a:t>Approve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</a:rPr>
              <a:t>Text Proposal on slide 4.</a:t>
            </a:r>
            <a:endParaRPr lang="zh-CN" altLang="en-US" sz="2400" dirty="0" smtClean="0">
              <a:solidFill>
                <a:srgbClr val="00000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Way Forward</a:t>
            </a:r>
            <a:endParaRPr lang="zh-CN" altLang="en-US" smtClean="0"/>
          </a:p>
        </p:txBody>
      </p:sp>
      <p:sp>
        <p:nvSpPr>
          <p:cNvPr id="15362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8888"/>
          </a:xfrm>
        </p:spPr>
        <p:txBody>
          <a:bodyPr/>
          <a:lstStyle/>
          <a:p>
            <a:r>
              <a:rPr lang="en-US" altLang="zh-CN" sz="2000" dirty="0" smtClean="0">
                <a:solidFill>
                  <a:srgbClr val="3366FF"/>
                </a:solidFill>
                <a:latin typeface="+mj-lt"/>
              </a:rPr>
              <a:t>Text Proposal</a:t>
            </a:r>
            <a:endParaRPr lang="en-US" altLang="zh-CN" sz="1600" dirty="0" smtClean="0">
              <a:solidFill>
                <a:srgbClr val="3366FF"/>
              </a:solidFill>
              <a:latin typeface="+mj-lt"/>
            </a:endParaRPr>
          </a:p>
          <a:p>
            <a:pPr marL="0" indent="0">
              <a:buNone/>
            </a:pPr>
            <a:r>
              <a:rPr lang="en-US" altLang="zh-CN" sz="1600" dirty="0" smtClean="0">
                <a:solidFill>
                  <a:srgbClr val="3366FF"/>
                </a:solidFill>
                <a:latin typeface="+mj-lt"/>
              </a:rPr>
              <a:t>&lt;&lt;Start Text&gt;&gt;</a:t>
            </a:r>
          </a:p>
          <a:p>
            <a:pPr marL="0" indent="0">
              <a:buNone/>
            </a:pPr>
            <a:r>
              <a:rPr lang="en-US" altLang="zh-CN" sz="1600" dirty="0">
                <a:solidFill>
                  <a:srgbClr val="FF0000"/>
                </a:solidFill>
                <a:latin typeface="+mj-lt"/>
              </a:rPr>
              <a:t>5.5 Impact </a:t>
            </a:r>
            <a:r>
              <a:rPr lang="en-US" altLang="zh-CN" sz="1600" dirty="0" smtClean="0">
                <a:solidFill>
                  <a:srgbClr val="FF0000"/>
                </a:solidFill>
                <a:latin typeface="+mj-lt"/>
              </a:rPr>
              <a:t>to </a:t>
            </a:r>
            <a:r>
              <a:rPr lang="en-US" altLang="zh-CN" sz="1600" dirty="0">
                <a:solidFill>
                  <a:srgbClr val="FF0000"/>
                </a:solidFill>
                <a:latin typeface="+mj-lt"/>
              </a:rPr>
              <a:t>TDD/FDD carrier aggregation band </a:t>
            </a:r>
            <a:r>
              <a:rPr lang="en-US" altLang="zh-CN" sz="1600" dirty="0" smtClean="0">
                <a:solidFill>
                  <a:srgbClr val="FF0000"/>
                </a:solidFill>
                <a:latin typeface="+mj-lt"/>
              </a:rPr>
              <a:t>combinations</a:t>
            </a:r>
            <a:endParaRPr lang="en-US" altLang="zh-CN" sz="1600" dirty="0">
              <a:solidFill>
                <a:srgbClr val="FF0000"/>
              </a:solidFill>
              <a:latin typeface="+mj-lt"/>
            </a:endParaRPr>
          </a:p>
          <a:p>
            <a:pPr marL="0" indent="0">
              <a:buNone/>
            </a:pPr>
            <a:r>
              <a:rPr lang="en-US" altLang="zh-CN" sz="1600" dirty="0">
                <a:solidFill>
                  <a:srgbClr val="FF0000"/>
                </a:solidFill>
                <a:latin typeface="+mj-lt"/>
              </a:rPr>
              <a:t>Current </a:t>
            </a:r>
            <a:r>
              <a:rPr lang="en-US" altLang="zh-CN" sz="1600" dirty="0" smtClean="0">
                <a:solidFill>
                  <a:srgbClr val="FF0000"/>
                </a:solidFill>
                <a:latin typeface="+mj-lt"/>
              </a:rPr>
              <a:t>B41-related </a:t>
            </a:r>
            <a:r>
              <a:rPr lang="en-US" altLang="zh-CN" sz="1600" dirty="0">
                <a:solidFill>
                  <a:srgbClr val="FF0000"/>
                </a:solidFill>
                <a:latin typeface="+mj-lt"/>
              </a:rPr>
              <a:t>CA requirements only apply to B41 Power Class 3 </a:t>
            </a:r>
            <a:r>
              <a:rPr lang="en-US" altLang="zh-CN" sz="1600" dirty="0" smtClean="0">
                <a:solidFill>
                  <a:srgbClr val="FF0000"/>
                </a:solidFill>
                <a:latin typeface="+mj-lt"/>
              </a:rPr>
              <a:t>UE operation. </a:t>
            </a:r>
            <a:r>
              <a:rPr lang="en-US" altLang="zh-CN" sz="1600" dirty="0">
                <a:solidFill>
                  <a:srgbClr val="FF0000"/>
                </a:solidFill>
                <a:latin typeface="+mj-lt"/>
              </a:rPr>
              <a:t>B41 Power Class 2 UE can </a:t>
            </a:r>
            <a:r>
              <a:rPr lang="en-US" altLang="zh-CN" sz="1600" dirty="0" smtClean="0">
                <a:solidFill>
                  <a:srgbClr val="FF0000"/>
                </a:solidFill>
                <a:latin typeface="+mj-lt"/>
              </a:rPr>
              <a:t>operate in B41 </a:t>
            </a:r>
            <a:r>
              <a:rPr lang="en-US" altLang="zh-CN" sz="1600" dirty="0">
                <a:solidFill>
                  <a:srgbClr val="FF0000"/>
                </a:solidFill>
                <a:latin typeface="+mj-lt"/>
              </a:rPr>
              <a:t>related CA only </a:t>
            </a:r>
            <a:r>
              <a:rPr lang="en-US" altLang="zh-CN" sz="1600" dirty="0" smtClean="0">
                <a:solidFill>
                  <a:srgbClr val="FF0000"/>
                </a:solidFill>
                <a:latin typeface="+mj-lt"/>
              </a:rPr>
              <a:t>in Power Class 3 fallback mode, which must meet </a:t>
            </a:r>
            <a:r>
              <a:rPr lang="en-US" altLang="zh-CN" sz="1600" dirty="0">
                <a:solidFill>
                  <a:srgbClr val="FF0000"/>
                </a:solidFill>
                <a:latin typeface="+mj-lt"/>
              </a:rPr>
              <a:t>the current </a:t>
            </a:r>
            <a:r>
              <a:rPr lang="en-US" altLang="zh-CN" sz="1600" dirty="0" smtClean="0">
                <a:solidFill>
                  <a:srgbClr val="FF0000"/>
                </a:solidFill>
                <a:latin typeface="+mj-lt"/>
              </a:rPr>
              <a:t>B41-related </a:t>
            </a:r>
            <a:r>
              <a:rPr lang="en-US" altLang="zh-CN" sz="1600" dirty="0">
                <a:solidFill>
                  <a:srgbClr val="FF0000"/>
                </a:solidFill>
                <a:latin typeface="+mj-lt"/>
              </a:rPr>
              <a:t>CA requirements</a:t>
            </a:r>
            <a:r>
              <a:rPr lang="en-US" altLang="zh-CN" sz="1600" dirty="0" smtClean="0">
                <a:solidFill>
                  <a:srgbClr val="FF0000"/>
                </a:solidFill>
                <a:latin typeface="+mj-lt"/>
              </a:rPr>
              <a:t>.  As long as the current B41-related CA requirements are met, implementations supporting both B41 single carrier Power Class 2 and Power </a:t>
            </a:r>
            <a:r>
              <a:rPr lang="en-US" altLang="zh-CN" sz="1600" dirty="0">
                <a:solidFill>
                  <a:srgbClr val="FF0000"/>
                </a:solidFill>
                <a:latin typeface="+mj-lt"/>
              </a:rPr>
              <a:t>Class 3 CA requirements </a:t>
            </a:r>
            <a:r>
              <a:rPr lang="en-US" altLang="zh-CN" sz="1600" dirty="0" smtClean="0">
                <a:solidFill>
                  <a:srgbClr val="FF0000"/>
                </a:solidFill>
                <a:latin typeface="+mj-lt"/>
              </a:rPr>
              <a:t>using </a:t>
            </a:r>
            <a:r>
              <a:rPr lang="en-US" altLang="zh-CN" sz="1600" dirty="0">
                <a:solidFill>
                  <a:srgbClr val="FF0000"/>
                </a:solidFill>
                <a:latin typeface="+mj-lt"/>
              </a:rPr>
              <a:t>Power Class </a:t>
            </a:r>
            <a:r>
              <a:rPr lang="en-US" altLang="zh-CN" sz="1600" dirty="0" smtClean="0">
                <a:solidFill>
                  <a:srgbClr val="FF0000"/>
                </a:solidFill>
                <a:latin typeface="+mj-lt"/>
              </a:rPr>
              <a:t>3 fallback </a:t>
            </a:r>
            <a:r>
              <a:rPr lang="en-US" altLang="zh-CN" sz="1600" dirty="0">
                <a:solidFill>
                  <a:srgbClr val="FF0000"/>
                </a:solidFill>
                <a:latin typeface="+mj-lt"/>
              </a:rPr>
              <a:t>mode </a:t>
            </a:r>
            <a:r>
              <a:rPr lang="en-US" altLang="zh-CN" sz="1600" dirty="0" smtClean="0">
                <a:solidFill>
                  <a:srgbClr val="FF0000"/>
                </a:solidFill>
                <a:latin typeface="+mj-lt"/>
              </a:rPr>
              <a:t>are </a:t>
            </a:r>
            <a:r>
              <a:rPr lang="en-US" altLang="zh-CN" sz="1600" dirty="0">
                <a:solidFill>
                  <a:srgbClr val="FF0000"/>
                </a:solidFill>
                <a:latin typeface="+mj-lt"/>
              </a:rPr>
              <a:t>not </a:t>
            </a:r>
            <a:r>
              <a:rPr lang="en-US" altLang="zh-CN" sz="1600" dirty="0" smtClean="0">
                <a:solidFill>
                  <a:srgbClr val="FF0000"/>
                </a:solidFill>
                <a:latin typeface="+mj-lt"/>
              </a:rPr>
              <a:t>precluded.</a:t>
            </a:r>
            <a:endParaRPr lang="en-US" altLang="zh-CN" sz="1600" dirty="0">
              <a:solidFill>
                <a:srgbClr val="FF0000"/>
              </a:solidFill>
              <a:latin typeface="+mj-lt"/>
            </a:endParaRPr>
          </a:p>
          <a:p>
            <a:pPr marL="0" indent="0">
              <a:buNone/>
            </a:pPr>
            <a:endParaRPr lang="en-US" altLang="zh-CN" sz="1600" dirty="0">
              <a:solidFill>
                <a:srgbClr val="FF0000"/>
              </a:solidFill>
              <a:latin typeface="+mj-lt"/>
            </a:endParaRPr>
          </a:p>
          <a:p>
            <a:pPr marL="0" indent="0">
              <a:buNone/>
            </a:pPr>
            <a:r>
              <a:rPr lang="en-US" altLang="zh-CN" sz="1600" dirty="0" smtClean="0">
                <a:solidFill>
                  <a:srgbClr val="FF0000"/>
                </a:solidFill>
                <a:latin typeface="+mj-lt"/>
              </a:rPr>
              <a:t>CA Requirements for B41 in Power Class </a:t>
            </a:r>
            <a:r>
              <a:rPr lang="en-US" altLang="zh-CN" sz="1600" dirty="0">
                <a:solidFill>
                  <a:srgbClr val="FF0000"/>
                </a:solidFill>
                <a:latin typeface="+mj-lt"/>
              </a:rPr>
              <a:t>2 can be identified by </a:t>
            </a:r>
            <a:r>
              <a:rPr lang="en-US" altLang="zh-CN" sz="1600" dirty="0" smtClean="0">
                <a:solidFill>
                  <a:srgbClr val="FF0000"/>
                </a:solidFill>
                <a:latin typeface="+mj-lt"/>
              </a:rPr>
              <a:t>separate </a:t>
            </a:r>
            <a:r>
              <a:rPr lang="en-US" altLang="zh-CN" sz="1600" dirty="0">
                <a:solidFill>
                  <a:srgbClr val="FF0000"/>
                </a:solidFill>
                <a:latin typeface="+mj-lt"/>
              </a:rPr>
              <a:t>CA+HPUE WIs for each </a:t>
            </a:r>
            <a:r>
              <a:rPr lang="en-US" altLang="zh-CN" sz="1600" dirty="0" smtClean="0">
                <a:solidFill>
                  <a:srgbClr val="FF0000"/>
                </a:solidFill>
                <a:latin typeface="+mj-lt"/>
              </a:rPr>
              <a:t>combination, </a:t>
            </a:r>
            <a:r>
              <a:rPr lang="en-US" altLang="zh-CN" sz="1600" dirty="0">
                <a:solidFill>
                  <a:srgbClr val="FF0000"/>
                </a:solidFill>
                <a:latin typeface="+mj-lt"/>
              </a:rPr>
              <a:t>after completion of B41 Power Class 2 single carrier </a:t>
            </a:r>
            <a:r>
              <a:rPr lang="en-US" altLang="zh-CN" sz="1600" dirty="0" smtClean="0">
                <a:solidFill>
                  <a:srgbClr val="FF0000"/>
                </a:solidFill>
                <a:latin typeface="+mj-lt"/>
              </a:rPr>
              <a:t>specification.</a:t>
            </a:r>
          </a:p>
          <a:p>
            <a:pPr marL="0" indent="0">
              <a:buNone/>
            </a:pPr>
            <a:endParaRPr lang="en-US" altLang="zh-CN" sz="1600" dirty="0">
              <a:solidFill>
                <a:srgbClr val="FF0000"/>
              </a:solidFill>
              <a:latin typeface="+mj-lt"/>
            </a:endParaRPr>
          </a:p>
          <a:p>
            <a:pPr marL="0" indent="0">
              <a:buNone/>
            </a:pPr>
            <a:r>
              <a:rPr lang="en-US" altLang="zh-CN" sz="1600" dirty="0" smtClean="0">
                <a:solidFill>
                  <a:srgbClr val="3366FF"/>
                </a:solidFill>
                <a:latin typeface="+mj-lt"/>
              </a:rPr>
              <a:t>&lt;&lt; End Text&gt;&gt;</a:t>
            </a:r>
            <a:endParaRPr lang="en-US" altLang="zh-CN" sz="2000" dirty="0" smtClean="0">
              <a:solidFill>
                <a:srgbClr val="3366FF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001334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6472</TotalTime>
  <Words>330</Words>
  <Application>Microsoft Macintosh PowerPoint</Application>
  <PresentationFormat>全屏显示(4:3)</PresentationFormat>
  <Paragraphs>27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</vt:lpstr>
      <vt:lpstr>WF on CA impact of B41 HPUE</vt:lpstr>
      <vt:lpstr>Background</vt:lpstr>
      <vt:lpstr>Way Forward</vt:lpstr>
      <vt:lpstr>Way Forward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Liubo (Bo)</dc:creator>
  <cp:lastModifiedBy>qun pan</cp:lastModifiedBy>
  <cp:revision>180</cp:revision>
  <dcterms:created xsi:type="dcterms:W3CDTF">2015-04-22T12:48:09Z</dcterms:created>
  <dcterms:modified xsi:type="dcterms:W3CDTF">2016-04-15T03:06:20Z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(3)GniobbBNRjZ0VK6WQo/j9+sIM1ORhom1BFaDt2RMKfo+D2URJ4upXEFx36fT4j+dif9JNsM0
JOPlYgI4mNsvPgVzAM3L9O/gcdxon2vDCUJJipeDapwpCyQVmuH9tOMX2J9Wf8/IYqvZtcLs
zYwx0AlvTXnP4kgQHw7jk9RzKwkep+dlt5AdOBeIyfSvVpcvjThwgJ7AVm9eCKYd7ZjBgQfl
ni+aI8W3x3w+1WDVvW</vt:lpwstr>
  </property>
  <property fmtid="{D5CDD505-2E9C-101B-9397-08002B2CF9AE}" pid="3" name="_new_ms_pID_725431">
    <vt:lpwstr>sRkoKR2Msp/7mlsK8RaGXhDu83mw+J5tLzyf8RVatNj/n/LJ4wUkLs
OjAFv+9U65pC+sYhfLeGHJj/KOWApCp0j2qzM2mnukEzvo2O9mW1KM0peOpjw8CsvCkIXBYN
yLz/9mOGrGh/EjH9VETJ5KTxHti6SZvQMS0RanDlcgh8afN+FvOgOnLLFEY57DXBB37CkvLg
el4H2g5OFRnO1JgQdCdoC7rXe5eATqIYWyxb</vt:lpwstr>
  </property>
  <property fmtid="{D5CDD505-2E9C-101B-9397-08002B2CF9AE}" pid="4" name="_new_ms_pID_725432">
    <vt:lpwstr>2Hpn+3n83aq05QX5zUwrqh3NjYqCwtLjpFjE
S9bROTOhADfyYceBfJ6lWVyfxMSIg6bgH/+kd1aHfGJpTpluOOXc5SFAPtE+2wPS1PzOTHQ6
t1n1rVfZO3TxLjwSQ+1RARTf73SOq8B60r7IVDeTzic=</vt:lpwstr>
  </property>
  <property fmtid="{D5CDD505-2E9C-101B-9397-08002B2CF9AE}" pid="5" name="sflag">
    <vt:lpwstr>1447703963</vt:lpwstr>
  </property>
</Properties>
</file>