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64" r:id="rId3"/>
    <p:sldId id="269" r:id="rId4"/>
    <p:sldId id="268" r:id="rId5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279" autoAdjust="0"/>
    <p:restoredTop sz="95000" autoAdjust="0"/>
  </p:normalViewPr>
  <p:slideViewPr>
    <p:cSldViewPr>
      <p:cViewPr varScale="1">
        <p:scale>
          <a:sx n="85" d="100"/>
          <a:sy n="85" d="100"/>
        </p:scale>
        <p:origin x="-105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09374C8-6ED6-44B1-9800-323E4EC45602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29416237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1BAE8F9-460D-4924-94C7-2BED0438E547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9873938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768D6F0-6136-4038-ABBF-58CFB46C052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8058505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4EF6613-1518-401A-91E1-576D45981F52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29828788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94CB629-017B-4E80-836B-FB0FC0B36998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22282238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113AEB3-F862-4C20-BA4A-8D5B73F885D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41296137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B6F0DF-6D7B-48F8-90B7-77C0080408E2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8481945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9BAB3CA-D0B3-41A6-9EC0-B7211F683FB4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22347917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4BC274C-AE01-474B-BFDC-713AD4EA490F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4254875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F674F10-E09C-40B3-9B39-EA0D43E869B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7166357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D80EBE8-6C4A-42B1-BD17-3FF96C6E7712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25540765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pitchFamily="34" charset="0"/>
                <a:ea typeface="宋体" pitchFamily="2" charset="-122"/>
                <a:cs typeface="Arial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pitchFamily="34" charset="0"/>
                <a:ea typeface="宋体" pitchFamily="2" charset="-122"/>
                <a:cs typeface="Arial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ea typeface="宋体" panose="02010600030101010101" pitchFamily="2" charset="-122"/>
              </a:defRPr>
            </a:lvl1pPr>
          </a:lstStyle>
          <a:p>
            <a:fld id="{4DC4934B-346D-4564-A85E-AB7901A74AC7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81000" y="1676400"/>
            <a:ext cx="7772400" cy="1847850"/>
          </a:xfrm>
        </p:spPr>
        <p:txBody>
          <a:bodyPr/>
          <a:lstStyle/>
          <a:p>
            <a:r>
              <a:rPr lang="en-US" altLang="ja-JP" sz="4000" smtClean="0">
                <a:ea typeface="ＭＳ Ｐゴシック" panose="020B0600070205080204" pitchFamily="34" charset="-128"/>
              </a:rPr>
              <a:t>Way forward on NB-IoT RRM measurement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sz="2400" dirty="0" err="1" smtClean="0">
                <a:ea typeface="ＭＳ Ｐゴシック" panose="020B0600070205080204" pitchFamily="34" charset="-128"/>
              </a:rPr>
              <a:t>Huawei</a:t>
            </a:r>
            <a:r>
              <a:rPr lang="en-US" altLang="ja-JP" sz="2400" dirty="0" smtClean="0">
                <a:ea typeface="ＭＳ Ｐゴシック" panose="020B0600070205080204" pitchFamily="34" charset="-128"/>
              </a:rPr>
              <a:t>, </a:t>
            </a:r>
            <a:r>
              <a:rPr lang="en-US" altLang="ja-JP" sz="2400" dirty="0" err="1" smtClean="0">
                <a:ea typeface="ＭＳ Ｐゴシック" panose="020B0600070205080204" pitchFamily="34" charset="-128"/>
              </a:rPr>
              <a:t>HiSilicon</a:t>
            </a:r>
            <a:r>
              <a:rPr lang="en-US" altLang="ja-JP" sz="2400" dirty="0" smtClean="0">
                <a:ea typeface="ＭＳ Ｐゴシック" panose="020B0600070205080204" pitchFamily="34" charset="-128"/>
              </a:rPr>
              <a:t>, Qualcomm, Ericsson, Nokia, ZTE, NTT </a:t>
            </a:r>
            <a:r>
              <a:rPr lang="en-US" altLang="ja-JP" sz="2400" dirty="0" smtClean="0">
                <a:ea typeface="ＭＳ Ｐゴシック" panose="020B0600070205080204" pitchFamily="34" charset="-128"/>
              </a:rPr>
              <a:t>DOCOMO, CMCC</a:t>
            </a:r>
            <a:endParaRPr lang="en-US" altLang="ja-JP" sz="2400" dirty="0" smtClean="0">
              <a:ea typeface="ＭＳ Ｐゴシック" panose="020B0600070205080204" pitchFamily="34" charset="-128"/>
            </a:endParaRPr>
          </a:p>
        </p:txBody>
      </p:sp>
      <p:sp>
        <p:nvSpPr>
          <p:cNvPr id="2052" name="Text Box 4"/>
          <p:cNvSpPr txBox="1">
            <a:spLocks noChangeArrowheads="1"/>
          </p:cNvSpPr>
          <p:nvPr/>
        </p:nvSpPr>
        <p:spPr bwMode="auto">
          <a:xfrm>
            <a:off x="6553200" y="188913"/>
            <a:ext cx="244633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en-US" altLang="ja-JP" b="1" dirty="0" smtClean="0">
                <a:ea typeface="ＭＳ Ｐゴシック" panose="020B0600070205080204" pitchFamily="34" charset="-128"/>
              </a:rPr>
              <a:t>R4-162868</a:t>
            </a:r>
            <a:endParaRPr lang="en-US" altLang="ja-JP" b="1" dirty="0">
              <a:ea typeface="ＭＳ Ｐゴシック" panose="020B0600070205080204" pitchFamily="34" charset="-128"/>
            </a:endParaRPr>
          </a:p>
        </p:txBody>
      </p:sp>
      <p:sp>
        <p:nvSpPr>
          <p:cNvPr id="2053" name="Rectangle 6"/>
          <p:cNvSpPr>
            <a:spLocks noChangeArrowheads="1"/>
          </p:cNvSpPr>
          <p:nvPr/>
        </p:nvSpPr>
        <p:spPr bwMode="auto">
          <a:xfrm>
            <a:off x="0" y="152400"/>
            <a:ext cx="533400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zh-CN" b="1">
                <a:ea typeface="宋体" panose="02010600030101010101" pitchFamily="2" charset="-122"/>
              </a:rPr>
              <a:t>3GPP TSG-RAN WG4 #78bis</a:t>
            </a:r>
            <a:endParaRPr lang="zh-CN" altLang="zh-CN" b="1">
              <a:ea typeface="宋体" panose="02010600030101010101" pitchFamily="2" charset="-122"/>
            </a:endParaRPr>
          </a:p>
          <a:p>
            <a:pPr eaLnBrk="1" hangingPunct="1"/>
            <a:r>
              <a:rPr lang="en-GB" altLang="zh-CN" b="1">
                <a:ea typeface="宋体" panose="02010600030101010101" pitchFamily="2" charset="-122"/>
              </a:rPr>
              <a:t>San Jose Del Cabo, Mexico, 11 – 15 April, 2016</a:t>
            </a:r>
          </a:p>
          <a:p>
            <a:pPr eaLnBrk="1" hangingPunct="1"/>
            <a:r>
              <a:rPr lang="en-GB" altLang="zh-CN" b="1">
                <a:ea typeface="宋体" panose="02010600030101010101" pitchFamily="2" charset="-122"/>
              </a:rPr>
              <a:t>Agenda Item: 6.13.5</a:t>
            </a:r>
            <a:endParaRPr lang="zh-CN" altLang="zh-CN" b="1"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altLang="zh-CN" smtClean="0">
                <a:ea typeface="宋体" panose="02010600030101010101" pitchFamily="2" charset="-122"/>
              </a:rPr>
              <a:t>Background</a:t>
            </a:r>
            <a:endParaRPr lang="zh-CN" altLang="en-US" smtClean="0">
              <a:ea typeface="宋体" panose="02010600030101010101" pitchFamily="2" charset="-122"/>
            </a:endParaRPr>
          </a:p>
        </p:txBody>
      </p:sp>
      <p:sp>
        <p:nvSpPr>
          <p:cNvPr id="3075" name="内容占位符 2"/>
          <p:cNvSpPr>
            <a:spLocks noGrp="1"/>
          </p:cNvSpPr>
          <p:nvPr>
            <p:ph idx="1"/>
          </p:nvPr>
        </p:nvSpPr>
        <p:spPr>
          <a:xfrm>
            <a:off x="762000" y="990600"/>
            <a:ext cx="8153400" cy="5715000"/>
          </a:xfrm>
        </p:spPr>
        <p:txBody>
          <a:bodyPr/>
          <a:lstStyle/>
          <a:p>
            <a:r>
              <a:rPr lang="en-US" altLang="zh-CN" sz="2400" smtClean="0">
                <a:ea typeface="宋体" panose="02010600030101010101" pitchFamily="2" charset="-122"/>
              </a:rPr>
              <a:t>Although the measurement report is not supported for Rel-13 NB-IoT UE, RRM measurement is still an essential UE behavior, e.g. for cell selection/reselection, etc.</a:t>
            </a:r>
          </a:p>
          <a:p>
            <a:endParaRPr lang="en-US" altLang="zh-CN" sz="2400" smtClean="0">
              <a:ea typeface="宋体" panose="02010600030101010101" pitchFamily="2" charset="-122"/>
            </a:endParaRPr>
          </a:p>
          <a:p>
            <a:r>
              <a:rPr lang="en-US" altLang="zh-CN" sz="2400" smtClean="0">
                <a:ea typeface="宋体" panose="02010600030101010101" pitchFamily="2" charset="-122"/>
              </a:rPr>
              <a:t>In R4-161294, it was agreed that:</a:t>
            </a:r>
          </a:p>
          <a:p>
            <a:pPr lvl="1"/>
            <a:r>
              <a:rPr lang="en-US" altLang="zh-CN" sz="2000" smtClean="0">
                <a:ea typeface="宋体" panose="02010600030101010101" pitchFamily="2" charset="-122"/>
              </a:rPr>
              <a:t>RAN4 is to study RRM measurement performance using following options:</a:t>
            </a:r>
          </a:p>
          <a:p>
            <a:pPr lvl="2"/>
            <a:r>
              <a:rPr lang="en-US" altLang="zh-CN" sz="1800" smtClean="0">
                <a:ea typeface="宋体" panose="02010600030101010101" pitchFamily="2" charset="-122"/>
              </a:rPr>
              <a:t>Option 1: Measurement based on NB-RS signals</a:t>
            </a:r>
          </a:p>
          <a:p>
            <a:pPr lvl="3"/>
            <a:r>
              <a:rPr lang="en-US" altLang="zh-CN" sz="1400" smtClean="0">
                <a:ea typeface="宋体" panose="02010600030101010101" pitchFamily="2" charset="-122"/>
              </a:rPr>
              <a:t>To be used as simulation baseline only.</a:t>
            </a:r>
            <a:endParaRPr lang="sv-SE" altLang="zh-CN" sz="1400" smtClean="0">
              <a:ea typeface="宋体" panose="02010600030101010101" pitchFamily="2" charset="-122"/>
            </a:endParaRPr>
          </a:p>
          <a:p>
            <a:pPr lvl="2"/>
            <a:r>
              <a:rPr lang="en-US" altLang="zh-CN" sz="1800" smtClean="0">
                <a:ea typeface="宋体" panose="02010600030101010101" pitchFamily="2" charset="-122"/>
              </a:rPr>
              <a:t>Option 2: Measurement based on synchronization signals (e.g. NB-SSS) </a:t>
            </a:r>
          </a:p>
          <a:p>
            <a:pPr lvl="3"/>
            <a:r>
              <a:rPr lang="en-US" altLang="zh-CN" sz="1400" smtClean="0">
                <a:ea typeface="宋体" panose="02010600030101010101" pitchFamily="2" charset="-122"/>
              </a:rPr>
              <a:t>provided that NB-SSS are available for measurement</a:t>
            </a:r>
          </a:p>
          <a:p>
            <a:pPr lvl="2"/>
            <a:r>
              <a:rPr lang="en-US" altLang="zh-CN" sz="1800" smtClean="0">
                <a:ea typeface="宋体" panose="02010600030101010101" pitchFamily="2" charset="-122"/>
              </a:rPr>
              <a:t>Option 3: Measurement based on combination of NB-RS and NB-SSS.</a:t>
            </a:r>
          </a:p>
          <a:p>
            <a:pPr lvl="3"/>
            <a:r>
              <a:rPr lang="en-US" altLang="zh-CN" sz="1100" smtClean="0">
                <a:ea typeface="宋体" panose="02010600030101010101" pitchFamily="2" charset="-122"/>
              </a:rPr>
              <a:t>provided that NB-SSS are available for measurement</a:t>
            </a:r>
          </a:p>
          <a:p>
            <a:pPr lvl="2"/>
            <a:r>
              <a:rPr lang="en-US" altLang="zh-CN" sz="1500" smtClean="0">
                <a:ea typeface="宋体" panose="02010600030101010101" pitchFamily="2" charset="-122"/>
              </a:rPr>
              <a:t>Other options are not precluded</a:t>
            </a:r>
          </a:p>
          <a:p>
            <a:pPr>
              <a:buFontTx/>
              <a:buNone/>
            </a:pPr>
            <a:endParaRPr lang="zh-CN" altLang="zh-CN" sz="2000" smtClean="0"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标题 1"/>
          <p:cNvSpPr>
            <a:spLocks noGrp="1"/>
          </p:cNvSpPr>
          <p:nvPr>
            <p:ph type="title"/>
          </p:nvPr>
        </p:nvSpPr>
        <p:spPr>
          <a:xfrm>
            <a:off x="457200" y="-304800"/>
            <a:ext cx="8229600" cy="1143000"/>
          </a:xfrm>
        </p:spPr>
        <p:txBody>
          <a:bodyPr/>
          <a:lstStyle/>
          <a:p>
            <a:r>
              <a:rPr lang="en-US" altLang="zh-CN" sz="4000" dirty="0" smtClean="0">
                <a:ea typeface="宋体" panose="02010600030101010101" pitchFamily="2" charset="-122"/>
              </a:rPr>
              <a:t>Consensus on RRM measurement</a:t>
            </a:r>
            <a:endParaRPr lang="zh-CN" altLang="en-US" sz="4000" dirty="0" smtClean="0">
              <a:ea typeface="宋体" panose="02010600030101010101" pitchFamily="2" charset="-122"/>
            </a:endParaRPr>
          </a:p>
        </p:txBody>
      </p:sp>
      <p:sp>
        <p:nvSpPr>
          <p:cNvPr id="5123" name="内容占位符 2"/>
          <p:cNvSpPr>
            <a:spLocks noGrp="1"/>
          </p:cNvSpPr>
          <p:nvPr>
            <p:ph idx="1"/>
          </p:nvPr>
        </p:nvSpPr>
        <p:spPr>
          <a:xfrm>
            <a:off x="228600" y="609600"/>
            <a:ext cx="8686800" cy="5715000"/>
          </a:xfrm>
        </p:spPr>
        <p:txBody>
          <a:bodyPr/>
          <a:lstStyle/>
          <a:p>
            <a:pPr>
              <a:spcBef>
                <a:spcPct val="0"/>
              </a:spcBef>
            </a:pPr>
            <a:r>
              <a:rPr lang="en-GB" altLang="zh-CN" sz="2000" dirty="0" smtClean="0">
                <a:ea typeface="宋体" panose="02010600030101010101" pitchFamily="2" charset="-122"/>
              </a:rPr>
              <a:t>RSRP for NB-</a:t>
            </a:r>
            <a:r>
              <a:rPr lang="en-GB" altLang="zh-CN" sz="2000" dirty="0" err="1" smtClean="0">
                <a:ea typeface="宋体" panose="02010600030101010101" pitchFamily="2" charset="-122"/>
              </a:rPr>
              <a:t>IoT</a:t>
            </a:r>
            <a:r>
              <a:rPr lang="en-GB" altLang="zh-CN" sz="2000" dirty="0" smtClean="0">
                <a:ea typeface="宋体" panose="02010600030101010101" pitchFamily="2" charset="-122"/>
              </a:rPr>
              <a:t> shall be referred to as NRSRP (</a:t>
            </a:r>
            <a:r>
              <a:rPr lang="en-GB" altLang="zh-CN" sz="2000" dirty="0" err="1" smtClean="0">
                <a:ea typeface="宋体" panose="02010600030101010101" pitchFamily="2" charset="-122"/>
              </a:rPr>
              <a:t>NarrowBand</a:t>
            </a:r>
            <a:r>
              <a:rPr lang="en-GB" altLang="zh-CN" sz="2000" dirty="0" smtClean="0">
                <a:ea typeface="宋体" panose="02010600030101010101" pitchFamily="2" charset="-122"/>
              </a:rPr>
              <a:t>-RSRP)</a:t>
            </a:r>
          </a:p>
          <a:p>
            <a:pPr>
              <a:spcBef>
                <a:spcPct val="0"/>
              </a:spcBef>
            </a:pPr>
            <a:r>
              <a:rPr lang="en-GB" altLang="zh-CN" sz="2000" dirty="0" smtClean="0">
                <a:ea typeface="宋体" panose="02010600030101010101" pitchFamily="2" charset="-122"/>
              </a:rPr>
              <a:t>RSRQ for NB-</a:t>
            </a:r>
            <a:r>
              <a:rPr lang="en-GB" altLang="zh-CN" sz="2000" dirty="0" err="1" smtClean="0">
                <a:ea typeface="宋体" panose="02010600030101010101" pitchFamily="2" charset="-122"/>
              </a:rPr>
              <a:t>IoT</a:t>
            </a:r>
            <a:r>
              <a:rPr lang="en-GB" altLang="zh-CN" sz="2000" dirty="0" smtClean="0">
                <a:ea typeface="宋体" panose="02010600030101010101" pitchFamily="2" charset="-122"/>
              </a:rPr>
              <a:t> shall be referred to as NRSRQ (</a:t>
            </a:r>
            <a:r>
              <a:rPr lang="en-GB" altLang="zh-CN" sz="2000" dirty="0" err="1" smtClean="0">
                <a:ea typeface="宋体" panose="02010600030101010101" pitchFamily="2" charset="-122"/>
              </a:rPr>
              <a:t>NarrowBand</a:t>
            </a:r>
            <a:r>
              <a:rPr lang="en-GB" altLang="zh-CN" sz="2000" dirty="0" smtClean="0">
                <a:ea typeface="宋体" panose="02010600030101010101" pitchFamily="2" charset="-122"/>
              </a:rPr>
              <a:t>-RSRQ)</a:t>
            </a:r>
          </a:p>
          <a:p>
            <a:r>
              <a:rPr lang="en-GB" altLang="zh-CN" sz="2000" dirty="0" smtClean="0">
                <a:ea typeface="宋体" panose="02010600030101010101" pitchFamily="2" charset="-122"/>
              </a:rPr>
              <a:t>RAN4 is to define NRSRP/NRSRQ measurement requirements based on NB-RS measurement for Rel-13 NB-</a:t>
            </a:r>
            <a:r>
              <a:rPr lang="en-GB" altLang="zh-CN" sz="2000" dirty="0" err="1" smtClean="0">
                <a:ea typeface="宋体" panose="02010600030101010101" pitchFamily="2" charset="-122"/>
              </a:rPr>
              <a:t>IoT</a:t>
            </a:r>
            <a:endParaRPr lang="en-GB" altLang="zh-CN" sz="2000" dirty="0" smtClean="0">
              <a:ea typeface="宋体" panose="02010600030101010101" pitchFamily="2" charset="-122"/>
            </a:endParaRPr>
          </a:p>
          <a:p>
            <a:pPr lvl="1"/>
            <a:r>
              <a:rPr lang="en-GB" altLang="zh-CN" sz="1600" dirty="0" smtClean="0">
                <a:ea typeface="宋体" panose="02010600030101010101" pitchFamily="2" charset="-122"/>
              </a:rPr>
              <a:t>Applicable requirements for RRC_IDLE and RRC_CONNECTED modes are to be defined</a:t>
            </a:r>
          </a:p>
          <a:p>
            <a:pPr lvl="1"/>
            <a:r>
              <a:rPr lang="en-GB" altLang="zh-CN" sz="1600" dirty="0" smtClean="0">
                <a:ea typeface="宋体" panose="02010600030101010101" pitchFamily="2" charset="-122"/>
              </a:rPr>
              <a:t>UE is allowed to perform measurement using either NB-RS or NB-SSS or a combination of these signals for RRM measurement</a:t>
            </a:r>
          </a:p>
          <a:p>
            <a:r>
              <a:rPr lang="en-GB" altLang="zh-CN" sz="2000" dirty="0" smtClean="0">
                <a:ea typeface="宋体" panose="02010600030101010101" pitchFamily="2" charset="-122"/>
              </a:rPr>
              <a:t>RAN4 </a:t>
            </a:r>
            <a:r>
              <a:rPr lang="en-GB" altLang="zh-CN" sz="2000" dirty="0" smtClean="0">
                <a:ea typeface="宋体" panose="02010600030101010101" pitchFamily="2" charset="-122"/>
              </a:rPr>
              <a:t>is to </a:t>
            </a:r>
            <a:r>
              <a:rPr lang="en-GB" altLang="zh-CN" sz="2000" dirty="0" smtClean="0">
                <a:ea typeface="宋体" panose="02010600030101010101" pitchFamily="2" charset="-122"/>
              </a:rPr>
              <a:t>discuss whether to specify different NRSRP/NRSRQ measurement accuracy and measurement period for each coverage mode</a:t>
            </a:r>
          </a:p>
          <a:p>
            <a:r>
              <a:rPr lang="en-US" altLang="zh-CN" sz="2000" dirty="0" smtClean="0">
                <a:ea typeface="宋体" panose="02010600030101010101" pitchFamily="2" charset="-122"/>
              </a:rPr>
              <a:t>RAN4 agreed that the minimum number of inter-frequency carriers that the NB-</a:t>
            </a:r>
            <a:r>
              <a:rPr lang="en-US" altLang="zh-CN" sz="2000" dirty="0" err="1" smtClean="0">
                <a:ea typeface="宋体" panose="02010600030101010101" pitchFamily="2" charset="-122"/>
              </a:rPr>
              <a:t>IoT</a:t>
            </a:r>
            <a:r>
              <a:rPr lang="en-US" altLang="zh-CN" sz="2000" dirty="0" smtClean="0">
                <a:ea typeface="宋体" panose="02010600030101010101" pitchFamily="2" charset="-122"/>
              </a:rPr>
              <a:t> UE shall be able to monitor is [2] (excluding serving carrier)</a:t>
            </a:r>
          </a:p>
          <a:p>
            <a:pPr lvl="1"/>
            <a:r>
              <a:rPr lang="en-US" altLang="zh-CN" sz="1600" dirty="0" smtClean="0">
                <a:ea typeface="宋体" panose="02010600030101010101" pitchFamily="2" charset="-122"/>
              </a:rPr>
              <a:t>It is FFS whether to specify minimum number of inter-frequency carriers to monitor per deployment mode(in-band/standalone/guard-band)</a:t>
            </a:r>
          </a:p>
          <a:p>
            <a:pPr>
              <a:spcBef>
                <a:spcPct val="0"/>
              </a:spcBef>
            </a:pPr>
            <a:r>
              <a:rPr lang="en-US" altLang="zh-CN" sz="2000" dirty="0" smtClean="0">
                <a:ea typeface="宋体" panose="02010600030101010101" pitchFamily="2" charset="-122"/>
              </a:rPr>
              <a:t>RAN4 is to define inter-frequency measurement requirements treating all carriers as normal performance carriers as in Rel-11</a:t>
            </a:r>
          </a:p>
          <a:p>
            <a:pPr lvl="1">
              <a:spcBef>
                <a:spcPct val="0"/>
              </a:spcBef>
            </a:pPr>
            <a:r>
              <a:rPr lang="en-US" altLang="zh-CN" sz="1600" dirty="0" err="1" smtClean="0">
                <a:ea typeface="宋体" panose="02010600030101010101" pitchFamily="2" charset="-122"/>
              </a:rPr>
              <a:t>IncMon</a:t>
            </a:r>
            <a:r>
              <a:rPr lang="en-US" altLang="zh-CN" sz="1600" dirty="0" smtClean="0">
                <a:ea typeface="宋体" panose="02010600030101010101" pitchFamily="2" charset="-122"/>
              </a:rPr>
              <a:t> framework will not be used since number carriers is expected to be small</a:t>
            </a:r>
          </a:p>
          <a:p>
            <a:endParaRPr lang="zh-CN" altLang="zh-CN" sz="2000" dirty="0" smtClean="0">
              <a:ea typeface="宋体" panose="02010600030101010101" pitchFamily="2" charset="-122"/>
            </a:endParaRPr>
          </a:p>
          <a:p>
            <a:endParaRPr lang="zh-CN" altLang="zh-CN" sz="2000" dirty="0" smtClean="0">
              <a:ea typeface="宋体" panose="02010600030101010101" pitchFamily="2" charset="-122"/>
            </a:endParaRPr>
          </a:p>
          <a:p>
            <a:endParaRPr lang="zh-CN" altLang="zh-CN" sz="2000" dirty="0" smtClean="0">
              <a:ea typeface="宋体" panose="02010600030101010101" pitchFamily="2" charset="-122"/>
            </a:endParaRPr>
          </a:p>
          <a:p>
            <a:pPr>
              <a:buFontTx/>
              <a:buNone/>
            </a:pPr>
            <a:endParaRPr lang="zh-CN" altLang="zh-CN" sz="2000" dirty="0" smtClean="0"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-990600" y="-381000"/>
            <a:ext cx="10820400" cy="1143000"/>
          </a:xfrm>
        </p:spPr>
        <p:txBody>
          <a:bodyPr/>
          <a:lstStyle/>
          <a:p>
            <a:r>
              <a:rPr lang="en-US" altLang="zh-CN" sz="3200" smtClean="0">
                <a:ea typeface="宋体" panose="02010600030101010101" pitchFamily="2" charset="-122"/>
              </a:rPr>
              <a:t>Simulation assumptions for RRM measurement</a:t>
            </a:r>
            <a:endParaRPr lang="zh-CN" altLang="en-US" sz="3200" smtClean="0">
              <a:ea typeface="宋体" panose="02010600030101010101" pitchFamily="2" charset="-122"/>
            </a:endParaRPr>
          </a:p>
        </p:txBody>
      </p:sp>
      <p:sp>
        <p:nvSpPr>
          <p:cNvPr id="6147" name="内容占位符 2"/>
          <p:cNvSpPr>
            <a:spLocks noGrp="1"/>
          </p:cNvSpPr>
          <p:nvPr>
            <p:ph idx="1"/>
          </p:nvPr>
        </p:nvSpPr>
        <p:spPr>
          <a:xfrm>
            <a:off x="0" y="381000"/>
            <a:ext cx="8686800" cy="533400"/>
          </a:xfrm>
        </p:spPr>
        <p:txBody>
          <a:bodyPr/>
          <a:lstStyle/>
          <a:p>
            <a:r>
              <a:rPr lang="en-GB" altLang="zh-CN" sz="1400" dirty="0" smtClean="0">
                <a:ea typeface="宋体" panose="02010600030101010101" pitchFamily="2" charset="-122"/>
              </a:rPr>
              <a:t>Note: RSSI is </a:t>
            </a:r>
            <a:r>
              <a:rPr lang="en-US" altLang="zh-CN" sz="1400" dirty="0" smtClean="0">
                <a:ea typeface="宋体" panose="02010600030101010101" pitchFamily="2" charset="-122"/>
              </a:rPr>
              <a:t>measured only from OFDM symbols containing NB-RS of measurement </a:t>
            </a:r>
            <a:r>
              <a:rPr lang="en-US" altLang="zh-CN" sz="1400" dirty="0" err="1" smtClean="0">
                <a:ea typeface="宋体" panose="02010600030101010101" pitchFamily="2" charset="-122"/>
              </a:rPr>
              <a:t>subframes</a:t>
            </a:r>
            <a:r>
              <a:rPr lang="en-US" altLang="zh-CN" sz="1400" dirty="0" smtClean="0">
                <a:ea typeface="宋体" panose="02010600030101010101" pitchFamily="2" charset="-122"/>
              </a:rPr>
              <a:t>.</a:t>
            </a:r>
          </a:p>
          <a:p>
            <a:pPr>
              <a:buFontTx/>
              <a:buNone/>
            </a:pPr>
            <a:endParaRPr lang="zh-CN" altLang="zh-CN" sz="2000" dirty="0" smtClean="0">
              <a:ea typeface="宋体" panose="02010600030101010101" pitchFamily="2" charset="-122"/>
            </a:endParaRPr>
          </a:p>
          <a:p>
            <a:endParaRPr lang="zh-CN" altLang="zh-CN" sz="2000" dirty="0" smtClean="0">
              <a:ea typeface="宋体" panose="02010600030101010101" pitchFamily="2" charset="-122"/>
            </a:endParaRPr>
          </a:p>
          <a:p>
            <a:pPr>
              <a:buFontTx/>
              <a:buNone/>
            </a:pPr>
            <a:endParaRPr lang="zh-CN" altLang="zh-CN" sz="2000" dirty="0" smtClean="0">
              <a:ea typeface="宋体" panose="02010600030101010101" pitchFamily="2" charset="-122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1600200" y="685800"/>
          <a:ext cx="6096000" cy="6067425"/>
        </p:xfrm>
        <a:graphic>
          <a:graphicData uri="http://schemas.openxmlformats.org/drawingml/2006/table">
            <a:tbl>
              <a:tblPr/>
              <a:tblGrid>
                <a:gridCol w="2032000"/>
                <a:gridCol w="2032000"/>
                <a:gridCol w="2032000"/>
              </a:tblGrid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ea typeface="MS Mincho" pitchFamily="49" charset="-128"/>
                          <a:cs typeface="Times New Roman" pitchFamily="18" charset="0"/>
                        </a:rPr>
                        <a:t>Parameters</a:t>
                      </a:r>
                      <a:endParaRPr kumimoji="0" lang="zh-CN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itchFamily="18" charset="0"/>
                        <a:ea typeface="MS Mincho" pitchFamily="49" charset="-128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ea typeface="MS Mincho" pitchFamily="49" charset="-128"/>
                          <a:cs typeface="Times New Roman" pitchFamily="18" charset="0"/>
                        </a:rPr>
                        <a:t>Value</a:t>
                      </a:r>
                      <a:endParaRPr kumimoji="0" lang="zh-CN" sz="10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itchFamily="18" charset="0"/>
                        <a:ea typeface="MS Mincho" pitchFamily="49" charset="-128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ea typeface="MS Mincho" pitchFamily="49" charset="-128"/>
                          <a:cs typeface="Times New Roman" pitchFamily="18" charset="0"/>
                        </a:rPr>
                        <a:t>Comments</a:t>
                      </a:r>
                      <a:endParaRPr kumimoji="0" lang="zh-CN" sz="10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itchFamily="18" charset="0"/>
                        <a:ea typeface="MS Mincho" pitchFamily="49" charset="-128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MS Mincho" pitchFamily="49" charset="-128"/>
                          <a:cs typeface="Times New Roman" pitchFamily="18" charset="0"/>
                        </a:rPr>
                        <a:t>Measurement bandwidth</a:t>
                      </a:r>
                      <a:endParaRPr kumimoji="0" 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MS Mincho" pitchFamily="49" charset="-128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MS Mincho" pitchFamily="49" charset="-128"/>
                          <a:cs typeface="Times New Roman" pitchFamily="18" charset="0"/>
                        </a:rPr>
                        <a:t>1 resource blocks</a:t>
                      </a:r>
                      <a:endParaRPr kumimoji="0" 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MS Mincho" pitchFamily="49" charset="-128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MS Mincho" pitchFamily="49" charset="-128"/>
                          <a:cs typeface="Times New Roman" pitchFamily="18" charset="0"/>
                        </a:rPr>
                        <a:t>Both RSRP and RSRQ measured over 1 RB</a:t>
                      </a:r>
                      <a:endParaRPr kumimoji="0" 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MS Mincho" pitchFamily="49" charset="-128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MS Mincho" pitchFamily="49" charset="-128"/>
                          <a:cs typeface="Times New Roman" pitchFamily="18" charset="0"/>
                        </a:rPr>
                        <a:t>System bandwidth</a:t>
                      </a:r>
                      <a:endParaRPr kumimoji="0" 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MS Mincho" pitchFamily="49" charset="-128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MS Mincho" pitchFamily="49" charset="-128"/>
                          <a:cs typeface="Times New Roman" pitchFamily="18" charset="0"/>
                        </a:rPr>
                        <a:t>1 resource blocks</a:t>
                      </a:r>
                      <a:endParaRPr kumimoji="0" 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MS Mincho" pitchFamily="49" charset="-128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MS Mincho" pitchFamily="49" charset="-128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MS Mincho" pitchFamily="49" charset="-128"/>
                          <a:cs typeface="Times New Roman" pitchFamily="18" charset="0"/>
                        </a:rPr>
                        <a:t>L1 measurement period</a:t>
                      </a:r>
                      <a:endParaRPr kumimoji="0" 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MS Mincho" pitchFamily="49" charset="-128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MS Mincho" pitchFamily="49" charset="-128"/>
                          <a:cs typeface="Times New Roman" pitchFamily="18" charset="0"/>
                        </a:rPr>
                        <a:t>200 ms, 400 ms, 800 ms </a:t>
                      </a:r>
                      <a:r>
                        <a:rPr kumimoji="0" lang="en-GB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1600 ms</a:t>
                      </a:r>
                      <a:endParaRPr kumimoji="0" lang="zh-CN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MS Mincho" pitchFamily="49" charset="-128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MS Mincho" pitchFamily="49" charset="-128"/>
                          <a:cs typeface="Times New Roman" pitchFamily="18" charset="0"/>
                        </a:rPr>
                        <a:t>Even further increased measurement period can be considered to evaluate the measurement performance</a:t>
                      </a:r>
                      <a:endParaRPr kumimoji="0" 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MS Mincho" pitchFamily="49" charset="-128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Sample duration</a:t>
                      </a:r>
                      <a:endParaRPr kumimoji="0" lang="zh-CN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MS Mincho" pitchFamily="49" charset="-128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1ms, 3ms, 6ms, 10ms</a:t>
                      </a:r>
                      <a:endParaRPr kumimoji="0" lang="zh-CN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MS Mincho" pitchFamily="49" charset="-128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MS Mincho" pitchFamily="49" charset="-128"/>
                          <a:cs typeface="Times New Roman" pitchFamily="18" charset="0"/>
                        </a:rPr>
                        <a:t>Even further increased sampling period can be considered to evaluate the measurement performance</a:t>
                      </a:r>
                      <a:endParaRPr kumimoji="0" lang="zh-CN" altLang="en-US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MS Mincho" pitchFamily="49" charset="-128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MS Mincho" pitchFamily="49" charset="-128"/>
                          <a:cs typeface="Times New Roman" pitchFamily="18" charset="0"/>
                        </a:rPr>
                        <a:t>Measurement sampling rate</a:t>
                      </a:r>
                      <a:endParaRPr kumimoji="0" 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MS Mincho" pitchFamily="49" charset="-128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Once every 40ms  or  80 ms</a:t>
                      </a:r>
                      <a:endParaRPr kumimoji="0" lang="zh-CN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MS Mincho" pitchFamily="49" charset="-128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Sample period: 40ms or 80ms</a:t>
                      </a:r>
                      <a:endParaRPr kumimoji="0" lang="zh-CN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MS Mincho" pitchFamily="49" charset="-128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MS Mincho" pitchFamily="49" charset="-128"/>
                          <a:cs typeface="Times New Roman" pitchFamily="18" charset="0"/>
                        </a:rPr>
                        <a:t>L3 filtering</a:t>
                      </a:r>
                      <a:endParaRPr kumimoji="0" 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MS Mincho" pitchFamily="49" charset="-128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MS Mincho" pitchFamily="49" charset="-128"/>
                          <a:cs typeface="Times New Roman" pitchFamily="18" charset="0"/>
                        </a:rPr>
                        <a:t>Disabled</a:t>
                      </a:r>
                      <a:endParaRPr kumimoji="0" 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MS Mincho" pitchFamily="49" charset="-128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MS Mincho" pitchFamily="49" charset="-128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DRX</a:t>
                      </a:r>
                      <a:endParaRPr kumimoji="0" lang="zh-CN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MS Mincho" pitchFamily="49" charset="-128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OFF</a:t>
                      </a:r>
                      <a:endParaRPr kumimoji="0" 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MS Mincho" pitchFamily="49" charset="-128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MS Mincho" pitchFamily="49" charset="-128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MS Mincho" pitchFamily="49" charset="-128"/>
                          <a:cs typeface="Times New Roman" pitchFamily="18" charset="0"/>
                        </a:rPr>
                        <a:t>Antenna configuration</a:t>
                      </a:r>
                      <a:endParaRPr kumimoji="0" 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MS Mincho" pitchFamily="49" charset="-128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MS Mincho" pitchFamily="49" charset="-128"/>
                          <a:cs typeface="Times New Roman" pitchFamily="18" charset="0"/>
                        </a:rPr>
                        <a:t>1TX, 1RX</a:t>
                      </a:r>
                      <a:endParaRPr kumimoji="0" 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MS Mincho" pitchFamily="49" charset="-128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MS Mincho" pitchFamily="49" charset="-128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MS Mincho" pitchFamily="49" charset="-128"/>
                          <a:cs typeface="Times New Roman" pitchFamily="18" charset="0"/>
                        </a:rPr>
                        <a:t>Mobility</a:t>
                      </a:r>
                      <a:endParaRPr kumimoji="0" 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MS Mincho" pitchFamily="49" charset="-128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MS Mincho" pitchFamily="49" charset="-128"/>
                          <a:cs typeface="Times New Roman" pitchFamily="18" charset="0"/>
                        </a:rPr>
                        <a:t>Stationary UEs, </a:t>
                      </a:r>
                      <a:endParaRPr kumimoji="0" 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MS Mincho" pitchFamily="49" charset="-128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MS Mincho" pitchFamily="49" charset="-128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MS Mincho" pitchFamily="49" charset="-128"/>
                          <a:cs typeface="Times New Roman" pitchFamily="18" charset="0"/>
                        </a:rPr>
                        <a:t>Channel model</a:t>
                      </a:r>
                      <a:endParaRPr kumimoji="0" 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MS Mincho" pitchFamily="49" charset="-128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MS Mincho" pitchFamily="49" charset="-128"/>
                          <a:cs typeface="Times New Roman" pitchFamily="18" charset="0"/>
                        </a:rPr>
                        <a:t>AWGN, ETU 1Hz, EPA 1Hz</a:t>
                      </a:r>
                      <a:endParaRPr kumimoji="0" 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MS Mincho" pitchFamily="49" charset="-128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MS Mincho" pitchFamily="49" charset="-128"/>
                          <a:cs typeface="Times New Roman" pitchFamily="18" charset="0"/>
                        </a:rPr>
                        <a:t>Models stationary device</a:t>
                      </a:r>
                      <a:endParaRPr kumimoji="0" 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MS Mincho" pitchFamily="49" charset="-128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3238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MS Mincho" pitchFamily="49" charset="-128"/>
                          <a:cs typeface="Times New Roman" pitchFamily="18" charset="0"/>
                        </a:rPr>
                        <a:t>Measurement type</a:t>
                      </a:r>
                      <a:endParaRPr kumimoji="0" 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MS Mincho" pitchFamily="49" charset="-128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MS Mincho" pitchFamily="49" charset="-128"/>
                          <a:cs typeface="Times New Roman" pitchFamily="18" charset="0"/>
                        </a:rPr>
                        <a:t>NB-RS only based</a:t>
                      </a:r>
                      <a:endParaRPr kumimoji="0" 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MS Mincho" pitchFamily="49" charset="-128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MS Mincho" pitchFamily="49" charset="-128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MS Mincho" pitchFamily="49" charset="-128"/>
                          <a:cs typeface="Times New Roman" pitchFamily="18" charset="0"/>
                        </a:rPr>
                        <a:t>CP length</a:t>
                      </a:r>
                      <a:endParaRPr kumimoji="0" 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MS Mincho" pitchFamily="49" charset="-128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MS Mincho" pitchFamily="49" charset="-128"/>
                          <a:cs typeface="Times New Roman" pitchFamily="18" charset="0"/>
                        </a:rPr>
                        <a:t>Normal</a:t>
                      </a:r>
                      <a:endParaRPr kumimoji="0" 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MS Mincho" pitchFamily="49" charset="-128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MS Mincho" pitchFamily="49" charset="-128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MS Mincho" pitchFamily="49" charset="-128"/>
                          <a:cs typeface="Times New Roman" pitchFamily="18" charset="0"/>
                        </a:rPr>
                        <a:t>Carrier frequency</a:t>
                      </a:r>
                      <a:endParaRPr kumimoji="0" 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MS Mincho" pitchFamily="49" charset="-128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MS Mincho" pitchFamily="49" charset="-128"/>
                          <a:cs typeface="Times New Roman" pitchFamily="18" charset="0"/>
                        </a:rPr>
                        <a:t>2 GHz</a:t>
                      </a:r>
                      <a:endParaRPr kumimoji="0" 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MS Mincho" pitchFamily="49" charset="-128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MS Mincho" pitchFamily="49" charset="-128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MS Mincho" pitchFamily="49" charset="-128"/>
                          <a:cs typeface="Times New Roman" pitchFamily="18" charset="0"/>
                        </a:rPr>
                        <a:t>Ec/Iot</a:t>
                      </a:r>
                      <a:endParaRPr kumimoji="0" 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MS Mincho" pitchFamily="49" charset="-128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MS Mincho" pitchFamily="49" charset="-128"/>
                          <a:cs typeface="Times New Roman" pitchFamily="18" charset="0"/>
                        </a:rPr>
                        <a:t>-20 dB, …, 10 dB</a:t>
                      </a:r>
                      <a:endParaRPr kumimoji="0" 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MS Mincho" pitchFamily="49" charset="-128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MS Mincho" pitchFamily="49" charset="-128"/>
                          <a:cs typeface="Times New Roman" pitchFamily="18" charset="0"/>
                        </a:rPr>
                        <a:t>AWGN noise </a:t>
                      </a:r>
                      <a:endParaRPr kumimoji="0" 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MS Mincho" pitchFamily="49" charset="-128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MS Mincho" pitchFamily="49" charset="-128"/>
                          <a:cs typeface="Times New Roman" pitchFamily="18" charset="0"/>
                        </a:rPr>
                        <a:t>Frequency error modelling</a:t>
                      </a:r>
                      <a:endParaRPr kumimoji="0" 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MS Mincho" pitchFamily="49" charset="-128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MS Mincho" pitchFamily="49" charset="-128"/>
                          <a:cs typeface="Times New Roman" pitchFamily="18" charset="0"/>
                        </a:rPr>
                        <a:t>+/-50 Hz</a:t>
                      </a:r>
                      <a:endParaRPr kumimoji="0" 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MS Mincho" pitchFamily="49" charset="-128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MS Mincho" pitchFamily="49" charset="-128"/>
                          <a:cs typeface="Times New Roman" pitchFamily="18" charset="0"/>
                        </a:rPr>
                        <a:t>With respect to reference cell</a:t>
                      </a:r>
                      <a:endParaRPr kumimoji="0" lang="zh-CN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MS Mincho" pitchFamily="49" charset="-128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4695</TotalTime>
  <Words>483</Words>
  <Application>Microsoft Office PowerPoint</Application>
  <PresentationFormat>全屏显示(4:3)</PresentationFormat>
  <Paragraphs>74</Paragraphs>
  <Slides>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Default Design</vt:lpstr>
      <vt:lpstr>Way forward on NB-IoT RRM measurement</vt:lpstr>
      <vt:lpstr>Background</vt:lpstr>
      <vt:lpstr>Consensus on RRM measurement</vt:lpstr>
      <vt:lpstr>Simulation assumptions for RRM measurement</vt:lpstr>
    </vt:vector>
  </TitlesOfParts>
  <Company>Ericsson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Wayforward on RSRP/RSRQ requirements under high Doppler condition</dc:title>
  <dc:creator>Huawei</dc:creator>
  <cp:keywords>CTPClassification=CTP_PUBLIC:VisualMarkings=</cp:keywords>
  <cp:lastModifiedBy>Huawei</cp:lastModifiedBy>
  <cp:revision>254</cp:revision>
  <dcterms:created xsi:type="dcterms:W3CDTF">2013-01-30T10:15:44Z</dcterms:created>
  <dcterms:modified xsi:type="dcterms:W3CDTF">2016-04-14T17:09:43Z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s_pID_725343">
    <vt:lpwstr>(3)PiqF750TasCYePVGUJsCa9mCbUfoaO3k+SJIgNGqThaOGiNNnV/tz3LUMlKjuS76tkvIIsfv_x000d_
+s6uJ3S/G6hKXPoerpTLMuBbjTte6yBHFIJ4pclKfgVOIf9Zwq9d+cd56QP22k1mENcYJ3dg_x000d_
LSW5/XuFkvbKRZuEay39IONKWNX0jzf0/GrtGi0eBtWfa+PS2izcKYp6zsJdxQTKvnD4R6vL_x000d_
XeofJmEzc0spGB2xcf</vt:lpwstr>
  </property>
  <property fmtid="{D5CDD505-2E9C-101B-9397-08002B2CF9AE}" pid="3" name="_ms_pID_725343_00">
    <vt:lpwstr>_ms_pID_725343</vt:lpwstr>
  </property>
  <property fmtid="{D5CDD505-2E9C-101B-9397-08002B2CF9AE}" pid="4" name="_ms_pID_7253431">
    <vt:lpwstr>GAADGTBa2ZFDrbJRUQuuVLaGV1XJHm3YiFcTbWtTeFmQgGmk80PAar_x000d_
uwKKiYBEyqQnDYY5mzLjByKMmSSW0qtYWRFBFOTVirkS8I9PW7d+YNT3+BBOlZjYKXSNVZaB_x000d_
/UBXg0zzzITdMApDZyuEqN1V1GnqRUU8JZ4GAH6QZc9dSFRCuzWqgN3WqX465s0MeyEvyliX_x000d_
EHGLHrT/osTzaOW/KrHNmdAh1CMu2CzfyDcQ</vt:lpwstr>
  </property>
  <property fmtid="{D5CDD505-2E9C-101B-9397-08002B2CF9AE}" pid="5" name="_ms_pID_7253431_00">
    <vt:lpwstr>_ms_pID_7253431</vt:lpwstr>
  </property>
  <property fmtid="{D5CDD505-2E9C-101B-9397-08002B2CF9AE}" pid="6" name="_ms_pID_7253432">
    <vt:lpwstr>pciH3ZlUWwO+fNfhHuprvj9kK5FKGUz8XbLA_x000d_
e9BPkL1wQFLvVQ8OD/TFJF9bcvUBeC9JJVJI8ILaYf1wiqPQhKWiCA1jRMVuttUS9QgiT6f4_x000d_
N4kzESTdtd6mAanzod0tIdGwjYCdGE9IUNd1YFls8h2CTO1Vchfcf4OxF5bU2lRlazAf086t_x000d_
D+DPQ8tgcoPEwg==</vt:lpwstr>
  </property>
  <property fmtid="{D5CDD505-2E9C-101B-9397-08002B2CF9AE}" pid="7" name="_ms_pID_7253432_00">
    <vt:lpwstr>_ms_pID_7253432</vt:lpwstr>
  </property>
  <property fmtid="{D5CDD505-2E9C-101B-9397-08002B2CF9AE}" pid="8" name="_new_ms_pID_72543">
    <vt:lpwstr>(3)SXH3LFj82Dkp9THDeRMMtbGY82DcrCY9P0a89xQVZPQ8TJN6q3NEcKEqfaXIvpmR9fiZRYCF_x000d_
5Hewos5dMScEXH4IotOksrocaIq84nlFjstx63c9yK0iWrva9h9Gq8g8P7MbslENDa25a19J_x000d_
fx5w98EQf34gm101IxmPfzrST3OkTMVeInwea75BWMlB5ucBpkt+nrfuWUcnzwlOMcAJG0Au_x000d_
rcTfcmnLY2GcmOe1cW</vt:lpwstr>
  </property>
  <property fmtid="{D5CDD505-2E9C-101B-9397-08002B2CF9AE}" pid="9" name="_new_ms_pID_72543_00">
    <vt:lpwstr>_new_ms_pID_72543</vt:lpwstr>
  </property>
  <property fmtid="{D5CDD505-2E9C-101B-9397-08002B2CF9AE}" pid="10" name="_new_ms_pID_725431">
    <vt:lpwstr>ug7h5XXEmaMAXDxfEDqNMl5xJreVUBN2oPTyqDUTq6ewg8OfgBo6jk_x000d_
ef98PGVOPQAWatOKEDWgIN7jFo0p6UmhX8mu/PSUuwKvTBRDvDtylB9pk7/NXt9M3Bb7CYr8_x000d_
5j0FOIJrVBO7q5J0IGGpm/GrwYyIhFGuGp626FFp7XHk7GA2PBgCVgFhnSr4TGxmusH1soXy_x000d_
/LFWECaItIj4DZzqFm/tpOATPzYwvKvfGXs4</vt:lpwstr>
  </property>
  <property fmtid="{D5CDD505-2E9C-101B-9397-08002B2CF9AE}" pid="11" name="_new_ms_pID_725431_00">
    <vt:lpwstr>_new_ms_pID_725431</vt:lpwstr>
  </property>
  <property fmtid="{D5CDD505-2E9C-101B-9397-08002B2CF9AE}" pid="12" name="_new_ms_pID_725432">
    <vt:lpwstr>TfCZFNghYgUHeuRqQX5vX1UYjCKNU4J51Lqo_x000d_
7ZboEJcqtPoviQVs80IWr0vEkupmTGe0MPOVgsHTecDLXlDKDRS2twWn9mtYCdWfKS7CZqr2_x000d_
CnNY88WhIUAPNW1x7xZSk8SWnPy8qAF9y7JSknbB7wY=</vt:lpwstr>
  </property>
  <property fmtid="{D5CDD505-2E9C-101B-9397-08002B2CF9AE}" pid="13" name="_new_ms_pID_725432_00">
    <vt:lpwstr>_new_ms_pID_725432</vt:lpwstr>
  </property>
  <property fmtid="{D5CDD505-2E9C-101B-9397-08002B2CF9AE}" pid="14" name="_new_ms_pID_725433">
    <vt:lpwstr>Pk</vt:lpwstr>
  </property>
  <property fmtid="{D5CDD505-2E9C-101B-9397-08002B2CF9AE}" pid="15" name="_new_ms_pID_725433_00">
    <vt:lpwstr>_new_ms_pID_725433</vt:lpwstr>
  </property>
  <property fmtid="{D5CDD505-2E9C-101B-9397-08002B2CF9AE}" pid="16" name="_2015_ms_pID_725343">
    <vt:lpwstr>(3)D09LPUOO2sS6CjyzJ3Ge7MOF2+HKyAJrGjUQy9L0vD/4tSDPBbSC4HlFpoN7fgP02aRDOkWt_x000d_
gZwRlJI7xg9PfKwN8YdBjyc9FQn1fJefoHB+mpgDEFxGFVtUBbb21oPz4AUr2SlhGoOevb+2_x000d_
mdcIHt+ml6mXLllbqEAyF5PgWwJT+I5CqF12DulrOJ0Dml9gae/98NCGP1dZ8XGL/C3TkqT5_x000d_
18sWi8Y82Sg/H8+Q7o</vt:lpwstr>
  </property>
  <property fmtid="{D5CDD505-2E9C-101B-9397-08002B2CF9AE}" pid="17" name="_2015_ms_pID_725343_00">
    <vt:lpwstr>_2015_ms_pID_725343</vt:lpwstr>
  </property>
  <property fmtid="{D5CDD505-2E9C-101B-9397-08002B2CF9AE}" pid="18" name="_2015_ms_pID_7253431">
    <vt:lpwstr>MEWtXv3Tx7dVwPbamXztTSrAeSJpNP66Sx0O9PhiiH0N/lL34j72wP_x000d_
2wl5E5BPCFDua1sU4UaRMky1wm3rIdQQybhyBlWHiGIBrmfu2YCPY3dLMge6Zadei1OpJj/c_x000d_
uhjWOesfQ03jLN0B5O/YFKjdTokW7VlM1dkZR5xNqkJVsLpfCVbZZFnWOh0LonGKDlBSqHDr_x000d_
h5ZD9Riu8t2Nu2HZvHszCd8QG/prKZ4Ue97a</vt:lpwstr>
  </property>
  <property fmtid="{D5CDD505-2E9C-101B-9397-08002B2CF9AE}" pid="19" name="_2015_ms_pID_7253431_00">
    <vt:lpwstr>_2015_ms_pID_7253431</vt:lpwstr>
  </property>
  <property fmtid="{D5CDD505-2E9C-101B-9397-08002B2CF9AE}" pid="20" name="_2015_ms_pID_7253432">
    <vt:lpwstr>bVCy99abnbp+7GbzcFz6hb8lqZzleQXrfCH1_x000d_
CibMYxGAfosa9o6WIUED3W7Vm0oDbtSfKZjkP1QDjNx5Uy3I03PCDexMYeWJLnUUD36mz7sM_x000d_
</vt:lpwstr>
  </property>
  <property fmtid="{D5CDD505-2E9C-101B-9397-08002B2CF9AE}" pid="21" name="_2015_ms_pID_7253432_00">
    <vt:lpwstr>_2015_ms_pID_7253432</vt:lpwstr>
  </property>
  <property fmtid="{D5CDD505-2E9C-101B-9397-08002B2CF9AE}" pid="22" name="TitusGUID">
    <vt:lpwstr>1f0c0d04-c9c3-48c9-86b3-308e835e87be</vt:lpwstr>
  </property>
  <property fmtid="{D5CDD505-2E9C-101B-9397-08002B2CF9AE}" pid="23" name="CTP_TimeStamp">
    <vt:lpwstr>2016-04-14 13:06:07Z</vt:lpwstr>
  </property>
  <property fmtid="{D5CDD505-2E9C-101B-9397-08002B2CF9AE}" pid="24" name="CTP_BU">
    <vt:lpwstr>NA</vt:lpwstr>
  </property>
  <property fmtid="{D5CDD505-2E9C-101B-9397-08002B2CF9AE}" pid="25" name="CTP_IDSID">
    <vt:lpwstr>NA</vt:lpwstr>
  </property>
  <property fmtid="{D5CDD505-2E9C-101B-9397-08002B2CF9AE}" pid="26" name="CTP_WWID">
    <vt:lpwstr>NA</vt:lpwstr>
  </property>
  <property fmtid="{D5CDD505-2E9C-101B-9397-08002B2CF9AE}" pid="27" name="CTPClassification">
    <vt:lpwstr>CTP_PUBLIC</vt:lpwstr>
  </property>
  <property fmtid="{D5CDD505-2E9C-101B-9397-08002B2CF9AE}" pid="28" name="_readonly">
    <vt:lpwstr/>
  </property>
  <property fmtid="{D5CDD505-2E9C-101B-9397-08002B2CF9AE}" pid="29" name="_change">
    <vt:lpwstr/>
  </property>
  <property fmtid="{D5CDD505-2E9C-101B-9397-08002B2CF9AE}" pid="30" name="_full-control">
    <vt:lpwstr/>
  </property>
  <property fmtid="{D5CDD505-2E9C-101B-9397-08002B2CF9AE}" pid="31" name="sflag">
    <vt:lpwstr>1460581085</vt:lpwstr>
  </property>
</Properties>
</file>