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7" r:id="rId2"/>
    <p:sldId id="258" r:id="rId3"/>
    <p:sldId id="259" r:id="rId4"/>
    <p:sldId id="260" r:id="rId5"/>
    <p:sldId id="263" r:id="rId6"/>
    <p:sldId id="262" r:id="rId7"/>
    <p:sldId id="264"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ferSingleView="1">
    <p:restoredLeft sz="15621" autoAdjust="0"/>
    <p:restoredTop sz="94665" autoAdjust="0"/>
  </p:normalViewPr>
  <p:slideViewPr>
    <p:cSldViewPr>
      <p:cViewPr varScale="1">
        <p:scale>
          <a:sx n="117" d="100"/>
          <a:sy n="117" d="100"/>
        </p:scale>
        <p:origin x="-2352" y="-108"/>
      </p:cViewPr>
      <p:guideLst>
        <p:guide orient="horz" pos="2160"/>
        <p:guide pos="2880"/>
      </p:guideLst>
    </p:cSldViewPr>
  </p:slideViewPr>
  <p:outlineViewPr>
    <p:cViewPr>
      <p:scale>
        <a:sx n="1" d="2"/>
        <a:sy n="1" d="2"/>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23CFF9-8C42-407D-92F4-0A4E22946CF0}" type="datetimeFigureOut">
              <a:rPr lang="en-US" smtClean="0"/>
              <a:t>4/15/2016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A18D9E-CD77-46AE-928B-D60B51E890C8}" type="slidenum">
              <a:rPr lang="en-US" smtClean="0"/>
              <a:t>‹#›</a:t>
            </a:fld>
            <a:endParaRPr lang="en-US"/>
          </a:p>
        </p:txBody>
      </p:sp>
    </p:spTree>
    <p:extLst>
      <p:ext uri="{BB962C8B-B14F-4D97-AF65-F5344CB8AC3E}">
        <p14:creationId xmlns:p14="http://schemas.microsoft.com/office/powerpoint/2010/main" val="1212690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A18D9E-CD77-46AE-928B-D60B51E890C8}" type="slidenum">
              <a:rPr lang="en-US" smtClean="0"/>
              <a:t>6</a:t>
            </a:fld>
            <a:endParaRPr lang="en-US"/>
          </a:p>
        </p:txBody>
      </p:sp>
    </p:spTree>
    <p:extLst>
      <p:ext uri="{BB962C8B-B14F-4D97-AF65-F5344CB8AC3E}">
        <p14:creationId xmlns:p14="http://schemas.microsoft.com/office/powerpoint/2010/main" val="1803057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33AA9A2-2668-4081-94E1-315772E5C3ED}"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6" name="txtFooterLeft"/>
          <p:cNvSpPr txBox="1"/>
          <p:nvPr userDrawn="1"/>
        </p:nvSpPr>
        <p:spPr>
          <a:xfrm>
            <a:off x="979169" y="6638290"/>
            <a:ext cx="1933194" cy="115416"/>
          </a:xfrm>
          <a:prstGeom prst="rect">
            <a:avLst/>
          </a:prstGeom>
          <a:noFill/>
        </p:spPr>
        <p:txBody>
          <a:bodyPr vert="horz" lIns="0" tIns="0" rIns="0" bIns="0" rtlCol="0">
            <a:spAutoFit/>
          </a:bodyPr>
          <a:lstStyle/>
          <a:p>
            <a:r>
              <a:rPr lang="en-US" sz="750" b="0" smtClean="0">
                <a:solidFill>
                  <a:srgbClr val="7F7F7F"/>
                </a:solidFill>
                <a:latin typeface="Arial"/>
              </a:rPr>
              <a:t>PA1</a:t>
            </a:r>
            <a:endParaRPr lang="en-US" sz="750" b="0">
              <a:solidFill>
                <a:srgbClr val="7F7F7F"/>
              </a:solidFill>
              <a:latin typeface="Arial"/>
            </a:endParaRPr>
          </a:p>
        </p:txBody>
      </p:sp>
      <p:sp>
        <p:nvSpPr>
          <p:cNvPr id="17"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en-US" sz="750" b="0">
              <a:solidFill>
                <a:srgbClr val="7F7F7F"/>
              </a:solidFill>
              <a:latin typeface="Arial"/>
            </a:endParaRPr>
          </a:p>
        </p:txBody>
      </p:sp>
      <p:sp>
        <p:nvSpPr>
          <p:cNvPr id="18" name="txtFooterDate"/>
          <p:cNvSpPr txBox="1"/>
          <p:nvPr userDrawn="1"/>
        </p:nvSpPr>
        <p:spPr>
          <a:xfrm>
            <a:off x="385190" y="6638290"/>
            <a:ext cx="529208" cy="115416"/>
          </a:xfrm>
          <a:prstGeom prst="rect">
            <a:avLst/>
          </a:prstGeom>
          <a:noFill/>
        </p:spPr>
        <p:txBody>
          <a:bodyPr vert="horz" lIns="0" tIns="0" rIns="0" bIns="0" rtlCol="0">
            <a:spAutoFit/>
          </a:bodyPr>
          <a:lstStyle/>
          <a:p>
            <a:r>
              <a:rPr lang="en-US" sz="750" b="0" smtClean="0">
                <a:solidFill>
                  <a:srgbClr val="7F7F7F"/>
                </a:solidFill>
                <a:latin typeface="Arial"/>
              </a:rPr>
              <a:t>2016-04-12</a:t>
            </a:r>
            <a:endParaRPr lang="en-US" sz="750" b="0">
              <a:solidFill>
                <a:srgbClr val="7F7F7F"/>
              </a:solidFill>
              <a:latin typeface="Arial"/>
            </a:endParaRPr>
          </a:p>
        </p:txBody>
      </p:sp>
      <p:sp>
        <p:nvSpPr>
          <p:cNvPr id="19"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E7D1A2D4-974D-4B78-8244-F89A62981100}" type="slidenum">
              <a:rPr lang="en-US" sz="750" b="0" smtClean="0">
                <a:solidFill>
                  <a:srgbClr val="7F7F7F"/>
                </a:solidFill>
                <a:latin typeface="Arial"/>
              </a:rPr>
              <a:pPr algn="r"/>
              <a:t>‹#›</a:t>
            </a:fld>
            <a:endParaRPr lang="en-US" sz="750" b="0">
              <a:solidFill>
                <a:srgbClr val="7F7F7F"/>
              </a:solidFill>
              <a:latin typeface="Aria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3AA9A2-2668-4081-94E1-315772E5C3ED}"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3AA9A2-2668-4081-94E1-315772E5C3ED}"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3AA9A2-2668-4081-94E1-315772E5C3ED}"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33AA9A2-2668-4081-94E1-315772E5C3ED}" type="datetimeFigureOut">
              <a:rPr lang="en-US" smtClean="0"/>
              <a:pPr/>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33AA9A2-2668-4081-94E1-315772E5C3ED}"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33AA9A2-2668-4081-94E1-315772E5C3ED}" type="datetimeFigureOut">
              <a:rPr lang="en-US" smtClean="0"/>
              <a:pPr/>
              <a:t>4/15/2016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3AA9A2-2668-4081-94E1-315772E5C3ED}" type="datetimeFigureOut">
              <a:rPr lang="en-US" smtClean="0"/>
              <a:pPr/>
              <a:t>4/15/2016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AA9A2-2668-4081-94E1-315772E5C3ED}" type="datetimeFigureOut">
              <a:rPr lang="en-US" smtClean="0"/>
              <a:pPr/>
              <a:t>4/15/2016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3AA9A2-2668-4081-94E1-315772E5C3ED}"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3AA9A2-2668-4081-94E1-315772E5C3ED}" type="datetimeFigureOut">
              <a:rPr lang="en-US" smtClean="0"/>
              <a:pPr/>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AA9A2-2668-4081-94E1-315772E5C3ED}" type="datetimeFigureOut">
              <a:rPr lang="en-US" smtClean="0"/>
              <a:pPr/>
              <a:t>4/15/2016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343B49-A0B8-4851-831E-08E9117BA954}"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6" name="txtFooterLeft"/>
          <p:cNvSpPr txBox="1"/>
          <p:nvPr userDrawn="1"/>
        </p:nvSpPr>
        <p:spPr>
          <a:xfrm>
            <a:off x="979169" y="6638290"/>
            <a:ext cx="1933194" cy="115416"/>
          </a:xfrm>
          <a:prstGeom prst="rect">
            <a:avLst/>
          </a:prstGeom>
          <a:noFill/>
        </p:spPr>
        <p:txBody>
          <a:bodyPr vert="horz" lIns="0" tIns="0" rIns="0" bIns="0" rtlCol="0">
            <a:spAutoFit/>
          </a:bodyPr>
          <a:lstStyle/>
          <a:p>
            <a:r>
              <a:rPr lang="en-US" sz="750" b="0" smtClean="0">
                <a:solidFill>
                  <a:srgbClr val="7F7F7F"/>
                </a:solidFill>
                <a:latin typeface="Arial"/>
              </a:rPr>
              <a:t>PA1</a:t>
            </a:r>
            <a:endParaRPr lang="en-US" sz="750" b="0">
              <a:solidFill>
                <a:srgbClr val="7F7F7F"/>
              </a:solidFill>
              <a:latin typeface="Arial"/>
            </a:endParaRPr>
          </a:p>
        </p:txBody>
      </p:sp>
      <p:sp>
        <p:nvSpPr>
          <p:cNvPr id="17"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en-US" sz="750" b="0">
              <a:solidFill>
                <a:srgbClr val="7F7F7F"/>
              </a:solidFill>
              <a:latin typeface="Arial"/>
            </a:endParaRPr>
          </a:p>
        </p:txBody>
      </p:sp>
      <p:sp>
        <p:nvSpPr>
          <p:cNvPr id="18" name="txtFooterDate"/>
          <p:cNvSpPr txBox="1"/>
          <p:nvPr userDrawn="1"/>
        </p:nvSpPr>
        <p:spPr>
          <a:xfrm>
            <a:off x="385190" y="6638290"/>
            <a:ext cx="529208" cy="115416"/>
          </a:xfrm>
          <a:prstGeom prst="rect">
            <a:avLst/>
          </a:prstGeom>
          <a:noFill/>
        </p:spPr>
        <p:txBody>
          <a:bodyPr vert="horz" lIns="0" tIns="0" rIns="0" bIns="0" rtlCol="0">
            <a:spAutoFit/>
          </a:bodyPr>
          <a:lstStyle/>
          <a:p>
            <a:r>
              <a:rPr lang="en-US" sz="750" b="0" smtClean="0">
                <a:solidFill>
                  <a:srgbClr val="7F7F7F"/>
                </a:solidFill>
                <a:latin typeface="Arial"/>
              </a:rPr>
              <a:t>2016-04-12</a:t>
            </a:r>
            <a:endParaRPr lang="en-US" sz="750" b="0">
              <a:solidFill>
                <a:srgbClr val="7F7F7F"/>
              </a:solidFill>
              <a:latin typeface="Arial"/>
            </a:endParaRPr>
          </a:p>
        </p:txBody>
      </p:sp>
      <p:sp>
        <p:nvSpPr>
          <p:cNvPr id="19"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0D226F4C-7DDC-4B9A-80C0-F0FFDDD3E7B6}" type="slidenum">
              <a:rPr lang="en-US" sz="750" b="0" smtClean="0">
                <a:solidFill>
                  <a:srgbClr val="7F7F7F"/>
                </a:solidFill>
                <a:latin typeface="Arial"/>
              </a:rPr>
              <a:pPr algn="r"/>
              <a:t>‹#›</a:t>
            </a:fld>
            <a:endParaRPr lang="en-US" sz="750" b="0">
              <a:solidFill>
                <a:srgbClr val="7F7F7F"/>
              </a:solidFill>
              <a:latin typeface="Aria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8062664" cy="1470025"/>
          </a:xfrm>
        </p:spPr>
        <p:txBody>
          <a:bodyPr>
            <a:normAutofit/>
          </a:bodyPr>
          <a:lstStyle/>
          <a:p>
            <a:r>
              <a:rPr lang="en-US" altLang="zh-CN" dirty="0" smtClean="0"/>
              <a:t>WF on REFSENS for NB-</a:t>
            </a:r>
            <a:r>
              <a:rPr lang="en-US" altLang="zh-CN" dirty="0" err="1" smtClean="0"/>
              <a:t>IoT</a:t>
            </a:r>
            <a:endParaRPr lang="en-US" dirty="0"/>
          </a:p>
        </p:txBody>
      </p:sp>
      <p:sp>
        <p:nvSpPr>
          <p:cNvPr id="3" name="Subtitle 2"/>
          <p:cNvSpPr>
            <a:spLocks noGrp="1"/>
          </p:cNvSpPr>
          <p:nvPr>
            <p:ph type="subTitle" idx="1"/>
          </p:nvPr>
        </p:nvSpPr>
        <p:spPr>
          <a:xfrm>
            <a:off x="1371600" y="4149080"/>
            <a:ext cx="6400800" cy="1489720"/>
          </a:xfrm>
        </p:spPr>
        <p:txBody>
          <a:bodyPr>
            <a:normAutofit/>
          </a:bodyPr>
          <a:lstStyle/>
          <a:p>
            <a:r>
              <a:rPr lang="en-US" dirty="0" smtClean="0">
                <a:solidFill>
                  <a:schemeClr val="tx1"/>
                </a:solidFill>
              </a:rPr>
              <a:t>Sony, Intel,……</a:t>
            </a:r>
          </a:p>
        </p:txBody>
      </p:sp>
      <p:sp>
        <p:nvSpPr>
          <p:cNvPr id="5" name="Rectangle 4"/>
          <p:cNvSpPr>
            <a:spLocks noChangeArrowheads="1"/>
          </p:cNvSpPr>
          <p:nvPr/>
        </p:nvSpPr>
        <p:spPr bwMode="auto">
          <a:xfrm>
            <a:off x="6660232" y="217765"/>
            <a:ext cx="23580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r">
              <a:spcBef>
                <a:spcPct val="0"/>
              </a:spcBef>
              <a:buFontTx/>
              <a:buNone/>
            </a:pPr>
            <a:r>
              <a:rPr lang="en-GB" altLang="en-US" sz="1800" b="1" smtClean="0">
                <a:latin typeface="Arial" charset="0"/>
              </a:rPr>
              <a:t>R4-162864</a:t>
            </a:r>
            <a:endParaRPr lang="en-US" altLang="en-US" sz="1800" b="1" dirty="0">
              <a:latin typeface="Arial" charset="0"/>
            </a:endParaRPr>
          </a:p>
        </p:txBody>
      </p:sp>
      <p:sp>
        <p:nvSpPr>
          <p:cNvPr id="6" name="TextBox 4"/>
          <p:cNvSpPr txBox="1">
            <a:spLocks noChangeArrowheads="1"/>
          </p:cNvSpPr>
          <p:nvPr/>
        </p:nvSpPr>
        <p:spPr bwMode="auto">
          <a:xfrm>
            <a:off x="152400" y="174536"/>
            <a:ext cx="4995664"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smtClean="0">
                <a:latin typeface="Arial Unicode MS" pitchFamily="50" charset="-127"/>
                <a:ea typeface="Arial Unicode MS" pitchFamily="50" charset="-127"/>
                <a:cs typeface="Arial Unicode MS" pitchFamily="50" charset="-127"/>
              </a:rPr>
              <a:t>3GPP TSG RAN WG1 #84 </a:t>
            </a:r>
            <a:r>
              <a:rPr lang="en-US" altLang="ja-JP" sz="1800" dirty="0" err="1" smtClean="0">
                <a:latin typeface="Arial Unicode MS" pitchFamily="50" charset="-127"/>
                <a:ea typeface="Arial Unicode MS" pitchFamily="50" charset="-127"/>
                <a:cs typeface="Arial Unicode MS" pitchFamily="50" charset="-127"/>
              </a:rPr>
              <a:t>bis</a:t>
            </a:r>
            <a:endParaRPr lang="en-US" altLang="ja-JP" sz="1800" dirty="0" smtClean="0">
              <a:latin typeface="Arial Unicode MS" pitchFamily="50" charset="-127"/>
              <a:ea typeface="Arial Unicode MS" pitchFamily="50" charset="-127"/>
              <a:cs typeface="Arial Unicode MS" pitchFamily="50" charset="-127"/>
            </a:endParaRPr>
          </a:p>
          <a:p>
            <a:pPr>
              <a:buNone/>
            </a:pPr>
            <a:r>
              <a:rPr lang="en-US" altLang="zh-CN" sz="1800" dirty="0" smtClean="0">
                <a:latin typeface="Arial Unicode MS" pitchFamily="50" charset="-127"/>
                <a:ea typeface="Arial Unicode MS" pitchFamily="50" charset="-127"/>
                <a:cs typeface="Arial Unicode MS" pitchFamily="50" charset="-127"/>
              </a:rPr>
              <a:t>San Jose del </a:t>
            </a:r>
            <a:r>
              <a:rPr lang="en-US" altLang="zh-CN" sz="1800" dirty="0" err="1" smtClean="0">
                <a:latin typeface="Arial Unicode MS" pitchFamily="50" charset="-127"/>
                <a:ea typeface="Arial Unicode MS" pitchFamily="50" charset="-127"/>
                <a:cs typeface="Arial Unicode MS" pitchFamily="50" charset="-127"/>
              </a:rPr>
              <a:t>Cabo</a:t>
            </a:r>
            <a:r>
              <a:rPr lang="en-US" altLang="zh-CN" sz="1800" dirty="0" smtClean="0">
                <a:latin typeface="Arial Unicode MS" pitchFamily="50" charset="-127"/>
                <a:ea typeface="Arial Unicode MS" pitchFamily="50" charset="-127"/>
                <a:cs typeface="Arial Unicode MS" pitchFamily="50" charset="-127"/>
              </a:rPr>
              <a:t>, Mexico, 11 - 15 April, 2016</a:t>
            </a:r>
            <a:endParaRPr lang="zh-CN" altLang="zh-CN" sz="1800" dirty="0" smtClean="0">
              <a:latin typeface="Arial Unicode MS" pitchFamily="50" charset="-127"/>
              <a:ea typeface="Arial Unicode MS" pitchFamily="50" charset="-127"/>
              <a:cs typeface="Arial Unicode MS" pitchFamily="50" charset="-127"/>
            </a:endParaRPr>
          </a:p>
          <a:p>
            <a:pPr>
              <a:spcBef>
                <a:spcPct val="0"/>
              </a:spcBef>
              <a:buNone/>
            </a:pPr>
            <a:r>
              <a:rPr lang="en-US" altLang="ja-JP" sz="1800" dirty="0" smtClean="0">
                <a:latin typeface="Arial Unicode MS" pitchFamily="50" charset="-127"/>
                <a:ea typeface="Arial Unicode MS" pitchFamily="50" charset="-127"/>
                <a:cs typeface="Arial Unicode MS" pitchFamily="50" charset="-127"/>
              </a:rPr>
              <a:t>Agenda item 6.23.3</a:t>
            </a:r>
            <a:endParaRPr lang="ja-JP" alt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r>
              <a:rPr lang="en-US" dirty="0" smtClean="0"/>
              <a:t>REFSENS </a:t>
            </a:r>
            <a:r>
              <a:rPr lang="en-US" dirty="0"/>
              <a:t>calculation</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endParaRPr lang="en-US" sz="2400" dirty="0" smtClean="0">
              <a:latin typeface="Times New Roman" pitchFamily="18" charset="0"/>
              <a:cs typeface="Times New Roman" pitchFamily="18" charset="0"/>
            </a:endParaRPr>
          </a:p>
          <a:p>
            <a:pPr>
              <a:buNone/>
            </a:pPr>
            <a:r>
              <a:rPr lang="en-US" sz="24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P</a:t>
            </a:r>
            <a:r>
              <a:rPr lang="en-US" sz="2000" i="1" baseline="-25000" dirty="0" smtClean="0">
                <a:latin typeface="Times New Roman" pitchFamily="18" charset="0"/>
                <a:cs typeface="Times New Roman" pitchFamily="18" charset="0"/>
              </a:rPr>
              <a:t>REFSENS</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dBm</a:t>
            </a:r>
            <a:r>
              <a:rPr lang="en-US" sz="2000" i="1" dirty="0" smtClean="0">
                <a:latin typeface="Times New Roman" pitchFamily="18" charset="0"/>
                <a:cs typeface="Times New Roman" pitchFamily="18" charset="0"/>
              </a:rPr>
              <a:t>)= -174dBm + 10log</a:t>
            </a:r>
            <a:r>
              <a:rPr lang="en-US" sz="2000" i="1" baseline="-25000" dirty="0" smtClean="0">
                <a:latin typeface="Times New Roman" pitchFamily="18" charset="0"/>
                <a:cs typeface="Times New Roman" pitchFamily="18" charset="0"/>
              </a:rPr>
              <a:t>10</a:t>
            </a:r>
            <a:r>
              <a:rPr lang="en-US" sz="2000" i="1" dirty="0" smtClean="0">
                <a:latin typeface="Times New Roman" pitchFamily="18" charset="0"/>
                <a:cs typeface="Times New Roman" pitchFamily="18" charset="0"/>
              </a:rPr>
              <a:t>B + N</a:t>
            </a:r>
            <a:r>
              <a:rPr lang="en-US" sz="2000" i="1" baseline="-25000" dirty="0" smtClean="0">
                <a:latin typeface="Times New Roman" pitchFamily="18" charset="0"/>
                <a:cs typeface="Times New Roman" pitchFamily="18" charset="0"/>
              </a:rPr>
              <a:t>F</a:t>
            </a:r>
            <a:r>
              <a:rPr lang="en-US" sz="2000" i="1" dirty="0" smtClean="0">
                <a:latin typeface="Times New Roman" pitchFamily="18" charset="0"/>
                <a:cs typeface="Times New Roman" pitchFamily="18" charset="0"/>
              </a:rPr>
              <a:t> + I</a:t>
            </a:r>
            <a:r>
              <a:rPr lang="en-US" sz="2000" i="1" baseline="-25000" dirty="0" smtClean="0">
                <a:latin typeface="Times New Roman" pitchFamily="18" charset="0"/>
                <a:cs typeface="Times New Roman" pitchFamily="18" charset="0"/>
              </a:rPr>
              <a:t>M</a:t>
            </a:r>
            <a:r>
              <a:rPr lang="en-US" sz="2000" i="1" dirty="0" smtClean="0">
                <a:latin typeface="Times New Roman" pitchFamily="18" charset="0"/>
                <a:cs typeface="Times New Roman" pitchFamily="18" charset="0"/>
              </a:rPr>
              <a:t> + R</a:t>
            </a:r>
            <a:r>
              <a:rPr lang="en-US" sz="2000" i="1" baseline="-25000" dirty="0" smtClean="0">
                <a:latin typeface="Times New Roman" pitchFamily="18" charset="0"/>
                <a:cs typeface="Times New Roman" pitchFamily="18" charset="0"/>
                <a:sym typeface="Symbol"/>
              </a:rPr>
              <a:t>IL</a:t>
            </a:r>
            <a:r>
              <a:rPr lang="en-US" sz="2000" i="1" dirty="0" smtClean="0">
                <a:latin typeface="Times New Roman" pitchFamily="18" charset="0"/>
                <a:cs typeface="Times New Roman" pitchFamily="18" charset="0"/>
              </a:rPr>
              <a:t> +[ N</a:t>
            </a:r>
            <a:r>
              <a:rPr lang="en-US" sz="2000" i="1" baseline="-25000" dirty="0" smtClean="0">
                <a:latin typeface="Times New Roman" pitchFamily="18" charset="0"/>
                <a:cs typeface="Times New Roman" pitchFamily="18" charset="0"/>
              </a:rPr>
              <a:t>1/f  </a:t>
            </a:r>
            <a:r>
              <a:rPr lang="en-US" sz="2000" i="1" dirty="0" smtClean="0">
                <a:latin typeface="Times New Roman" pitchFamily="18" charset="0"/>
                <a:cs typeface="Times New Roman" pitchFamily="18" charset="0"/>
              </a:rPr>
              <a:t>] + SNR</a:t>
            </a:r>
            <a:endParaRPr lang="en-US" sz="2000" dirty="0" smtClean="0">
              <a:latin typeface="Times New Roman" pitchFamily="18" charset="0"/>
              <a:cs typeface="Times New Roman" pitchFamily="18" charset="0"/>
            </a:endParaRPr>
          </a:p>
          <a:p>
            <a:pPr marL="892175" lvl="2" indent="22225">
              <a:buNone/>
              <a:tabLst>
                <a:tab pos="2057400" algn="l"/>
              </a:tabLst>
            </a:pPr>
            <a:r>
              <a:rPr lang="en-GB" sz="1800" i="1" dirty="0" smtClean="0">
                <a:latin typeface="Times New Roman" pitchFamily="18" charset="0"/>
                <a:cs typeface="Times New Roman" pitchFamily="18" charset="0"/>
              </a:rPr>
              <a:t/>
            </a:r>
            <a:br>
              <a:rPr lang="en-GB" sz="1800" i="1" dirty="0" smtClean="0">
                <a:latin typeface="Times New Roman" pitchFamily="18" charset="0"/>
                <a:cs typeface="Times New Roman" pitchFamily="18" charset="0"/>
              </a:rPr>
            </a:br>
            <a:r>
              <a:rPr lang="en-GB" sz="1800" i="1" dirty="0" smtClean="0">
                <a:latin typeface="Times New Roman" pitchFamily="18" charset="0"/>
                <a:cs typeface="Times New Roman" pitchFamily="18" charset="0"/>
              </a:rPr>
              <a:t>-174dBm</a:t>
            </a:r>
            <a:r>
              <a:rPr lang="en-GB" sz="1800" dirty="0" smtClean="0">
                <a:latin typeface="Times New Roman" pitchFamily="18" charset="0"/>
                <a:cs typeface="Times New Roman" pitchFamily="18" charset="0"/>
              </a:rPr>
              <a:t>	noise floor at room temperature in B=1Hz (1.38*10</a:t>
            </a:r>
            <a:r>
              <a:rPr lang="en-GB" sz="1800" baseline="30000" dirty="0" smtClean="0">
                <a:latin typeface="Times New Roman" pitchFamily="18" charset="0"/>
                <a:cs typeface="Times New Roman" pitchFamily="18" charset="0"/>
              </a:rPr>
              <a:t>-23</a:t>
            </a:r>
            <a:r>
              <a:rPr lang="en-GB" sz="1800" dirty="0" smtClean="0">
                <a:latin typeface="Times New Roman" pitchFamily="18" charset="0"/>
                <a:cs typeface="Times New Roman" pitchFamily="18" charset="0"/>
              </a:rPr>
              <a:t>*300)</a:t>
            </a:r>
          </a:p>
          <a:p>
            <a:pPr marL="892175" lvl="2" indent="22225">
              <a:buNone/>
              <a:tabLst>
                <a:tab pos="2057400" algn="l"/>
              </a:tabLst>
            </a:pPr>
            <a:r>
              <a:rPr lang="en-GB" sz="1800" i="1" dirty="0" smtClean="0">
                <a:latin typeface="Times New Roman" pitchFamily="18" charset="0"/>
                <a:cs typeface="Times New Roman" pitchFamily="18" charset="0"/>
              </a:rPr>
              <a:t>B</a:t>
            </a:r>
            <a:r>
              <a:rPr lang="en-GB" sz="1800" dirty="0" smtClean="0">
                <a:latin typeface="Times New Roman" pitchFamily="18" charset="0"/>
                <a:cs typeface="Times New Roman" pitchFamily="18" charset="0"/>
              </a:rPr>
              <a:t> 	operating bandwidth in Hz</a:t>
            </a:r>
          </a:p>
          <a:p>
            <a:pPr marL="892175" lvl="2" indent="22225">
              <a:buNone/>
              <a:tabLst>
                <a:tab pos="2057400" algn="l"/>
              </a:tabLst>
            </a:pPr>
            <a:r>
              <a:rPr lang="en-GB" sz="1800" i="1" dirty="0" smtClean="0">
                <a:latin typeface="Times New Roman" pitchFamily="18" charset="0"/>
                <a:cs typeface="Times New Roman" pitchFamily="18" charset="0"/>
              </a:rPr>
              <a:t>N</a:t>
            </a:r>
            <a:r>
              <a:rPr lang="en-GB" sz="1800" i="1" baseline="-25000" dirty="0" smtClean="0">
                <a:latin typeface="Times New Roman" pitchFamily="18" charset="0"/>
                <a:cs typeface="Times New Roman" pitchFamily="18" charset="0"/>
              </a:rPr>
              <a:t>F</a:t>
            </a:r>
            <a:r>
              <a:rPr lang="en-GB" sz="1800" dirty="0" smtClean="0">
                <a:latin typeface="Times New Roman" pitchFamily="18" charset="0"/>
                <a:cs typeface="Times New Roman" pitchFamily="18" charset="0"/>
              </a:rPr>
              <a:t> 	Noise figure in dB of the receiver in antenna connector </a:t>
            </a:r>
          </a:p>
          <a:p>
            <a:pPr marL="892175" lvl="2" indent="22225">
              <a:buNone/>
              <a:tabLst>
                <a:tab pos="2057400" algn="l"/>
              </a:tabLst>
            </a:pPr>
            <a:r>
              <a:rPr lang="en-GB" sz="1800" i="1" dirty="0" smtClean="0">
                <a:latin typeface="Times New Roman" pitchFamily="18" charset="0"/>
                <a:cs typeface="Times New Roman" pitchFamily="18" charset="0"/>
              </a:rPr>
              <a:t>I</a:t>
            </a:r>
            <a:r>
              <a:rPr lang="en-GB" sz="1800" i="1" baseline="-25000" dirty="0" smtClean="0">
                <a:latin typeface="Times New Roman" pitchFamily="18" charset="0"/>
                <a:cs typeface="Times New Roman" pitchFamily="18" charset="0"/>
              </a:rPr>
              <a:t>M</a:t>
            </a:r>
            <a:r>
              <a:rPr lang="en-GB" sz="1800" dirty="0" smtClean="0">
                <a:latin typeface="Times New Roman" pitchFamily="18" charset="0"/>
                <a:cs typeface="Times New Roman" pitchFamily="18" charset="0"/>
              </a:rPr>
              <a:t>	Implementation and production margin</a:t>
            </a:r>
          </a:p>
          <a:p>
            <a:pPr marL="892175" lvl="2" indent="22225">
              <a:buNone/>
              <a:tabLst>
                <a:tab pos="2057400" algn="l"/>
              </a:tabLst>
            </a:pPr>
            <a:r>
              <a:rPr lang="en-US" sz="1800" i="1" dirty="0">
                <a:latin typeface="Times New Roman" pitchFamily="18" charset="0"/>
                <a:cs typeface="Times New Roman" pitchFamily="18" charset="0"/>
              </a:rPr>
              <a:t>R</a:t>
            </a:r>
            <a:r>
              <a:rPr lang="en-US" sz="1800" i="1" baseline="-25000" dirty="0">
                <a:latin typeface="Times New Roman" pitchFamily="18" charset="0"/>
                <a:cs typeface="Times New Roman" pitchFamily="18" charset="0"/>
                <a:sym typeface="Symbol"/>
              </a:rPr>
              <a:t>IL </a:t>
            </a:r>
            <a:r>
              <a:rPr lang="en-US" sz="1800" dirty="0" smtClean="0">
                <a:latin typeface="Times New Roman" pitchFamily="18" charset="0"/>
                <a:cs typeface="Times New Roman" pitchFamily="18" charset="0"/>
              </a:rPr>
              <a:t>	Additional band dependent filter loss</a:t>
            </a:r>
          </a:p>
          <a:p>
            <a:pPr marL="892175" lvl="2" indent="22225">
              <a:buNone/>
              <a:tabLst>
                <a:tab pos="2057400" algn="l"/>
              </a:tabLst>
            </a:pPr>
            <a:r>
              <a:rPr lang="en-GB" sz="1800" i="1" dirty="0" smtClean="0">
                <a:latin typeface="Times New Roman" pitchFamily="18" charset="0"/>
                <a:cs typeface="Times New Roman" pitchFamily="18" charset="0"/>
              </a:rPr>
              <a:t>N</a:t>
            </a:r>
            <a:r>
              <a:rPr lang="en-GB" sz="1800" i="1" baseline="-25000" dirty="0" smtClean="0">
                <a:latin typeface="Times New Roman" pitchFamily="18" charset="0"/>
                <a:cs typeface="Times New Roman" pitchFamily="18" charset="0"/>
              </a:rPr>
              <a:t>1/f</a:t>
            </a:r>
            <a:r>
              <a:rPr lang="en-GB" sz="1800" dirty="0" smtClean="0">
                <a:latin typeface="Times New Roman" pitchFamily="18" charset="0"/>
                <a:cs typeface="Times New Roman" pitchFamily="18" charset="0"/>
              </a:rPr>
              <a:t> 	Noise contribution from DC subcarrier</a:t>
            </a:r>
          </a:p>
          <a:p>
            <a:pPr marL="892175" lvl="2" indent="22225">
              <a:buNone/>
              <a:tabLst>
                <a:tab pos="2057400" algn="l"/>
              </a:tabLst>
            </a:pPr>
            <a:r>
              <a:rPr lang="en-GB" sz="1800" i="1" dirty="0" smtClean="0">
                <a:latin typeface="Times New Roman" pitchFamily="18" charset="0"/>
                <a:cs typeface="Times New Roman" pitchFamily="18" charset="0"/>
              </a:rPr>
              <a:t>SNR</a:t>
            </a:r>
            <a:r>
              <a:rPr lang="en-GB" sz="1800" dirty="0" smtClean="0">
                <a:latin typeface="Times New Roman" pitchFamily="18" charset="0"/>
                <a:cs typeface="Times New Roman" pitchFamily="18" charset="0"/>
              </a:rPr>
              <a:t>	</a:t>
            </a:r>
            <a:r>
              <a:rPr lang="en-GB" sz="1600" dirty="0" smtClean="0"/>
              <a:t> </a:t>
            </a:r>
            <a:r>
              <a:rPr lang="en-GB" sz="1800" dirty="0" smtClean="0">
                <a:latin typeface="Times New Roman" pitchFamily="18" charset="0"/>
                <a:cs typeface="Times New Roman" pitchFamily="18" charset="0"/>
              </a:rPr>
              <a:t>Required Signal to Noise Ratio in baseband </a:t>
            </a:r>
            <a:r>
              <a:rPr lang="en-GB" sz="1600" dirty="0" smtClean="0"/>
              <a:t/>
            </a:r>
            <a:br>
              <a:rPr lang="en-GB" sz="1600" dirty="0" smtClean="0"/>
            </a:br>
            <a:endParaRPr lang="en-US" sz="1600" dirty="0" smtClean="0">
              <a:latin typeface="Times New Roman" pitchFamily="18" charset="0"/>
              <a:cs typeface="Times New Roman" pitchFamily="18" charset="0"/>
            </a:endParaRPr>
          </a:p>
          <a:p>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62500" lnSpcReduction="20000"/>
          </a:bodyPr>
          <a:lstStyle/>
          <a:p>
            <a:pPr hangingPunct="0">
              <a:buNone/>
            </a:pPr>
            <a:r>
              <a:rPr lang="en-GB" b="1" u="sng" dirty="0" smtClean="0"/>
              <a:t>Option 1</a:t>
            </a:r>
            <a:r>
              <a:rPr lang="en-GB" dirty="0" smtClean="0"/>
              <a:t/>
            </a:r>
            <a:br>
              <a:rPr lang="en-GB" dirty="0" smtClean="0"/>
            </a:br>
            <a:r>
              <a:rPr lang="en-GB" dirty="0" smtClean="0"/>
              <a:t>Re-use the existing (legacy) REFSENS table and apply the same relaxation for single RX as was agreed for cat 0. Then there would be a scaling from the 5MHz value of </a:t>
            </a:r>
            <a:r>
              <a:rPr lang="en-GB" i="1" dirty="0" smtClean="0"/>
              <a:t>10log</a:t>
            </a:r>
            <a:r>
              <a:rPr lang="en-GB" i="1" baseline="-25000" dirty="0" smtClean="0"/>
              <a:t>10</a:t>
            </a:r>
            <a:r>
              <a:rPr lang="en-GB" i="1" dirty="0" smtClean="0"/>
              <a:t>(1RB/25RB) = -14dB.</a:t>
            </a:r>
            <a:r>
              <a:rPr lang="en-GB" dirty="0" smtClean="0"/>
              <a:t> The assumption in this case is that the same SNR for NB IOT as for legacy LTE applies. There is also a band-dependant factor in legacy LTE whose relevance needs to be discussed since only half duplex is considered.</a:t>
            </a:r>
          </a:p>
          <a:p>
            <a:pPr hangingPunct="0">
              <a:buNone/>
            </a:pPr>
            <a:endParaRPr lang="en-US" dirty="0" smtClean="0"/>
          </a:p>
          <a:p>
            <a:pPr hangingPunct="0">
              <a:buNone/>
            </a:pPr>
            <a:r>
              <a:rPr lang="en-GB" b="1" u="sng" dirty="0" smtClean="0"/>
              <a:t>Option 2</a:t>
            </a:r>
            <a:r>
              <a:rPr lang="en-GB" dirty="0" smtClean="0"/>
              <a:t/>
            </a:r>
            <a:br>
              <a:rPr lang="en-GB" dirty="0" smtClean="0"/>
            </a:br>
            <a:r>
              <a:rPr lang="en-GB" dirty="0" smtClean="0"/>
              <a:t>The alternative method would be to start all over: determine required SNR (e.g. by simulation), estimate the noise figure for the receiver, and agree on an adequate implementation and production margin. The noise figure of the receiver need to be calculated in antenna connector and may have some frequency dependence (e.g. above/below 1GHz or something). Probably there has to be an agreement on possible reference architectures (SAW filter, SAW-less or maybe both) in order to do the NF calculation.</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a:t>
            </a:r>
            <a:endParaRPr lang="en-US" dirty="0"/>
          </a:p>
        </p:txBody>
      </p:sp>
      <p:sp>
        <p:nvSpPr>
          <p:cNvPr id="3" name="Content Placeholder 2"/>
          <p:cNvSpPr>
            <a:spLocks noGrp="1"/>
          </p:cNvSpPr>
          <p:nvPr>
            <p:ph idx="1"/>
          </p:nvPr>
        </p:nvSpPr>
        <p:spPr/>
        <p:txBody>
          <a:bodyPr/>
          <a:lstStyle/>
          <a:p>
            <a:r>
              <a:rPr lang="en-US" u="sng" dirty="0" smtClean="0"/>
              <a:t>Option 2</a:t>
            </a:r>
            <a:r>
              <a:rPr lang="en-US" dirty="0" smtClean="0"/>
              <a:t> shall be used in deriving REFSENS for NB IOT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a:xfrm>
            <a:off x="457200" y="1600200"/>
            <a:ext cx="8229600" cy="4925144"/>
          </a:xfrm>
        </p:spPr>
        <p:txBody>
          <a:bodyPr>
            <a:noAutofit/>
          </a:bodyPr>
          <a:lstStyle/>
          <a:p>
            <a:r>
              <a:rPr lang="en-US" sz="1800" dirty="0" smtClean="0"/>
              <a:t>Agree on the following parameters:</a:t>
            </a:r>
          </a:p>
          <a:p>
            <a:pPr lvl="1">
              <a:buFont typeface="Arial" pitchFamily="34" charset="0"/>
              <a:buChar char="•"/>
            </a:pPr>
            <a:r>
              <a:rPr lang="en-US" sz="1800" i="1" dirty="0" smtClean="0">
                <a:latin typeface="Times New Roman" pitchFamily="18" charset="0"/>
                <a:cs typeface="Times New Roman" pitchFamily="18" charset="0"/>
              </a:rPr>
              <a:t>N</a:t>
            </a:r>
            <a:r>
              <a:rPr lang="en-US" sz="1800" i="1" baseline="-25000" dirty="0" smtClean="0">
                <a:latin typeface="Times New Roman" pitchFamily="18" charset="0"/>
                <a:cs typeface="Times New Roman" pitchFamily="18" charset="0"/>
              </a:rPr>
              <a:t>F</a:t>
            </a:r>
            <a:r>
              <a:rPr lang="en-US" sz="1800" dirty="0" smtClean="0"/>
              <a:t> for the NB IOT receiver [7 – 9 dB] including</a:t>
            </a:r>
          </a:p>
          <a:p>
            <a:pPr lvl="2"/>
            <a:r>
              <a:rPr lang="en-US" sz="1400" dirty="0" smtClean="0"/>
              <a:t>extreme temperature</a:t>
            </a:r>
          </a:p>
          <a:p>
            <a:pPr lvl="1">
              <a:buFont typeface="Arial" pitchFamily="34" charset="0"/>
              <a:buChar char="•"/>
            </a:pPr>
            <a:r>
              <a:rPr lang="en-US" sz="1800" dirty="0" smtClean="0">
                <a:latin typeface="Times New Roman" pitchFamily="18" charset="0"/>
                <a:cs typeface="Times New Roman" pitchFamily="18" charset="0"/>
              </a:rPr>
              <a:t>[</a:t>
            </a:r>
            <a:r>
              <a:rPr lang="en-US" sz="1800" i="1" dirty="0" smtClean="0">
                <a:latin typeface="Times New Roman" pitchFamily="18" charset="0"/>
                <a:cs typeface="Times New Roman" pitchFamily="18" charset="0"/>
              </a:rPr>
              <a:t>N</a:t>
            </a:r>
            <a:r>
              <a:rPr lang="en-US" sz="1800" i="1" baseline="-25000" dirty="0" smtClean="0">
                <a:latin typeface="Times New Roman" pitchFamily="18" charset="0"/>
                <a:cs typeface="Times New Roman" pitchFamily="18" charset="0"/>
              </a:rPr>
              <a:t>1/f</a:t>
            </a:r>
            <a:r>
              <a:rPr lang="en-US" sz="1800" i="1" dirty="0" smtClean="0">
                <a:latin typeface="Times New Roman" pitchFamily="18" charset="0"/>
                <a:cs typeface="Times New Roman" pitchFamily="18" charset="0"/>
              </a:rPr>
              <a:t>  </a:t>
            </a:r>
            <a:r>
              <a:rPr lang="en-US" sz="1800" dirty="0" smtClean="0"/>
              <a:t>term TBD,  dB]</a:t>
            </a:r>
            <a:endParaRPr lang="en-US" sz="1800" dirty="0" smtClean="0">
              <a:latin typeface="Times New Roman" pitchFamily="18" charset="0"/>
              <a:cs typeface="Times New Roman" pitchFamily="18" charset="0"/>
            </a:endParaRPr>
          </a:p>
          <a:p>
            <a:pPr lvl="1">
              <a:buFont typeface="Arial" pitchFamily="34" charset="0"/>
              <a:buChar char="•"/>
            </a:pPr>
            <a:r>
              <a:rPr lang="en-US" sz="1800" i="1" dirty="0" smtClean="0">
                <a:latin typeface="Times New Roman" pitchFamily="18" charset="0"/>
                <a:cs typeface="Times New Roman" pitchFamily="18" charset="0"/>
              </a:rPr>
              <a:t>I</a:t>
            </a:r>
            <a:r>
              <a:rPr lang="en-US" sz="1800" i="1" baseline="-25000" dirty="0" smtClean="0">
                <a:latin typeface="Times New Roman" pitchFamily="18" charset="0"/>
                <a:cs typeface="Times New Roman" pitchFamily="18" charset="0"/>
              </a:rPr>
              <a:t>M</a:t>
            </a:r>
            <a:r>
              <a:rPr lang="en-US" sz="1800" dirty="0" smtClean="0"/>
              <a:t>  for the NB-IOT receiver [2.5] dB</a:t>
            </a:r>
          </a:p>
          <a:p>
            <a:pPr lvl="1">
              <a:buFont typeface="Arial" pitchFamily="34" charset="0"/>
              <a:buChar char="•"/>
            </a:pPr>
            <a:r>
              <a:rPr lang="en-US" sz="1800" dirty="0" smtClean="0"/>
              <a:t>Band dependent additional filter loss for difficult bands </a:t>
            </a:r>
            <a:r>
              <a:rPr lang="en-US" sz="1800" i="1" dirty="0" smtClean="0">
                <a:latin typeface="Times New Roman" pitchFamily="18" charset="0"/>
                <a:cs typeface="Times New Roman" pitchFamily="18" charset="0"/>
              </a:rPr>
              <a:t>R</a:t>
            </a:r>
            <a:r>
              <a:rPr lang="en-US" sz="1800" i="1" baseline="-25000" dirty="0" smtClean="0">
                <a:latin typeface="Times New Roman" pitchFamily="18" charset="0"/>
                <a:cs typeface="Times New Roman" pitchFamily="18" charset="0"/>
              </a:rPr>
              <a:t>∆IL </a:t>
            </a:r>
            <a:r>
              <a:rPr lang="en-US" sz="1800" dirty="0" smtClean="0"/>
              <a:t>[0 – 1.5dB]</a:t>
            </a:r>
          </a:p>
          <a:p>
            <a:pPr lvl="2"/>
            <a:r>
              <a:rPr lang="en-US" sz="1400" dirty="0" smtClean="0"/>
              <a:t>The default value of this factor is 0. Application of non-zero factor for some bands is FFS </a:t>
            </a:r>
          </a:p>
          <a:p>
            <a:r>
              <a:rPr lang="en-US" sz="1800" dirty="0" smtClean="0"/>
              <a:t>Repetitions will be addressed in the specs. Decision how to implement the specs will be addressed during the NB-</a:t>
            </a:r>
            <a:r>
              <a:rPr lang="en-US" sz="1800" dirty="0" err="1" smtClean="0"/>
              <a:t>IoT</a:t>
            </a:r>
            <a:r>
              <a:rPr lang="en-US" sz="1800" dirty="0" smtClean="0"/>
              <a:t> </a:t>
            </a:r>
            <a:r>
              <a:rPr lang="en-US" sz="1800" dirty="0" err="1" smtClean="0"/>
              <a:t>adhoc</a:t>
            </a:r>
            <a:r>
              <a:rPr lang="en-US" sz="1800" dirty="0" smtClean="0"/>
              <a:t> meeting according following options:</a:t>
            </a:r>
          </a:p>
          <a:p>
            <a:pPr lvl="1"/>
            <a:r>
              <a:rPr lang="en-US" sz="1400" dirty="0" smtClean="0"/>
              <a:t>Including repetition in the REFSENS spec</a:t>
            </a:r>
          </a:p>
          <a:p>
            <a:pPr lvl="1"/>
            <a:r>
              <a:rPr lang="en-US" sz="1400" dirty="0" smtClean="0"/>
              <a:t>Defining a new REFSENS with repetitions in addition to REFSENS with no repetitions</a:t>
            </a:r>
          </a:p>
          <a:p>
            <a:pPr lvl="1"/>
            <a:r>
              <a:rPr lang="en-US" sz="1400" dirty="0" smtClean="0"/>
              <a:t>Including repetition in an additional demodulation test and REFSENS is tested only without repetitions</a:t>
            </a:r>
          </a:p>
          <a:p>
            <a:r>
              <a:rPr lang="en-US" sz="1800" dirty="0" smtClean="0"/>
              <a:t>Agree </a:t>
            </a:r>
            <a:r>
              <a:rPr lang="en-US" sz="1800" dirty="0"/>
              <a:t>on </a:t>
            </a:r>
            <a:r>
              <a:rPr lang="en-US" sz="1800" i="1" dirty="0" smtClean="0">
                <a:latin typeface="Times New Roman" pitchFamily="18" charset="0"/>
                <a:cs typeface="Times New Roman" pitchFamily="18" charset="0"/>
              </a:rPr>
              <a:t>SNR</a:t>
            </a:r>
            <a:r>
              <a:rPr lang="en-US" sz="1800" dirty="0" smtClean="0"/>
              <a:t> from simulations according to simulation parameters on next page.</a:t>
            </a:r>
          </a:p>
          <a:p>
            <a:r>
              <a:rPr lang="en-US" sz="1800" dirty="0" smtClean="0"/>
              <a:t>Companies are encourage to contribute on the above including </a:t>
            </a:r>
            <a:r>
              <a:rPr lang="en-US" sz="1800" i="1" dirty="0" smtClean="0">
                <a:latin typeface="Times New Roman" pitchFamily="18" charset="0"/>
                <a:cs typeface="Times New Roman" pitchFamily="18" charset="0"/>
              </a:rPr>
              <a:t>SNR</a:t>
            </a:r>
            <a:r>
              <a:rPr lang="en-US" sz="1800" dirty="0" smtClean="0"/>
              <a:t> simulations.</a:t>
            </a:r>
          </a:p>
          <a:p>
            <a:pPr lvl="1">
              <a:buFont typeface="Arial" pitchFamily="34" charset="0"/>
              <a:buChar char="•"/>
            </a:pPr>
            <a:endParaRPr lang="en-US" sz="1800" dirty="0" smtClean="0"/>
          </a:p>
          <a:p>
            <a:endParaRPr lang="en-US" sz="1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assumptions for SNR</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383052794"/>
              </p:ext>
            </p:extLst>
          </p:nvPr>
        </p:nvGraphicFramePr>
        <p:xfrm>
          <a:off x="899592" y="1268760"/>
          <a:ext cx="7200800" cy="5287951"/>
        </p:xfrm>
        <a:graphic>
          <a:graphicData uri="http://schemas.openxmlformats.org/drawingml/2006/table">
            <a:tbl>
              <a:tblPr/>
              <a:tblGrid>
                <a:gridCol w="3688215"/>
                <a:gridCol w="1141590"/>
                <a:gridCol w="2370995"/>
              </a:tblGrid>
              <a:tr h="432048">
                <a:tc>
                  <a:txBody>
                    <a:bodyPr/>
                    <a:lstStyle/>
                    <a:p>
                      <a:pPr algn="ctr" hangingPunct="0">
                        <a:spcBef>
                          <a:spcPts val="300"/>
                        </a:spcBef>
                        <a:spcAft>
                          <a:spcPts val="0"/>
                        </a:spcAft>
                      </a:pPr>
                      <a:r>
                        <a:rPr lang="en-GB" sz="1050" b="1" dirty="0">
                          <a:solidFill>
                            <a:schemeClr val="tx1"/>
                          </a:solidFill>
                          <a:latin typeface="Arial"/>
                          <a:ea typeface="Times New Roman"/>
                          <a:cs typeface="Times New Roman"/>
                        </a:rPr>
                        <a:t>Parameter</a:t>
                      </a:r>
                      <a:endParaRPr lang="en-US" sz="1050" b="1"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0"/>
                        </a:spcAft>
                      </a:pPr>
                      <a:r>
                        <a:rPr lang="en-GB" sz="1050" b="1" dirty="0">
                          <a:solidFill>
                            <a:schemeClr val="tx1"/>
                          </a:solidFill>
                          <a:latin typeface="Arial"/>
                          <a:ea typeface="Times New Roman"/>
                          <a:cs typeface="Times New Roman"/>
                        </a:rPr>
                        <a:t>Unit</a:t>
                      </a:r>
                      <a:endParaRPr lang="en-US" sz="1050" b="1"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0"/>
                        </a:spcAft>
                      </a:pPr>
                      <a:r>
                        <a:rPr lang="en-GB" sz="1050" b="1" dirty="0" smtClean="0">
                          <a:solidFill>
                            <a:schemeClr val="tx1"/>
                          </a:solidFill>
                          <a:latin typeface="Arial"/>
                          <a:ea typeface="Times New Roman"/>
                          <a:cs typeface="Times New Roman"/>
                        </a:rPr>
                        <a:t>Standalone</a:t>
                      </a:r>
                      <a:endParaRPr lang="en-US" sz="1050" b="1" dirty="0" smtClean="0">
                        <a:solidFill>
                          <a:schemeClr val="tx1"/>
                        </a:solidFill>
                        <a:latin typeface="Arial"/>
                        <a:ea typeface="Times New Roman"/>
                        <a:cs typeface="Times New Roman"/>
                      </a:endParaRPr>
                    </a:p>
                    <a:p>
                      <a:pPr algn="ctr" hangingPunct="0">
                        <a:spcBef>
                          <a:spcPts val="300"/>
                        </a:spcBef>
                        <a:spcAft>
                          <a:spcPts val="0"/>
                        </a:spcAft>
                      </a:pPr>
                      <a:r>
                        <a:rPr lang="en-GB" sz="1050" b="1" dirty="0" smtClean="0">
                          <a:solidFill>
                            <a:schemeClr val="tx1"/>
                          </a:solidFill>
                          <a:latin typeface="Arial"/>
                          <a:ea typeface="Times New Roman"/>
                          <a:cs typeface="Times New Roman"/>
                        </a:rPr>
                        <a:t>Case</a:t>
                      </a:r>
                      <a:endParaRPr lang="en-US" sz="1050" b="1"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chemeClr val="tx1"/>
                          </a:solidFill>
                          <a:latin typeface="Arial"/>
                          <a:ea typeface="Times New Roman"/>
                          <a:cs typeface="Times New Roman"/>
                        </a:rPr>
                        <a:t>Channel bandwidth</a:t>
                      </a:r>
                      <a:endParaRPr lang="en-US" sz="105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chemeClr val="tx1"/>
                          </a:solidFill>
                          <a:latin typeface="Arial"/>
                          <a:ea typeface="MS Mincho"/>
                        </a:rPr>
                        <a:t>k</a:t>
                      </a:r>
                      <a:r>
                        <a:rPr lang="en-US" sz="1050" dirty="0" smtClean="0">
                          <a:solidFill>
                            <a:schemeClr val="tx1"/>
                          </a:solidFill>
                          <a:latin typeface="Arial"/>
                          <a:ea typeface="MS Mincho"/>
                        </a:rPr>
                        <a:t>Hz</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smtClean="0">
                          <a:solidFill>
                            <a:schemeClr val="tx1"/>
                          </a:solidFill>
                          <a:latin typeface="Arial"/>
                          <a:ea typeface="MS Mincho"/>
                        </a:rPr>
                        <a:t>200</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chemeClr val="tx1"/>
                          </a:solidFill>
                          <a:latin typeface="Arial"/>
                          <a:ea typeface="Times New Roman"/>
                          <a:cs typeface="Times New Roman"/>
                        </a:rPr>
                        <a:t>Antenna configuration</a:t>
                      </a:r>
                      <a:endParaRPr lang="en-US" sz="105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smtClean="0">
                          <a:solidFill>
                            <a:schemeClr val="tx1"/>
                          </a:solidFill>
                          <a:latin typeface="Arial"/>
                          <a:ea typeface="MS Mincho"/>
                        </a:rPr>
                        <a:t>1x1</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chemeClr val="tx1"/>
                          </a:solidFill>
                          <a:latin typeface="Arial"/>
                          <a:ea typeface="Times New Roman"/>
                          <a:cs typeface="Times New Roman"/>
                        </a:rPr>
                        <a:t>Allocated resource blocks</a:t>
                      </a:r>
                      <a:endParaRPr lang="en-US" sz="105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chemeClr val="tx1"/>
                          </a:solidFill>
                          <a:latin typeface="Arial"/>
                          <a:ea typeface="MS Mincho"/>
                        </a:rPr>
                        <a:t>1</a:t>
                      </a:r>
                      <a:endParaRPr lang="en-US" sz="105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chemeClr val="tx1"/>
                          </a:solidFill>
                          <a:latin typeface="Arial"/>
                          <a:ea typeface="Times New Roman"/>
                          <a:cs typeface="Times New Roman"/>
                        </a:rPr>
                        <a:t>Subcarriers per resource block</a:t>
                      </a:r>
                      <a:endParaRPr lang="en-US" sz="105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chemeClr val="tx1"/>
                          </a:solidFill>
                          <a:latin typeface="Arial"/>
                          <a:ea typeface="MS Mincho"/>
                        </a:rPr>
                        <a:t>12</a:t>
                      </a:r>
                      <a:endParaRPr lang="en-US" sz="105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chemeClr val="tx1"/>
                          </a:solidFill>
                          <a:latin typeface="Arial"/>
                          <a:ea typeface="Times New Roman"/>
                          <a:cs typeface="Times New Roman"/>
                        </a:rPr>
                        <a:t>Allocated </a:t>
                      </a:r>
                      <a:r>
                        <a:rPr lang="en-GB" sz="1050" dirty="0" err="1">
                          <a:solidFill>
                            <a:schemeClr val="tx1"/>
                          </a:solidFill>
                          <a:latin typeface="Arial"/>
                          <a:ea typeface="Times New Roman"/>
                          <a:cs typeface="Times New Roman"/>
                        </a:rPr>
                        <a:t>subframes</a:t>
                      </a:r>
                      <a:r>
                        <a:rPr lang="en-GB" sz="1050" dirty="0">
                          <a:solidFill>
                            <a:schemeClr val="tx1"/>
                          </a:solidFill>
                          <a:latin typeface="Arial"/>
                          <a:ea typeface="Times New Roman"/>
                          <a:cs typeface="Times New Roman"/>
                        </a:rPr>
                        <a:t> per Radio Frame</a:t>
                      </a:r>
                      <a:endParaRPr lang="en-US" sz="105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chemeClr val="tx1"/>
                          </a:solidFill>
                          <a:latin typeface="Arial"/>
                          <a:ea typeface="MS Mincho"/>
                        </a:rPr>
                        <a:t>10</a:t>
                      </a:r>
                      <a:endParaRPr lang="en-US" sz="105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strike="noStrike" baseline="0" dirty="0">
                          <a:solidFill>
                            <a:schemeClr val="tx1"/>
                          </a:solidFill>
                          <a:latin typeface="Arial"/>
                          <a:ea typeface="Times New Roman"/>
                          <a:cs typeface="Times New Roman"/>
                        </a:rPr>
                        <a:t>Channel Coding</a:t>
                      </a:r>
                      <a:endParaRPr lang="en-US" sz="1050" strike="noStrike" baseline="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strike="sngStrike">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strike="noStrike" baseline="0" dirty="0">
                          <a:solidFill>
                            <a:schemeClr val="tx1"/>
                          </a:solidFill>
                          <a:latin typeface="Arial"/>
                          <a:ea typeface="MS Mincho"/>
                        </a:rPr>
                        <a:t>TBCC</a:t>
                      </a:r>
                      <a:endParaRPr lang="en-US" sz="1050" strike="noStrike" baseline="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chemeClr val="tx1"/>
                          </a:solidFill>
                          <a:latin typeface="Arial"/>
                          <a:ea typeface="Times New Roman"/>
                          <a:cs typeface="Times New Roman"/>
                        </a:rPr>
                        <a:t>Modulation</a:t>
                      </a:r>
                      <a:endParaRPr lang="en-US" sz="105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dirty="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chemeClr val="tx1"/>
                          </a:solidFill>
                          <a:latin typeface="Arial"/>
                          <a:ea typeface="MS Mincho"/>
                        </a:rPr>
                        <a:t>QPSK</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chemeClr val="tx1"/>
                          </a:solidFill>
                          <a:latin typeface="Arial"/>
                          <a:ea typeface="Times New Roman"/>
                          <a:cs typeface="Times New Roman"/>
                        </a:rPr>
                        <a:t>Target Coding Rate</a:t>
                      </a:r>
                      <a:endParaRPr lang="en-US" sz="105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dirty="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chemeClr val="tx1"/>
                          </a:solidFill>
                          <a:latin typeface="Arial"/>
                          <a:ea typeface="MS Mincho"/>
                        </a:rPr>
                        <a:t>1/3</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chemeClr val="tx1"/>
                          </a:solidFill>
                          <a:latin typeface="Arial"/>
                          <a:ea typeface="Times New Roman"/>
                          <a:cs typeface="Times New Roman"/>
                        </a:rPr>
                        <a:t>Maximum number of HARQ transmissions</a:t>
                      </a:r>
                      <a:endParaRPr lang="en-US" sz="105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dirty="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chemeClr val="tx1"/>
                          </a:solidFill>
                          <a:latin typeface="Arial"/>
                          <a:ea typeface="MS Mincho"/>
                        </a:rPr>
                        <a:t>1</a:t>
                      </a:r>
                      <a:endParaRPr lang="en-US" sz="105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chemeClr val="tx1"/>
                          </a:solidFill>
                          <a:latin typeface="Arial"/>
                          <a:ea typeface="Times New Roman"/>
                          <a:cs typeface="Times New Roman"/>
                        </a:rPr>
                        <a:t>Information Bit Payload per Sub-Frame</a:t>
                      </a:r>
                      <a:endParaRPr lang="en-US" sz="105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smtClean="0">
                          <a:solidFill>
                            <a:schemeClr val="tx1"/>
                          </a:solidFill>
                          <a:latin typeface="Arial"/>
                          <a:ea typeface="MS Mincho"/>
                        </a:rPr>
                        <a:t>[88]</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dirty="0">
                          <a:solidFill>
                            <a:schemeClr val="tx1"/>
                          </a:solidFill>
                          <a:latin typeface="Arial"/>
                          <a:ea typeface="Times New Roman"/>
                          <a:cs typeface="Times New Roman"/>
                        </a:rPr>
                        <a:t>Transport block CRC</a:t>
                      </a:r>
                      <a:endParaRPr lang="en-US" sz="1050" kern="120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chemeClr val="tx1"/>
                          </a:solidFill>
                          <a:latin typeface="Arial"/>
                          <a:ea typeface="MS Mincho"/>
                        </a:rPr>
                        <a:t>Bits</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chemeClr val="tx1"/>
                          </a:solidFill>
                          <a:latin typeface="Arial"/>
                          <a:ea typeface="MS Mincho"/>
                        </a:rPr>
                        <a:t>24</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dirty="0">
                          <a:solidFill>
                            <a:schemeClr val="tx1"/>
                          </a:solidFill>
                          <a:latin typeface="Arial"/>
                          <a:ea typeface="Times New Roman"/>
                          <a:cs typeface="Times New Roman"/>
                        </a:rPr>
                        <a:t>Number of Code Blocks per Sub-Frame</a:t>
                      </a:r>
                      <a:endParaRPr lang="en-US" sz="1050" kern="120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chemeClr val="tx1"/>
                          </a:solidFill>
                          <a:latin typeface="Arial"/>
                          <a:ea typeface="MS Mincho"/>
                        </a:rPr>
                        <a:t>1</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dirty="0">
                          <a:solidFill>
                            <a:schemeClr val="tx1"/>
                          </a:solidFill>
                          <a:latin typeface="Arial"/>
                          <a:ea typeface="Times New Roman"/>
                          <a:cs typeface="Times New Roman"/>
                        </a:rPr>
                        <a:t>Binary Channel Bits Per Sub-Frame</a:t>
                      </a:r>
                      <a:endParaRPr lang="en-US" sz="1050" kern="120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smtClean="0">
                          <a:solidFill>
                            <a:schemeClr val="tx1"/>
                          </a:solidFill>
                          <a:latin typeface="Arial"/>
                          <a:ea typeface="MS Mincho"/>
                        </a:rPr>
                        <a:t>[320]</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l" hangingPunct="0">
                        <a:spcAft>
                          <a:spcPts val="0"/>
                        </a:spcAft>
                      </a:pPr>
                      <a:r>
                        <a:rPr lang="en-US" sz="1050" kern="1200" dirty="0">
                          <a:solidFill>
                            <a:schemeClr val="tx1"/>
                          </a:solidFill>
                          <a:latin typeface="Arial"/>
                          <a:ea typeface="Times New Roman"/>
                          <a:cs typeface="Times New Roman"/>
                        </a:rPr>
                        <a:t>LTE CRS ports</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solidFill>
                          <a:schemeClr val="tx1"/>
                        </a:solidFill>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50" kern="1200" dirty="0">
                          <a:solidFill>
                            <a:schemeClr val="tx1"/>
                          </a:solidFill>
                          <a:latin typeface="Arial"/>
                          <a:ea typeface="MS Mincho"/>
                          <a:cs typeface="+mn-cs"/>
                        </a:rPr>
                        <a:t>N/A</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l" hangingPunct="0">
                        <a:spcAft>
                          <a:spcPts val="0"/>
                        </a:spcAft>
                      </a:pPr>
                      <a:r>
                        <a:rPr lang="en-US" sz="1050" kern="1200" dirty="0" smtClean="0">
                          <a:solidFill>
                            <a:schemeClr val="tx1"/>
                          </a:solidFill>
                          <a:latin typeface="Arial"/>
                          <a:ea typeface="Times New Roman"/>
                          <a:cs typeface="Times New Roman"/>
                        </a:rPr>
                        <a:t>Number of NB-RS ports</a:t>
                      </a:r>
                      <a:endParaRPr lang="en-US" sz="1050" kern="1200" dirty="0">
                        <a:solidFill>
                          <a:schemeClr val="tx1"/>
                        </a:solidFill>
                        <a:latin typeface="Arial"/>
                        <a:ea typeface="Times New Roman"/>
                        <a:cs typeface="Times New Roman"/>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dirty="0">
                        <a:solidFill>
                          <a:schemeClr val="tx1"/>
                        </a:solidFill>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50" kern="1200" dirty="0" smtClean="0">
                          <a:solidFill>
                            <a:schemeClr val="tx1"/>
                          </a:solidFill>
                          <a:latin typeface="Arial"/>
                          <a:ea typeface="MS Mincho"/>
                          <a:cs typeface="+mn-cs"/>
                        </a:rPr>
                        <a:t>1</a:t>
                      </a:r>
                      <a:endParaRPr lang="en-US" sz="1050" kern="1200" dirty="0">
                        <a:solidFill>
                          <a:schemeClr val="tx1"/>
                        </a:solidFill>
                        <a:latin typeface="Arial"/>
                        <a:ea typeface="MS Mincho"/>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l" hangingPunct="0">
                        <a:spcAft>
                          <a:spcPts val="0"/>
                        </a:spcAft>
                      </a:pPr>
                      <a:r>
                        <a:rPr lang="en-US" sz="1050" kern="1200" dirty="0" smtClean="0">
                          <a:solidFill>
                            <a:schemeClr val="tx1"/>
                          </a:solidFill>
                          <a:latin typeface="Arial"/>
                          <a:ea typeface="Times New Roman"/>
                          <a:cs typeface="Times New Roman"/>
                        </a:rPr>
                        <a:t>Number of NB-PDSCH repetitions</a:t>
                      </a:r>
                      <a:endParaRPr lang="en-US" sz="1050" kern="1200" dirty="0">
                        <a:solidFill>
                          <a:schemeClr val="tx1"/>
                        </a:solidFill>
                        <a:latin typeface="Arial"/>
                        <a:ea typeface="Times New Roman"/>
                        <a:cs typeface="Times New Roman"/>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kern="1200" dirty="0">
                        <a:solidFill>
                          <a:schemeClr val="tx1"/>
                        </a:solidFill>
                        <a:latin typeface="Arial"/>
                        <a:ea typeface="Times New Roman"/>
                        <a:cs typeface="Times New Roman"/>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50" kern="1200" dirty="0" smtClean="0">
                          <a:solidFill>
                            <a:schemeClr val="tx1"/>
                          </a:solidFill>
                          <a:latin typeface="Arial"/>
                          <a:ea typeface="Times New Roman"/>
                          <a:cs typeface="Times New Roman"/>
                        </a:rPr>
                        <a:t>1</a:t>
                      </a:r>
                      <a:endParaRPr lang="en-US" sz="1050" kern="1200" dirty="0">
                        <a:solidFill>
                          <a:schemeClr val="tx1"/>
                        </a:solidFill>
                        <a:latin typeface="Arial"/>
                        <a:ea typeface="Times New Roman"/>
                        <a:cs typeface="Times New Roman"/>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strike="noStrike" kern="1200" baseline="0" dirty="0">
                          <a:solidFill>
                            <a:schemeClr val="tx1"/>
                          </a:solidFill>
                          <a:latin typeface="Arial"/>
                          <a:ea typeface="Times New Roman"/>
                          <a:cs typeface="Times New Roman"/>
                        </a:rPr>
                        <a:t>Channel estimation</a:t>
                      </a:r>
                      <a:endParaRPr lang="en-US" sz="1050" strike="noStrike" kern="1200" baseline="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strike="sngStrike" dirty="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0">
                        <a:lnSpc>
                          <a:spcPct val="105000"/>
                        </a:lnSpc>
                        <a:spcBef>
                          <a:spcPts val="0"/>
                        </a:spcBef>
                        <a:spcAft>
                          <a:spcPts val="0"/>
                        </a:spcAft>
                        <a:buClrTx/>
                        <a:buSzTx/>
                        <a:buFontTx/>
                        <a:buNone/>
                        <a:tabLst/>
                        <a:defRPr/>
                      </a:pPr>
                      <a:r>
                        <a:rPr lang="en-US" sz="1050" strike="noStrike" baseline="0" dirty="0" smtClean="0">
                          <a:solidFill>
                            <a:schemeClr val="tx1"/>
                          </a:solidFill>
                          <a:latin typeface="Arial"/>
                          <a:ea typeface="MS Mincho"/>
                        </a:rPr>
                        <a:t>Companies are encourage to report on simulation assumptions in their simulation results</a:t>
                      </a:r>
                      <a:endParaRPr lang="en-US" sz="1050" strike="noStrike" baseline="0" dirty="0" smtClean="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US" sz="1050" kern="1200" dirty="0" smtClean="0">
                          <a:solidFill>
                            <a:schemeClr val="tx1"/>
                          </a:solidFill>
                          <a:latin typeface="Arial"/>
                          <a:ea typeface="Times New Roman"/>
                          <a:cs typeface="Times New Roman"/>
                        </a:rPr>
                        <a:t>Channel</a:t>
                      </a:r>
                      <a:endParaRPr lang="en-US" sz="1050" kern="120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dirty="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0">
                        <a:lnSpc>
                          <a:spcPct val="105000"/>
                        </a:lnSpc>
                        <a:spcBef>
                          <a:spcPts val="0"/>
                        </a:spcBef>
                        <a:spcAft>
                          <a:spcPts val="0"/>
                        </a:spcAft>
                        <a:buClrTx/>
                        <a:buSzTx/>
                        <a:buFontTx/>
                        <a:buNone/>
                        <a:tabLst/>
                        <a:defRPr/>
                      </a:pPr>
                      <a:r>
                        <a:rPr lang="en-US" sz="1050" dirty="0" smtClean="0">
                          <a:solidFill>
                            <a:schemeClr val="tx1"/>
                          </a:solidFill>
                          <a:latin typeface="Arial"/>
                          <a:ea typeface="SimSun"/>
                        </a:rPr>
                        <a:t>AWGN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a:solidFill>
                            <a:schemeClr val="tx1"/>
                          </a:solidFill>
                          <a:latin typeface="Arial"/>
                          <a:ea typeface="Times New Roman"/>
                          <a:cs typeface="Times New Roman"/>
                        </a:rPr>
                        <a:t>Frequency error</a:t>
                      </a:r>
                      <a:endParaRPr lang="en-US" sz="1050" kern="120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chemeClr val="tx1"/>
                          </a:solidFill>
                          <a:latin typeface="Arial"/>
                          <a:ea typeface="MS Mincho"/>
                        </a:rPr>
                        <a:t>None</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dirty="0">
                          <a:solidFill>
                            <a:schemeClr val="tx1"/>
                          </a:solidFill>
                          <a:latin typeface="Arial"/>
                          <a:ea typeface="Times New Roman"/>
                          <a:cs typeface="Times New Roman"/>
                        </a:rPr>
                        <a:t>Timing error</a:t>
                      </a:r>
                      <a:endParaRPr lang="en-US" sz="1050" kern="120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chemeClr val="tx1"/>
                          </a:solidFill>
                          <a:latin typeface="Arial"/>
                          <a:ea typeface="MS Mincho"/>
                        </a:rPr>
                        <a:t>None</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US" sz="1050" kern="1200" dirty="0" smtClean="0">
                          <a:solidFill>
                            <a:schemeClr val="tx1"/>
                          </a:solidFill>
                          <a:latin typeface="Arial"/>
                          <a:ea typeface="Times New Roman"/>
                          <a:cs typeface="Times New Roman"/>
                        </a:rPr>
                        <a:t>Power boosting</a:t>
                      </a:r>
                      <a:endParaRPr lang="en-US" sz="1050" kern="1200" dirty="0">
                        <a:solidFill>
                          <a:schemeClr val="tx1"/>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chemeClr val="tx1"/>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smtClean="0">
                          <a:solidFill>
                            <a:schemeClr val="tx1"/>
                          </a:solidFill>
                          <a:latin typeface="Arial"/>
                          <a:ea typeface="SimSun"/>
                        </a:rPr>
                        <a:t>N/A</a:t>
                      </a:r>
                      <a:endParaRPr lang="en-US" sz="1050" dirty="0">
                        <a:solidFill>
                          <a:schemeClr val="tx1"/>
                        </a:solidFill>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a:bodyPr>
          <a:lstStyle/>
          <a:p>
            <a:r>
              <a:rPr lang="en-US" sz="2000" b="1" dirty="0" smtClean="0"/>
              <a:t>R4-162610	</a:t>
            </a:r>
            <a:r>
              <a:rPr lang="en-US" sz="2000" dirty="0" smtClean="0"/>
              <a:t>NB-</a:t>
            </a:r>
            <a:r>
              <a:rPr lang="en-US" sz="2000" dirty="0" err="1" smtClean="0"/>
              <a:t>IoT</a:t>
            </a:r>
            <a:r>
              <a:rPr lang="en-US" sz="2000" dirty="0" smtClean="0"/>
              <a:t> UE Rx RF Requirements, </a:t>
            </a:r>
            <a:r>
              <a:rPr lang="en-US" sz="2000" dirty="0" err="1" smtClean="0"/>
              <a:t>MediaTek</a:t>
            </a:r>
            <a:r>
              <a:rPr lang="en-US" sz="2000" dirty="0" smtClean="0"/>
              <a:t> Inc.</a:t>
            </a:r>
          </a:p>
          <a:p>
            <a:r>
              <a:rPr lang="en-US" sz="2000" b="1" dirty="0" smtClean="0"/>
              <a:t>R4-162250	</a:t>
            </a:r>
            <a:r>
              <a:rPr lang="en-US" sz="2000" dirty="0" smtClean="0"/>
              <a:t>UE REFSENS for NB-</a:t>
            </a:r>
            <a:r>
              <a:rPr lang="en-US" sz="2000" dirty="0" err="1" smtClean="0"/>
              <a:t>IoT</a:t>
            </a:r>
            <a:r>
              <a:rPr lang="en-US" sz="2000" dirty="0" smtClean="0"/>
              <a:t>, Ericsson</a:t>
            </a:r>
          </a:p>
          <a:p>
            <a:r>
              <a:rPr lang="en-US" sz="2000" b="1" dirty="0" smtClean="0"/>
              <a:t>R4-162552	</a:t>
            </a:r>
            <a:r>
              <a:rPr lang="en-GB" sz="2000" dirty="0" smtClean="0"/>
              <a:t>WF on REFSENS for NB IOT, Sony</a:t>
            </a:r>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Words>
  <Application>Microsoft Office PowerPoint</Application>
  <PresentationFormat>On-screen Show (4:3)</PresentationFormat>
  <Paragraphs>90</Paragraphs>
  <Slides>7</Slides>
  <Notes>1</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WF on REFSENS for NB-IoT</vt:lpstr>
      <vt:lpstr>Background</vt:lpstr>
      <vt:lpstr>Background</vt:lpstr>
      <vt:lpstr>Agreement</vt:lpstr>
      <vt:lpstr>Way Forward</vt:lpstr>
      <vt:lpstr>Simulation assumptions for SNR</vt:lpstr>
      <vt:lpstr>References</vt:lpstr>
    </vt:vector>
  </TitlesOfParts>
  <Company>Sony Ericsson Mobile Communications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REFSENS for NB-IoT</dc:title>
  <dc:creator>Zaslavsky, Alex</dc:creator>
  <cp:keywords>CTPClassification=CTP_PUBLIC:VisualMarkings=</cp:keywords>
  <dc:description>Rev PA1</dc:description>
  <cp:lastModifiedBy>Zaslavsky, Alex</cp:lastModifiedBy>
  <cp:revision>31</cp:revision>
  <dcterms:created xsi:type="dcterms:W3CDTF">2016-04-12T21:32:59Z</dcterms:created>
  <dcterms:modified xsi:type="dcterms:W3CDTF">2016-04-14T23:13:26Z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2016-04-12</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y fmtid="{D5CDD505-2E9C-101B-9397-08002B2CF9AE}" pid="23" name="TitusGUID">
    <vt:lpwstr>01871fce-4ee8-48a5-a163-e02d5deaca39</vt:lpwstr>
  </property>
  <property fmtid="{D5CDD505-2E9C-101B-9397-08002B2CF9AE}" pid="24" name="CTP_TimeStamp">
    <vt:lpwstr>2016-04-14 16:26:37Z</vt:lpwstr>
  </property>
  <property fmtid="{D5CDD505-2E9C-101B-9397-08002B2CF9AE}" pid="25" name="CTP_BU">
    <vt:lpwstr>NA</vt:lpwstr>
  </property>
  <property fmtid="{D5CDD505-2E9C-101B-9397-08002B2CF9AE}" pid="26" name="CTP_IDSID">
    <vt:lpwstr>NA</vt:lpwstr>
  </property>
  <property fmtid="{D5CDD505-2E9C-101B-9397-08002B2CF9AE}" pid="27" name="CTP_WWID">
    <vt:lpwstr>NA</vt:lpwstr>
  </property>
  <property fmtid="{D5CDD505-2E9C-101B-9397-08002B2CF9AE}" pid="28" name="CTPClassification">
    <vt:lpwstr>CTP_PUBLIC</vt:lpwstr>
  </property>
</Properties>
</file>