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4" r:id="rId3"/>
    <p:sldId id="266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9" autoAdjust="0"/>
    <p:restoredTop sz="95000" autoAdjust="0"/>
  </p:normalViewPr>
  <p:slideViewPr>
    <p:cSldViewPr>
      <p:cViewPr varScale="1">
        <p:scale>
          <a:sx n="85" d="100"/>
          <a:sy n="85" d="100"/>
        </p:scale>
        <p:origin x="-10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73C061-DC65-4886-A5F6-2F97E92D05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396907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B06314-C26F-43A4-9129-22E19E4F45C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6020263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79224B-3AB1-4730-8906-3C9D978152C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51343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E089D4-8F32-42A8-B461-691E94D7369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028924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0D25BC-3909-4BE8-BE0F-A28DCE2AF8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559827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1CEF42-25CD-4923-AEFC-F6A4320263D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777545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21FBD0-36B9-4F0C-A3D8-9DB49F9D7B9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803100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93D210-E2E3-493B-B005-5EC575DC03D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162061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451DA2-AACF-4D41-8F28-3AED7A17303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010867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7C085D-6E09-4CEA-A846-A98D58DFB10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240264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007866-7573-4A15-83D5-369021019D5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149334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ea typeface="SimSun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ea typeface="SimSun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ea typeface="SimSun" panose="02010600030101010101" pitchFamily="2" charset="-122"/>
              </a:defRPr>
            </a:lvl1pPr>
          </a:lstStyle>
          <a:p>
            <a:pPr>
              <a:defRPr/>
            </a:pPr>
            <a:fld id="{DCD7AF1A-B691-4D29-9A68-1BF4F0082DD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676400"/>
            <a:ext cx="7772400" cy="1847850"/>
          </a:xfrm>
        </p:spPr>
        <p:txBody>
          <a:bodyPr/>
          <a:lstStyle/>
          <a:p>
            <a:r>
              <a:rPr lang="en-US" altLang="ja-JP" sz="4000" smtClean="0">
                <a:ea typeface="ＭＳ Ｐゴシック" panose="020B0600070205080204" pitchFamily="34" charset="-128"/>
              </a:rPr>
              <a:t>Way forward on NB-IoT RLM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sz="2400" dirty="0" err="1" smtClean="0">
                <a:ea typeface="ＭＳ Ｐゴシック" panose="020B0600070205080204" pitchFamily="34" charset="-128"/>
              </a:rPr>
              <a:t>Huawei</a:t>
            </a:r>
            <a:r>
              <a:rPr lang="en-US" altLang="ja-JP" sz="2400" dirty="0" smtClean="0">
                <a:ea typeface="ＭＳ Ｐゴシック" panose="020B0600070205080204" pitchFamily="34" charset="-128"/>
              </a:rPr>
              <a:t>, </a:t>
            </a:r>
            <a:r>
              <a:rPr lang="en-US" altLang="ja-JP" sz="2400" dirty="0" err="1" smtClean="0">
                <a:ea typeface="ＭＳ Ｐゴシック" panose="020B0600070205080204" pitchFamily="34" charset="-128"/>
              </a:rPr>
              <a:t>HiSilicon</a:t>
            </a:r>
            <a:r>
              <a:rPr lang="en-US" altLang="ja-JP" sz="2400" dirty="0" smtClean="0">
                <a:ea typeface="ＭＳ Ｐゴシック" panose="020B0600070205080204" pitchFamily="34" charset="-128"/>
              </a:rPr>
              <a:t>, </a:t>
            </a:r>
            <a:r>
              <a:rPr lang="en-US" altLang="ja-JP" sz="2400" dirty="0" smtClean="0">
                <a:ea typeface="ＭＳ Ｐゴシック" panose="020B0600070205080204" pitchFamily="34" charset="-128"/>
              </a:rPr>
              <a:t>Qualcomm, Nokia, Ericsson, Intel, NTT DOCOMO, ZTE</a:t>
            </a:r>
            <a:endParaRPr lang="en-US" altLang="ja-JP" sz="2400" dirty="0" smtClean="0">
              <a:ea typeface="ＭＳ Ｐゴシック" panose="020B0600070205080204" pitchFamily="34" charset="-128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6553200" y="188913"/>
            <a:ext cx="24463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en-US" altLang="ja-JP" sz="1800" b="1" dirty="0" smtClean="0">
                <a:ea typeface="ＭＳ Ｐゴシック" panose="020B0600070205080204" pitchFamily="34" charset="-128"/>
              </a:rPr>
              <a:t>R4-162837</a:t>
            </a:r>
            <a:endParaRPr lang="en-US" altLang="ja-JP" sz="1800" b="1" dirty="0">
              <a:ea typeface="ＭＳ Ｐゴシック" panose="020B0600070205080204" pitchFamily="34" charset="-128"/>
            </a:endParaRPr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0" y="152400"/>
            <a:ext cx="5334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1800" b="1">
                <a:ea typeface="SimSun" panose="02010600030101010101" pitchFamily="2" charset="-122"/>
              </a:rPr>
              <a:t>3GPP TSG-RAN WG4 #78bis</a:t>
            </a:r>
            <a:endParaRPr lang="zh-CN" altLang="zh-CN" sz="1800" b="1">
              <a:ea typeface="SimSun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1800" b="1">
                <a:ea typeface="SimSun" panose="02010600030101010101" pitchFamily="2" charset="-122"/>
              </a:rPr>
              <a:t>San Jose Del Cabo, Mexico, 11 – 15 April, 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1800" b="1">
                <a:ea typeface="SimSun" panose="02010600030101010101" pitchFamily="2" charset="-122"/>
              </a:rPr>
              <a:t>Agenda Item: 6.13.5</a:t>
            </a:r>
            <a:endParaRPr lang="zh-CN" altLang="zh-CN" sz="1800" b="1">
              <a:ea typeface="SimSun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altLang="zh-CN" smtClean="0">
                <a:ea typeface="SimSun" panose="02010600030101010101" pitchFamily="2" charset="-122"/>
              </a:rPr>
              <a:t>Background</a:t>
            </a:r>
            <a:endParaRPr lang="zh-CN" altLang="en-US" smtClean="0">
              <a:ea typeface="SimSun" panose="02010600030101010101" pitchFamily="2" charset="-122"/>
            </a:endParaRPr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762000" y="990600"/>
            <a:ext cx="8153400" cy="5715000"/>
          </a:xfrm>
        </p:spPr>
        <p:txBody>
          <a:bodyPr/>
          <a:lstStyle/>
          <a:p>
            <a:r>
              <a:rPr lang="en-US" altLang="zh-CN" sz="2400" smtClean="0">
                <a:ea typeface="SimSun" panose="02010600030101010101" pitchFamily="2" charset="-122"/>
              </a:rPr>
              <a:t>It has been agreed in RAN2 that RLM should be supported by NB-IoT UE</a:t>
            </a:r>
          </a:p>
          <a:p>
            <a:r>
              <a:rPr lang="en-US" altLang="zh-CN" sz="2400" smtClean="0">
                <a:ea typeface="SimSun" panose="02010600030101010101" pitchFamily="2" charset="-122"/>
              </a:rPr>
              <a:t>In last RAN4 #78 meeting, the following agreements on RLM were reached:</a:t>
            </a:r>
          </a:p>
          <a:p>
            <a:pPr lvl="1"/>
            <a:r>
              <a:rPr lang="en-US" altLang="zh-CN" sz="2000" smtClean="0">
                <a:ea typeface="SimSun" panose="02010600030101010101" pitchFamily="2" charset="-122"/>
              </a:rPr>
              <a:t>RAN4 is to study RLM performance of NB-IoT UEs using following options:</a:t>
            </a:r>
            <a:endParaRPr lang="sv-SE" altLang="zh-CN" sz="2000" smtClean="0">
              <a:ea typeface="SimSun" panose="02010600030101010101" pitchFamily="2" charset="-122"/>
            </a:endParaRPr>
          </a:p>
          <a:p>
            <a:pPr lvl="2"/>
            <a:r>
              <a:rPr lang="en-US" altLang="zh-CN" sz="1800" smtClean="0">
                <a:ea typeface="SimSun" panose="02010600030101010101" pitchFamily="2" charset="-122"/>
              </a:rPr>
              <a:t>Option 1: Measurement based on NB-RS signals	</a:t>
            </a:r>
          </a:p>
          <a:p>
            <a:pPr lvl="3"/>
            <a:r>
              <a:rPr lang="en-US" altLang="zh-CN" sz="1400" smtClean="0">
                <a:ea typeface="SimSun" panose="02010600030101010101" pitchFamily="2" charset="-122"/>
              </a:rPr>
              <a:t>To be used as simulation baseline only.</a:t>
            </a:r>
            <a:endParaRPr lang="sv-SE" altLang="zh-CN" sz="1000" smtClean="0">
              <a:ea typeface="SimSun" panose="02010600030101010101" pitchFamily="2" charset="-122"/>
            </a:endParaRPr>
          </a:p>
          <a:p>
            <a:pPr lvl="2"/>
            <a:r>
              <a:rPr lang="en-US" altLang="zh-CN" sz="1800" smtClean="0">
                <a:ea typeface="SimSun" panose="02010600030101010101" pitchFamily="2" charset="-122"/>
              </a:rPr>
              <a:t>Option 2: Measurement based on synchronization signals (e.g. NB-SSS) </a:t>
            </a:r>
          </a:p>
          <a:p>
            <a:pPr lvl="3"/>
            <a:r>
              <a:rPr lang="en-US" altLang="zh-CN" sz="1400" smtClean="0">
                <a:ea typeface="SimSun" panose="02010600030101010101" pitchFamily="2" charset="-122"/>
              </a:rPr>
              <a:t>provided that NB-SSS are available for measurement</a:t>
            </a:r>
          </a:p>
          <a:p>
            <a:pPr lvl="2"/>
            <a:r>
              <a:rPr lang="en-US" altLang="zh-CN" sz="1800" smtClean="0">
                <a:ea typeface="SimSun" panose="02010600030101010101" pitchFamily="2" charset="-122"/>
              </a:rPr>
              <a:t>Option 3: Measurement based on combination of NB-RS and NB-SSS.</a:t>
            </a:r>
          </a:p>
          <a:p>
            <a:pPr lvl="3"/>
            <a:r>
              <a:rPr lang="en-US" altLang="zh-CN" sz="1100" smtClean="0">
                <a:ea typeface="SimSun" panose="02010600030101010101" pitchFamily="2" charset="-122"/>
              </a:rPr>
              <a:t>provided that NB-SSS are available for measurement</a:t>
            </a:r>
          </a:p>
          <a:p>
            <a:pPr lvl="2"/>
            <a:r>
              <a:rPr lang="en-US" altLang="zh-CN" sz="1500" smtClean="0">
                <a:ea typeface="SimSun" panose="02010600030101010101" pitchFamily="2" charset="-122"/>
              </a:rPr>
              <a:t>Other options are not precluded</a:t>
            </a:r>
          </a:p>
          <a:p>
            <a:pPr lvl="3"/>
            <a:endParaRPr lang="en-US" altLang="zh-CN" sz="1100" smtClean="0">
              <a:ea typeface="SimSun" panose="02010600030101010101" pitchFamily="2" charset="-122"/>
            </a:endParaRPr>
          </a:p>
          <a:p>
            <a:pPr lvl="1"/>
            <a:r>
              <a:rPr lang="en-US" altLang="zh-CN" sz="2200" smtClean="0">
                <a:ea typeface="SimSun" panose="02010600030101010101" pitchFamily="2" charset="-122"/>
              </a:rPr>
              <a:t>RAN4 is to study whether the existing RLM procedure can be reused for NB-IOT.</a:t>
            </a:r>
            <a:endParaRPr lang="en-US" altLang="zh-CN" smtClean="0">
              <a:ea typeface="SimSun" panose="02010600030101010101" pitchFamily="2" charset="-122"/>
            </a:endParaRPr>
          </a:p>
          <a:p>
            <a:endParaRPr lang="en-US" altLang="zh-CN" sz="2400" smtClean="0">
              <a:ea typeface="SimSun" panose="02010600030101010101" pitchFamily="2" charset="-122"/>
            </a:endParaRPr>
          </a:p>
          <a:p>
            <a:pPr>
              <a:buFontTx/>
              <a:buNone/>
            </a:pPr>
            <a:endParaRPr lang="zh-CN" altLang="zh-CN" sz="2000" smtClean="0">
              <a:ea typeface="SimSun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altLang="zh-CN" smtClean="0">
                <a:ea typeface="SimSun" panose="02010600030101010101" pitchFamily="2" charset="-122"/>
              </a:rPr>
              <a:t>Consensus</a:t>
            </a:r>
            <a:endParaRPr lang="zh-CN" altLang="en-US" smtClean="0">
              <a:ea typeface="SimSun" panose="02010600030101010101" pitchFamily="2" charset="-122"/>
            </a:endParaRPr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762000" y="990600"/>
            <a:ext cx="8153400" cy="5715000"/>
          </a:xfrm>
        </p:spPr>
        <p:txBody>
          <a:bodyPr/>
          <a:lstStyle/>
          <a:p>
            <a:r>
              <a:rPr lang="en-GB" altLang="zh-CN" sz="2000" dirty="0" smtClean="0">
                <a:ea typeface="SimSun" panose="02010600030101010101" pitchFamily="2" charset="-122"/>
              </a:rPr>
              <a:t>The existing framework of RLM requirement for Cat-M1 UE can be reused for NB-</a:t>
            </a:r>
            <a:r>
              <a:rPr lang="en-GB" altLang="zh-CN" sz="2000" dirty="0" err="1" smtClean="0">
                <a:ea typeface="SimSun" panose="02010600030101010101" pitchFamily="2" charset="-122"/>
              </a:rPr>
              <a:t>IoT</a:t>
            </a:r>
            <a:r>
              <a:rPr lang="en-GB" altLang="zh-CN" sz="2000" dirty="0" smtClean="0">
                <a:ea typeface="SimSun" panose="02010600030101010101" pitchFamily="2" charset="-122"/>
              </a:rPr>
              <a:t> RLM</a:t>
            </a:r>
            <a:endParaRPr lang="zh-CN" altLang="zh-CN" sz="2000" dirty="0" smtClean="0">
              <a:ea typeface="SimSun" panose="02010600030101010101" pitchFamily="2" charset="-122"/>
            </a:endParaRPr>
          </a:p>
          <a:p>
            <a:r>
              <a:rPr lang="en-GB" altLang="zh-CN" sz="2000" dirty="0" smtClean="0">
                <a:ea typeface="SimSun" panose="02010600030101010101" pitchFamily="2" charset="-122"/>
              </a:rPr>
              <a:t>The transmission </a:t>
            </a:r>
            <a:r>
              <a:rPr lang="en-GB" altLang="zh-CN" sz="2000" dirty="0" smtClean="0">
                <a:ea typeface="SimSun" panose="02010600030101010101" pitchFamily="2" charset="-122"/>
              </a:rPr>
              <a:t>parameters </a:t>
            </a:r>
            <a:r>
              <a:rPr lang="en-GB" altLang="zh-CN" sz="2000" dirty="0" smtClean="0">
                <a:ea typeface="SimSun" panose="02010600030101010101" pitchFamily="2" charset="-122"/>
              </a:rPr>
              <a:t>and evaluation periods should be revisited, based on the outcome of simulation results.</a:t>
            </a:r>
          </a:p>
          <a:p>
            <a:pPr lvl="1"/>
            <a:r>
              <a:rPr lang="en-GB" altLang="zh-CN" sz="1800" dirty="0" smtClean="0">
                <a:ea typeface="SimSun" panose="02010600030101010101" pitchFamily="2" charset="-122"/>
              </a:rPr>
              <a:t>Assuming </a:t>
            </a:r>
            <a:r>
              <a:rPr lang="en-US" sz="1800" dirty="0" smtClean="0"/>
              <a:t>hypothetical </a:t>
            </a:r>
            <a:r>
              <a:rPr lang="en-US" sz="1800" dirty="0"/>
              <a:t>NPDCCH BLER thresholds of 2% and 10%</a:t>
            </a:r>
            <a:endParaRPr lang="zh-CN" altLang="zh-CN" sz="1800" dirty="0" smtClean="0">
              <a:ea typeface="SimSun" panose="02010600030101010101" pitchFamily="2" charset="-122"/>
            </a:endParaRPr>
          </a:p>
          <a:p>
            <a:r>
              <a:rPr lang="en-GB" altLang="zh-CN" sz="2000" dirty="0" smtClean="0">
                <a:ea typeface="SimSun" panose="02010600030101010101" pitchFamily="2" charset="-122"/>
              </a:rPr>
              <a:t>RAN4 is to study whether to </a:t>
            </a:r>
            <a:r>
              <a:rPr lang="en-GB" altLang="zh-CN" sz="2000" dirty="0" smtClean="0">
                <a:ea typeface="SimSun" panose="02010600030101010101" pitchFamily="2" charset="-122"/>
              </a:rPr>
              <a:t>specify different </a:t>
            </a:r>
            <a:r>
              <a:rPr lang="en-GB" altLang="zh-CN" sz="2000" dirty="0" smtClean="0">
                <a:ea typeface="SimSun" panose="02010600030101010101" pitchFamily="2" charset="-122"/>
              </a:rPr>
              <a:t>RLM requirements for different coverage modes.</a:t>
            </a:r>
          </a:p>
          <a:p>
            <a:pPr lvl="0"/>
            <a:r>
              <a:rPr lang="en-GB" altLang="zh-CN" sz="2000" dirty="0" smtClean="0"/>
              <a:t>Whether the same or different transmission parameters are needed for RLM when NB-UE is configured on anchor carrier or non-anchor carrier is FFS.</a:t>
            </a:r>
            <a:endParaRPr lang="en-GB" altLang="zh-CN" sz="2000" dirty="0" smtClean="0">
              <a:ea typeface="SimSun" panose="02010600030101010101" pitchFamily="2" charset="-122"/>
            </a:endParaRPr>
          </a:p>
          <a:p>
            <a:r>
              <a:rPr lang="en-GB" altLang="zh-CN" sz="2000" dirty="0" smtClean="0">
                <a:ea typeface="SimSun" panose="02010600030101010101" pitchFamily="2" charset="-122"/>
              </a:rPr>
              <a:t>RAN4 is </a:t>
            </a:r>
            <a:r>
              <a:rPr lang="en-GB" altLang="zh-CN" sz="2000" dirty="0" smtClean="0">
                <a:ea typeface="SimSun" panose="02010600030101010101" pitchFamily="2" charset="-122"/>
              </a:rPr>
              <a:t>to further study whether to specify different </a:t>
            </a:r>
            <a:r>
              <a:rPr lang="en-GB" altLang="zh-CN" sz="2000" dirty="0" smtClean="0">
                <a:ea typeface="SimSun" panose="02010600030101010101" pitchFamily="2" charset="-122"/>
              </a:rPr>
              <a:t>RLM requirements for </a:t>
            </a:r>
            <a:r>
              <a:rPr lang="en-GB" altLang="zh-CN" sz="2000" dirty="0" smtClean="0">
                <a:ea typeface="SimSun" panose="02010600030101010101" pitchFamily="2" charset="-122"/>
              </a:rPr>
              <a:t>different</a:t>
            </a:r>
            <a:r>
              <a:rPr lang="en-GB" altLang="zh-CN" sz="2000" dirty="0" smtClean="0">
                <a:solidFill>
                  <a:srgbClr val="FF0000"/>
                </a:solidFill>
                <a:ea typeface="SimSun" panose="02010600030101010101" pitchFamily="2" charset="-122"/>
              </a:rPr>
              <a:t> </a:t>
            </a:r>
            <a:r>
              <a:rPr lang="en-GB" altLang="zh-CN" sz="2000" dirty="0" smtClean="0">
                <a:ea typeface="SimSun" panose="02010600030101010101" pitchFamily="2" charset="-122"/>
              </a:rPr>
              <a:t>operation mode</a:t>
            </a:r>
            <a:r>
              <a:rPr lang="en-GB" altLang="zh-CN" sz="2000" strike="sngStrike" dirty="0" smtClean="0">
                <a:solidFill>
                  <a:srgbClr val="FF0000"/>
                </a:solidFill>
                <a:ea typeface="SimSun" panose="02010600030101010101" pitchFamily="2" charset="-122"/>
              </a:rPr>
              <a:t> </a:t>
            </a:r>
            <a:r>
              <a:rPr lang="en-GB" altLang="zh-CN" sz="2000" dirty="0" smtClean="0">
                <a:ea typeface="SimSun" panose="02010600030101010101" pitchFamily="2" charset="-122"/>
              </a:rPr>
              <a:t>(</a:t>
            </a:r>
            <a:r>
              <a:rPr lang="en-GB" altLang="zh-CN" sz="2000" dirty="0" err="1" smtClean="0">
                <a:ea typeface="SimSun" panose="02010600030101010101" pitchFamily="2" charset="-122"/>
              </a:rPr>
              <a:t>inband</a:t>
            </a:r>
            <a:r>
              <a:rPr lang="en-GB" altLang="zh-CN" sz="2000" dirty="0" smtClean="0">
                <a:ea typeface="SimSun" panose="02010600030101010101" pitchFamily="2" charset="-122"/>
              </a:rPr>
              <a:t>, </a:t>
            </a:r>
            <a:r>
              <a:rPr lang="en-GB" altLang="zh-CN" sz="2000" dirty="0" err="1" smtClean="0">
                <a:ea typeface="SimSun" panose="02010600030101010101" pitchFamily="2" charset="-122"/>
              </a:rPr>
              <a:t>guardband</a:t>
            </a:r>
            <a:r>
              <a:rPr lang="en-GB" altLang="zh-CN" sz="2000" dirty="0" smtClean="0">
                <a:ea typeface="SimSun" panose="02010600030101010101" pitchFamily="2" charset="-122"/>
              </a:rPr>
              <a:t> and standalone)</a:t>
            </a:r>
            <a:endParaRPr lang="zh-CN" altLang="zh-CN" sz="2000" dirty="0" smtClean="0">
              <a:ea typeface="SimSun" panose="02010600030101010101" pitchFamily="2" charset="-122"/>
            </a:endParaRPr>
          </a:p>
          <a:p>
            <a:r>
              <a:rPr lang="en-US" altLang="zh-CN" sz="2000" dirty="0" smtClean="0">
                <a:ea typeface="SimSun" panose="02010600030101010101" pitchFamily="2" charset="-122"/>
              </a:rPr>
              <a:t>NB-RS </a:t>
            </a:r>
            <a:r>
              <a:rPr lang="en-US" altLang="zh-CN" sz="2000" dirty="0" smtClean="0">
                <a:ea typeface="SimSun" panose="02010600030101010101" pitchFamily="2" charset="-122"/>
              </a:rPr>
              <a:t>based measurements </a:t>
            </a:r>
            <a:r>
              <a:rPr lang="en-US" altLang="zh-CN" sz="2000" dirty="0" smtClean="0">
                <a:ea typeface="SimSun" panose="02010600030101010101" pitchFamily="2" charset="-122"/>
              </a:rPr>
              <a:t>is considered </a:t>
            </a:r>
            <a:r>
              <a:rPr lang="en-US" altLang="zh-CN" sz="2000" dirty="0" smtClean="0">
                <a:ea typeface="SimSun" panose="02010600030101010101" pitchFamily="2" charset="-122"/>
              </a:rPr>
              <a:t>as </a:t>
            </a:r>
            <a:r>
              <a:rPr lang="en-US" altLang="zh-CN" sz="2000" dirty="0" smtClean="0">
                <a:ea typeface="SimSun" panose="02010600030101010101" pitchFamily="2" charset="-122"/>
              </a:rPr>
              <a:t>baseline for UE configured on non-anchor carrier. It is FFS whether UE is to use NB-PSS/NB-SSS for measurement in addition to NB-RS for RLM on anchor carrier.</a:t>
            </a:r>
          </a:p>
          <a:p>
            <a:endParaRPr lang="en-US" altLang="zh-CN" sz="2000" dirty="0" smtClean="0">
              <a:ea typeface="SimSun" panose="02010600030101010101" pitchFamily="2" charset="-122"/>
            </a:endParaRPr>
          </a:p>
          <a:p>
            <a:endParaRPr lang="en-US" altLang="zh-CN" sz="2000" dirty="0" smtClean="0">
              <a:ea typeface="SimSun" panose="02010600030101010101" pitchFamily="2" charset="-122"/>
            </a:endParaRPr>
          </a:p>
          <a:p>
            <a:pPr>
              <a:buFontTx/>
              <a:buNone/>
            </a:pPr>
            <a:endParaRPr lang="zh-CN" altLang="zh-CN" sz="1800" dirty="0" smtClean="0">
              <a:ea typeface="SimSun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4012</TotalTime>
  <Words>236</Words>
  <Application>Microsoft Office PowerPoint</Application>
  <PresentationFormat>全屏显示(4:3)</PresentationFormat>
  <Paragraphs>28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Default Design</vt:lpstr>
      <vt:lpstr>Way forward on NB-IoT RLM</vt:lpstr>
      <vt:lpstr>Background</vt:lpstr>
      <vt:lpstr>Consensus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Wayforward on RSRP/RSRQ requirements under high Doppler condition</dc:title>
  <dc:creator>Huawei</dc:creator>
  <cp:keywords>CTPClassification=CTP_PUBLIC:VisualMarkings=</cp:keywords>
  <cp:lastModifiedBy>Huawei</cp:lastModifiedBy>
  <cp:revision>199</cp:revision>
  <dcterms:created xsi:type="dcterms:W3CDTF">2013-01-30T10:15:44Z</dcterms:created>
  <dcterms:modified xsi:type="dcterms:W3CDTF">2016-04-14T16:33:12Z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(3)PiqF750TasCYePVGUJsCa9mCbUfoaO3k+SJIgNGqThaOGiNNnV/tz3LUMlKjuS76tkvIIsfv_x000d_
+s6uJ3S/G6hKXPoerpTLMuBbjTte6yBHFIJ4pclKfgVOIf9Zwq9d+cd56QP22k1mENcYJ3dg_x000d_
LSW5/XuFkvbKRZuEay39IONKWNX0jzf0/GrtGi0eBtWfa+PS2izcKYp6zsJdxQTKvnD4R6vL_x000d_
XeofJmEzc0spGB2xcf</vt:lpwstr>
  </property>
  <property fmtid="{D5CDD505-2E9C-101B-9397-08002B2CF9AE}" pid="3" name="_ms_pID_725343_00">
    <vt:lpwstr>_ms_pID_725343</vt:lpwstr>
  </property>
  <property fmtid="{D5CDD505-2E9C-101B-9397-08002B2CF9AE}" pid="4" name="_ms_pID_7253431">
    <vt:lpwstr>GAADGTBa2ZFDrbJRUQuuVLaGV1XJHm3YiFcTbWtTeFmQgGmk80PAar_x000d_
uwKKiYBEyqQnDYY5mzLjByKMmSSW0qtYWRFBFOTVirkS8I9PW7d+YNT3+BBOlZjYKXSNVZaB_x000d_
/UBXg0zzzITdMApDZyuEqN1V1GnqRUU8JZ4GAH6QZc9dSFRCuzWqgN3WqX465s0MeyEvyliX_x000d_
EHGLHrT/osTzaOW/KrHNmdAh1CMu2CzfyDcQ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pciH3ZlUWwO+fNfhHuprvj9kK5FKGUz8XbLA_x000d_
e9BPkL1wQFLvVQ8OD/TFJF9bcvUBeC9JJVJI8ILaYf1wiqPQhKWiCA1jRMVuttUS9QgiT6f4_x000d_
N4kzESTdtd6mAanzod0tIdGwjYCdGE9IUNd1YFls8h2CTO1Vchfcf4OxF5bU2lRlazAf086t_x000d_
D+DPQ8tgcoPEwg==</vt:lpwstr>
  </property>
  <property fmtid="{D5CDD505-2E9C-101B-9397-08002B2CF9AE}" pid="7" name="_ms_pID_7253432_00">
    <vt:lpwstr>_ms_pID_7253432</vt:lpwstr>
  </property>
  <property fmtid="{D5CDD505-2E9C-101B-9397-08002B2CF9AE}" pid="8" name="_new_ms_pID_72543">
    <vt:lpwstr>(3)SXH3LFj82Dkp9THDeRMMtbGY82DcrCY9P0a89xQVZPQ8TJN6q3NEcKEqfaXIvpmR9fiZRYCF_x000d_
5Hewos5dMScEXH4IotOksrocaIq84nlFjstx63c9yK0iWrva9h9Gq8g8P7MbslENDa25a19J_x000d_
fx5w98EQf34gm101IxmPfzrST3OkTMVeInwea75BWMlB5ucBpkt+nrfuWUcnzwlOMcAJG0Au_x000d_
rcTfcmnLY2GcmOe1cW</vt:lpwstr>
  </property>
  <property fmtid="{D5CDD505-2E9C-101B-9397-08002B2CF9AE}" pid="9" name="_new_ms_pID_72543_00">
    <vt:lpwstr>_new_ms_pID_72543</vt:lpwstr>
  </property>
  <property fmtid="{D5CDD505-2E9C-101B-9397-08002B2CF9AE}" pid="10" name="_new_ms_pID_725431">
    <vt:lpwstr>ug7h5XXEmaMAXDxfEDqNMl5xJreVUBN2oPTyqDUTq6ewg8OfgBo6jk_x000d_
ef98PGVOPQAWatOKEDWgIN7jFo0p6UmhX8mu/PSUuwKvTBRDvDtylB9pk7/NXt9M3Bb7CYr8_x000d_
5j0FOIJrVBO7q5J0IGGpm/GrwYyIhFGuGp626FFp7XHk7GA2PBgCVgFhnSr4TGxmusH1soXy_x000d_
/LFWECaItIj4DZzqFm/tpOATPzYwvKvfGXs4</vt:lpwstr>
  </property>
  <property fmtid="{D5CDD505-2E9C-101B-9397-08002B2CF9AE}" pid="11" name="_new_ms_pID_725431_00">
    <vt:lpwstr>_new_ms_pID_725431</vt:lpwstr>
  </property>
  <property fmtid="{D5CDD505-2E9C-101B-9397-08002B2CF9AE}" pid="12" name="_new_ms_pID_725432">
    <vt:lpwstr>TfCZFNghYgUHeuRqQX5vX1UYjCKNU4J51Lqo_x000d_
7ZboEJcqtPoviQVs80IWr0vEkupmTGe0MPOVgsHTecDLXlDKDRS2twWn9mtYCdWfKS7CZqr2_x000d_
CnNY88WhIUAPNW1x7xZSk8SWnPy8qAF9y7JSknbB7wY=</vt:lpwstr>
  </property>
  <property fmtid="{D5CDD505-2E9C-101B-9397-08002B2CF9AE}" pid="13" name="_new_ms_pID_725432_00">
    <vt:lpwstr>_new_ms_pID_725432</vt:lpwstr>
  </property>
  <property fmtid="{D5CDD505-2E9C-101B-9397-08002B2CF9AE}" pid="14" name="_new_ms_pID_725433">
    <vt:lpwstr>Pk</vt:lpwstr>
  </property>
  <property fmtid="{D5CDD505-2E9C-101B-9397-08002B2CF9AE}" pid="15" name="_new_ms_pID_725433_00">
    <vt:lpwstr>_new_ms_pID_725433</vt:lpwstr>
  </property>
  <property fmtid="{D5CDD505-2E9C-101B-9397-08002B2CF9AE}" pid="16" name="_2015_ms_pID_725343">
    <vt:lpwstr>(3)dwQRJyBBInKqlWCDHLPORynBKxkgFqrZCVgdkksha0hlz+7DNneAeW6BpWoXK4r2FAsbdQ6e
lzBryUo19EXaZx8ozdxDo0IOEXG89Ll/iKaR0nB8g0n/YiOWp2tb+rMki4nYIN3nGW5IFsKQ
CfFOphR8oCecwPluT+EICfBMnsqTet55s4VCrXxlhUQIao4eWSLcDU2G8RvNEQUm65MUojAn
4L+pdiBTwH/bgSgsgy</vt:lpwstr>
  </property>
  <property fmtid="{D5CDD505-2E9C-101B-9397-08002B2CF9AE}" pid="17" name="_2015_ms_pID_725343_00">
    <vt:lpwstr>_2015_ms_pID_725343</vt:lpwstr>
  </property>
  <property fmtid="{D5CDD505-2E9C-101B-9397-08002B2CF9AE}" pid="18" name="_2015_ms_pID_7253431">
    <vt:lpwstr>s6SOvVOgcmK+XAzFLjU8G7j56DcdP3H5g70I3uN9bl5LMFc2PUDFKt
5L1VzFD2yDlfeRUnwOlZXi6gUS1sg3Xlm9Rt8zcK8sI8utMEj43ThumRuZVi9ymfppIS9dzP
HYPXZKDbx/iaTppLvUPM1uwdDOr39BY+zISw89vBjmcslu7Ab+KzHdD/CQyD3u512XX4n0zA
h9vV8IWnWvb37dqXH5mJsBi8mZ9PYDqLBrl6</vt:lpwstr>
  </property>
  <property fmtid="{D5CDD505-2E9C-101B-9397-08002B2CF9AE}" pid="19" name="_2015_ms_pID_7253431_00">
    <vt:lpwstr>_2015_ms_pID_7253431</vt:lpwstr>
  </property>
  <property fmtid="{D5CDD505-2E9C-101B-9397-08002B2CF9AE}" pid="20" name="_2015_ms_pID_7253432">
    <vt:lpwstr>kUfq/HpDAMrlcSw9sqFYpYtiZHYvThPTv8c6
58DTC8YnCUima2XOiSzQZNh7ektheMGHLnAPJqZBnpSZ11piZKsq56tUiOtgMYLwLGFiZCgV
</vt:lpwstr>
  </property>
  <property fmtid="{D5CDD505-2E9C-101B-9397-08002B2CF9AE}" pid="21" name="_2015_ms_pID_7253432_00">
    <vt:lpwstr>_2015_ms_pID_7253432</vt:lpwstr>
  </property>
  <property fmtid="{D5CDD505-2E9C-101B-9397-08002B2CF9AE}" pid="22" name="TitusGUID">
    <vt:lpwstr>6e4d1c87-ac76-4728-bd4e-1a878cf3cea0</vt:lpwstr>
  </property>
  <property fmtid="{D5CDD505-2E9C-101B-9397-08002B2CF9AE}" pid="23" name="CTP_TimeStamp">
    <vt:lpwstr>2016-04-13 23:23:45Z</vt:lpwstr>
  </property>
  <property fmtid="{D5CDD505-2E9C-101B-9397-08002B2CF9AE}" pid="24" name="CTP_BU">
    <vt:lpwstr>NA</vt:lpwstr>
  </property>
  <property fmtid="{D5CDD505-2E9C-101B-9397-08002B2CF9AE}" pid="25" name="CTP_IDSID">
    <vt:lpwstr>NA</vt:lpwstr>
  </property>
  <property fmtid="{D5CDD505-2E9C-101B-9397-08002B2CF9AE}" pid="26" name="CTP_WWID">
    <vt:lpwstr>NA</vt:lpwstr>
  </property>
  <property fmtid="{D5CDD505-2E9C-101B-9397-08002B2CF9AE}" pid="27" name="CTPClassification">
    <vt:lpwstr>CTP_PUBLIC</vt:lpwstr>
  </property>
  <property fmtid="{D5CDD505-2E9C-101B-9397-08002B2CF9AE}" pid="28" name="_readonly">
    <vt:lpwstr/>
  </property>
  <property fmtid="{D5CDD505-2E9C-101B-9397-08002B2CF9AE}" pid="29" name="_change">
    <vt:lpwstr/>
  </property>
  <property fmtid="{D5CDD505-2E9C-101B-9397-08002B2CF9AE}" pid="30" name="_full-control">
    <vt:lpwstr/>
  </property>
  <property fmtid="{D5CDD505-2E9C-101B-9397-08002B2CF9AE}" pid="31" name="sflag">
    <vt:lpwstr>1460581085</vt:lpwstr>
  </property>
</Properties>
</file>