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6" r:id="rId4"/>
    <p:sldId id="269" r:id="rId5"/>
    <p:sldId id="26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9" autoAdjust="0"/>
    <p:restoredTop sz="95000" autoAdjust="0"/>
  </p:normalViewPr>
  <p:slideViewPr>
    <p:cSldViewPr>
      <p:cViewPr varScale="1">
        <p:scale>
          <a:sx n="85" d="100"/>
          <a:sy n="85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374C8-6ED6-44B1-9800-323E4EC456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4162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BAE8F9-460D-4924-94C7-2BED0438E5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8739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8D6F0-6136-4038-ABBF-58CFB46C05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05850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F6613-1518-401A-91E1-576D45981F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8287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4CB629-017B-4E80-836B-FB0FC0B369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2822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3AEB3-F862-4C20-BA4A-8D5B73F885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2961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6F0DF-6D7B-48F8-90B7-77C0080408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4819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AB3CA-D0B3-41A6-9EC0-B7211F683F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47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BC274C-AE01-474B-BFDC-713AD4EA49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548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74F10-E09C-40B3-9B39-EA0D43E869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1663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0EBE8-6C4A-42B1-BD17-3FF96C6E77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5407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fld id="{4DC4934B-346D-4564-A85E-AB7901A74A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ja-JP" sz="4000" smtClean="0">
                <a:ea typeface="ＭＳ Ｐゴシック" panose="020B0600070205080204" pitchFamily="34" charset="-128"/>
              </a:rPr>
              <a:t>Way forward on NB-IoT RRM measurement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err="1" smtClean="0">
                <a:ea typeface="ＭＳ Ｐゴシック" panose="020B0600070205080204" pitchFamily="34" charset="-128"/>
              </a:rPr>
              <a:t>Huawei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err="1" smtClean="0">
                <a:ea typeface="ＭＳ Ｐゴシック" panose="020B0600070205080204" pitchFamily="34" charset="-128"/>
              </a:rPr>
              <a:t>HiSilicon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Qualcomm, Ericsson, 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Nokia</a:t>
            </a:r>
            <a:endParaRPr lang="en-US" altLang="ja-JP" sz="24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>
                <a:ea typeface="ＭＳ Ｐゴシック" panose="020B0600070205080204" pitchFamily="34" charset="-128"/>
              </a:rPr>
              <a:t>R4-162835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3GPP TSG-RAN WG4 #78bis</a:t>
            </a:r>
            <a:endParaRPr lang="zh-CN" altLang="zh-CN" b="1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San Jose Del Cabo, Mexico, 11 – 15 April, 2016</a:t>
            </a:r>
          </a:p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Agenda Item: 6.13.5</a:t>
            </a:r>
            <a:endParaRPr lang="zh-CN" alt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Background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US" altLang="zh-CN" sz="2400" smtClean="0">
                <a:ea typeface="宋体" panose="02010600030101010101" pitchFamily="2" charset="-122"/>
              </a:rPr>
              <a:t>Although the measurement report is not supported for Rel-13 NB-IoT UE, RRM measurement is still an essential UE behavior, e.g. for cell selection/reselection, etc.</a:t>
            </a:r>
          </a:p>
          <a:p>
            <a:endParaRPr lang="en-US" altLang="zh-CN" sz="2400" smtClean="0">
              <a:ea typeface="宋体" panose="02010600030101010101" pitchFamily="2" charset="-122"/>
            </a:endParaRPr>
          </a:p>
          <a:p>
            <a:r>
              <a:rPr lang="en-US" altLang="zh-CN" sz="2400" smtClean="0">
                <a:ea typeface="宋体" panose="02010600030101010101" pitchFamily="2" charset="-122"/>
              </a:rPr>
              <a:t>In R4-161294, it was agreed that:</a:t>
            </a:r>
          </a:p>
          <a:p>
            <a:pPr lvl="1"/>
            <a:r>
              <a:rPr lang="en-US" altLang="zh-CN" sz="2000" smtClean="0">
                <a:ea typeface="宋体" panose="02010600030101010101" pitchFamily="2" charset="-122"/>
              </a:rPr>
              <a:t>RAN4 is to study RRM measurement performance using following options:</a:t>
            </a: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1: Measurement based on NB-RS signals</a:t>
            </a:r>
          </a:p>
          <a:p>
            <a:pPr lvl="3"/>
            <a:r>
              <a:rPr lang="en-US" altLang="zh-CN" sz="1400" smtClean="0">
                <a:ea typeface="宋体" panose="02010600030101010101" pitchFamily="2" charset="-122"/>
              </a:rPr>
              <a:t>To be used as simulation baseline only.</a:t>
            </a:r>
            <a:endParaRPr lang="sv-SE" altLang="zh-CN" sz="1400" smtClean="0">
              <a:ea typeface="宋体" panose="02010600030101010101" pitchFamily="2" charset="-122"/>
            </a:endParaRP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2: Measurement based on synchronization signals (e.g. NB-SSS) </a:t>
            </a:r>
          </a:p>
          <a:p>
            <a:pPr lvl="3"/>
            <a:r>
              <a:rPr lang="en-US" altLang="zh-CN" sz="1400" smtClean="0">
                <a:ea typeface="宋体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3: Measurement based on combination of NB-RS and NB-SSS.</a:t>
            </a:r>
          </a:p>
          <a:p>
            <a:pPr lvl="3"/>
            <a:r>
              <a:rPr lang="en-US" altLang="zh-CN" sz="1100" smtClean="0">
                <a:ea typeface="宋体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500" smtClean="0">
                <a:ea typeface="宋体" panose="02010600030101010101" pitchFamily="2" charset="-122"/>
              </a:rPr>
              <a:t>Other options are not precluded</a:t>
            </a:r>
          </a:p>
          <a:p>
            <a:pPr>
              <a:buFontTx/>
              <a:buNone/>
            </a:pPr>
            <a:endParaRPr lang="zh-CN" altLang="zh-CN" sz="200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zh-CN" sz="4000" smtClean="0">
                <a:ea typeface="宋体" panose="02010600030101010101" pitchFamily="2" charset="-122"/>
              </a:rPr>
              <a:t>Consensus on RRM measurement</a:t>
            </a:r>
            <a:endParaRPr lang="zh-CN" altLang="en-US" sz="4000" smtClean="0">
              <a:ea typeface="宋体" panose="02010600030101010101" pitchFamily="2" charset="-122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762000" y="685800"/>
            <a:ext cx="8153400" cy="57150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GB" altLang="zh-CN" sz="2000" dirty="0" smtClean="0">
                <a:ea typeface="宋体" panose="02010600030101010101" pitchFamily="2" charset="-122"/>
              </a:rPr>
              <a:t>RSRP for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GB" altLang="zh-CN" sz="2000" dirty="0" smtClean="0">
                <a:ea typeface="宋体" panose="02010600030101010101" pitchFamily="2" charset="-122"/>
              </a:rPr>
              <a:t> shall be referred to as NRSRP (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NarrowBand</a:t>
            </a:r>
            <a:r>
              <a:rPr lang="en-GB" altLang="zh-CN" sz="2000" dirty="0" smtClean="0">
                <a:ea typeface="宋体" panose="02010600030101010101" pitchFamily="2" charset="-122"/>
              </a:rPr>
              <a:t>-RSRP)</a:t>
            </a:r>
          </a:p>
          <a:p>
            <a:pPr>
              <a:spcBef>
                <a:spcPct val="0"/>
              </a:spcBef>
            </a:pPr>
            <a:r>
              <a:rPr lang="en-GB" altLang="zh-CN" sz="2000" dirty="0" smtClean="0">
                <a:ea typeface="宋体" panose="02010600030101010101" pitchFamily="2" charset="-122"/>
              </a:rPr>
              <a:t>RSRQ for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GB" altLang="zh-CN" sz="2000" dirty="0" smtClean="0">
                <a:ea typeface="宋体" panose="02010600030101010101" pitchFamily="2" charset="-122"/>
              </a:rPr>
              <a:t> shall be referred to as NRSRQ (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NarrowBand</a:t>
            </a:r>
            <a:r>
              <a:rPr lang="en-GB" altLang="zh-CN" sz="2000" dirty="0" smtClean="0">
                <a:ea typeface="宋体" panose="02010600030101010101" pitchFamily="2" charset="-122"/>
              </a:rPr>
              <a:t>-RSRQ)</a:t>
            </a:r>
          </a:p>
          <a:p>
            <a:endParaRPr lang="en-GB" altLang="zh-CN" sz="2000" dirty="0" smtClean="0">
              <a:ea typeface="宋体" panose="02010600030101010101" pitchFamily="2" charset="-122"/>
            </a:endParaRPr>
          </a:p>
          <a:p>
            <a:r>
              <a:rPr lang="en-US" altLang="zh-CN" sz="2000" dirty="0" smtClean="0">
                <a:ea typeface="宋体" panose="02010600030101010101" pitchFamily="2" charset="-122"/>
              </a:rPr>
              <a:t>NRSRP is defined as:</a:t>
            </a:r>
          </a:p>
          <a:p>
            <a:pPr lvl="1"/>
            <a:r>
              <a:rPr lang="en-GB" altLang="zh-CN" sz="1400" dirty="0" smtClean="0">
                <a:ea typeface="宋体" panose="02010600030101010101" pitchFamily="2" charset="-122"/>
              </a:rPr>
              <a:t>the linear average over the power contributions (in [W]) of the resource elements that carry cell-specific reference signals within the considered measurement frequency bandwidth.</a:t>
            </a:r>
            <a:endParaRPr lang="zh-CN" altLang="zh-CN" sz="1400" dirty="0" smtClean="0">
              <a:ea typeface="宋体" panose="02010600030101010101" pitchFamily="2" charset="-122"/>
            </a:endParaRPr>
          </a:p>
          <a:p>
            <a:pPr lvl="1"/>
            <a:r>
              <a:rPr lang="en-GB" altLang="zh-CN" sz="1400" dirty="0" smtClean="0">
                <a:ea typeface="宋体" panose="02010600030101010101" pitchFamily="2" charset="-122"/>
              </a:rPr>
              <a:t>For RSRP determination the cell-specific reference signals R</a:t>
            </a:r>
            <a:r>
              <a:rPr lang="en-GB" altLang="zh-CN" sz="1400" baseline="-25000" dirty="0" smtClean="0">
                <a:ea typeface="宋体" panose="02010600030101010101" pitchFamily="2" charset="-122"/>
              </a:rPr>
              <a:t>0</a:t>
            </a:r>
            <a:r>
              <a:rPr lang="en-GB" altLang="zh-CN" sz="1400" dirty="0" smtClean="0">
                <a:ea typeface="宋体" panose="02010600030101010101" pitchFamily="2" charset="-122"/>
              </a:rPr>
              <a:t> according to TS 36.211 [3] shall be used. </a:t>
            </a:r>
          </a:p>
          <a:p>
            <a:pPr lvl="1"/>
            <a:r>
              <a:rPr lang="en-GB" altLang="zh-CN" sz="1400" dirty="0" smtClean="0">
                <a:solidFill>
                  <a:srgbClr val="FF0000"/>
                </a:solidFill>
                <a:ea typeface="宋体" panose="02010600030101010101" pitchFamily="2" charset="-122"/>
              </a:rPr>
              <a:t>It is FFS if R</a:t>
            </a:r>
            <a:r>
              <a:rPr lang="en-GB" altLang="zh-CN" sz="1400" baseline="-25000" dirty="0" smtClean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GB" altLang="zh-CN" sz="1400" dirty="0" smtClean="0">
                <a:solidFill>
                  <a:srgbClr val="FF0000"/>
                </a:solidFill>
                <a:ea typeface="宋体" panose="02010600030101010101" pitchFamily="2" charset="-122"/>
              </a:rPr>
              <a:t> may be used in addition to R</a:t>
            </a:r>
            <a:r>
              <a:rPr lang="en-GB" altLang="zh-CN" sz="1400" baseline="-250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r>
              <a:rPr lang="en-GB" altLang="zh-CN" sz="1400" dirty="0" smtClean="0">
                <a:solidFill>
                  <a:srgbClr val="FF0000"/>
                </a:solidFill>
                <a:ea typeface="宋体" panose="02010600030101010101" pitchFamily="2" charset="-122"/>
              </a:rPr>
              <a:t> to determine RSRP.</a:t>
            </a:r>
          </a:p>
          <a:p>
            <a:pPr lvl="1"/>
            <a:r>
              <a:rPr lang="en-GB" altLang="zh-CN" sz="1400" dirty="0" smtClean="0">
                <a:ea typeface="宋体" panose="02010600030101010101" pitchFamily="2" charset="-122"/>
              </a:rPr>
              <a:t>The reference point for the RSRP shall be the antenna connector of the UE. </a:t>
            </a:r>
            <a:endParaRPr lang="zh-CN" altLang="zh-CN" sz="1400" dirty="0" smtClean="0">
              <a:ea typeface="宋体" panose="02010600030101010101" pitchFamily="2" charset="-122"/>
            </a:endParaRPr>
          </a:p>
          <a:p>
            <a:r>
              <a:rPr lang="en-US" altLang="zh-CN" sz="2000" dirty="0" smtClean="0">
                <a:ea typeface="宋体" panose="02010600030101010101" pitchFamily="2" charset="-122"/>
              </a:rPr>
              <a:t>NRSRQ is defined as “to be defined”</a:t>
            </a:r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zh-CN" sz="4000" smtClean="0">
                <a:ea typeface="宋体" panose="02010600030101010101" pitchFamily="2" charset="-122"/>
              </a:rPr>
              <a:t>Consensus on RRM measurement</a:t>
            </a:r>
            <a:endParaRPr lang="zh-CN" altLang="en-US" sz="4000" smtClean="0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762000" y="685800"/>
            <a:ext cx="8153400" cy="5715000"/>
          </a:xfrm>
        </p:spPr>
        <p:txBody>
          <a:bodyPr/>
          <a:lstStyle/>
          <a:p>
            <a:r>
              <a:rPr lang="en-GB" altLang="zh-CN" sz="2000" dirty="0" smtClean="0">
                <a:ea typeface="宋体" panose="02010600030101010101" pitchFamily="2" charset="-122"/>
              </a:rPr>
              <a:t>RAN4 is to define NRSRP/NRSRQ measurement requirements based on NB-RS measurement for Rel-13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endParaRPr lang="en-GB" altLang="zh-CN" sz="2000" dirty="0" smtClean="0">
              <a:ea typeface="宋体" panose="02010600030101010101" pitchFamily="2" charset="-122"/>
            </a:endParaRPr>
          </a:p>
          <a:p>
            <a:pPr lvl="1"/>
            <a:r>
              <a:rPr lang="en-GB" altLang="zh-CN" sz="1600" dirty="0" smtClean="0">
                <a:ea typeface="宋体" panose="02010600030101010101" pitchFamily="2" charset="-122"/>
              </a:rPr>
              <a:t>Applicable requirements for RRC_IDLE and RRC_CONNECTED modes are to be defined</a:t>
            </a:r>
          </a:p>
          <a:p>
            <a:pPr lvl="1"/>
            <a:r>
              <a:rPr lang="en-GB" altLang="zh-CN" sz="1600" dirty="0" smtClean="0">
                <a:ea typeface="宋体" panose="02010600030101010101" pitchFamily="2" charset="-122"/>
              </a:rPr>
              <a:t>UE is allowed to perform measurement using either NB-RS or NB-SSS or a combination of these signals for RRM measurement</a:t>
            </a:r>
          </a:p>
          <a:p>
            <a:r>
              <a:rPr lang="en-GB" altLang="zh-CN" sz="2000" dirty="0" smtClean="0">
                <a:ea typeface="宋体" panose="02010600030101010101" pitchFamily="2" charset="-122"/>
              </a:rPr>
              <a:t>RAN4 is discuss whether to specify different NRSRP/NRSRQ measurement accuracy and measurement period for each coverage mode</a:t>
            </a:r>
          </a:p>
          <a:p>
            <a:r>
              <a:rPr lang="en-US" altLang="zh-CN" sz="2000" dirty="0" smtClean="0">
                <a:ea typeface="宋体" panose="02010600030101010101" pitchFamily="2" charset="-122"/>
              </a:rPr>
              <a:t>RAN4 agreed that the minimum number of inter-frequency carriers that the NB-</a:t>
            </a:r>
            <a:r>
              <a:rPr lang="en-US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US" altLang="zh-CN" sz="2000" dirty="0" smtClean="0">
                <a:ea typeface="宋体" panose="02010600030101010101" pitchFamily="2" charset="-122"/>
              </a:rPr>
              <a:t> UE shall be able to monitor is [2] (excluding serving carrier)</a:t>
            </a:r>
          </a:p>
          <a:p>
            <a:pPr lvl="1"/>
            <a:r>
              <a:rPr lang="en-US" altLang="zh-CN" sz="1600" dirty="0" smtClean="0">
                <a:ea typeface="宋体" panose="02010600030101010101" pitchFamily="2" charset="-122"/>
              </a:rPr>
              <a:t>It is FFS whether to specify minimum number of inter-frequency carriers to monitor per deployment mode(in-band/standalone/guard-band)</a:t>
            </a:r>
          </a:p>
          <a:p>
            <a:pPr>
              <a:spcBef>
                <a:spcPct val="0"/>
              </a:spcBef>
            </a:pPr>
            <a:r>
              <a:rPr lang="en-US" altLang="zh-CN" sz="2000" dirty="0" smtClean="0">
                <a:ea typeface="宋体" panose="02010600030101010101" pitchFamily="2" charset="-122"/>
              </a:rPr>
              <a:t>RAN4 is to define inter-frequency measurement requirements treating all carriers as normal performance carriers as in Rel-11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 err="1" smtClean="0">
                <a:ea typeface="宋体" panose="02010600030101010101" pitchFamily="2" charset="-122"/>
              </a:rPr>
              <a:t>IncMon</a:t>
            </a:r>
            <a:r>
              <a:rPr lang="en-US" altLang="zh-CN" sz="1600" dirty="0" smtClean="0">
                <a:ea typeface="宋体" panose="02010600030101010101" pitchFamily="2" charset="-122"/>
              </a:rPr>
              <a:t> framework will not be used since number carriers is expected to be small</a:t>
            </a: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-990600" y="-381000"/>
            <a:ext cx="10820400" cy="1143000"/>
          </a:xfrm>
        </p:spPr>
        <p:txBody>
          <a:bodyPr/>
          <a:lstStyle/>
          <a:p>
            <a:r>
              <a:rPr lang="en-US" altLang="zh-CN" sz="3200" smtClean="0">
                <a:ea typeface="宋体" panose="02010600030101010101" pitchFamily="2" charset="-122"/>
              </a:rPr>
              <a:t>Simulation assumptions for RRM measurement</a:t>
            </a:r>
            <a:endParaRPr lang="zh-CN" altLang="en-US" sz="3200" smtClean="0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0" y="457200"/>
            <a:ext cx="8686800" cy="533400"/>
          </a:xfrm>
        </p:spPr>
        <p:txBody>
          <a:bodyPr/>
          <a:lstStyle/>
          <a:p>
            <a:r>
              <a:rPr lang="en-GB" altLang="zh-CN" sz="1400" smtClean="0">
                <a:ea typeface="宋体" panose="02010600030101010101" pitchFamily="2" charset="-122"/>
              </a:rPr>
              <a:t>Note: RSSI is </a:t>
            </a:r>
            <a:r>
              <a:rPr lang="en-US" altLang="zh-CN" sz="1400" smtClean="0">
                <a:ea typeface="宋体" panose="02010600030101010101" pitchFamily="2" charset="-122"/>
              </a:rPr>
              <a:t>measured only from OFDM symbols containing NB-RS of measurement subframes.</a:t>
            </a:r>
          </a:p>
          <a:p>
            <a:pPr>
              <a:buFontTx/>
              <a:buNone/>
            </a:pPr>
            <a:endParaRPr lang="zh-CN" altLang="zh-CN" sz="2000" smtClean="0">
              <a:ea typeface="宋体" panose="02010600030101010101" pitchFamily="2" charset="-122"/>
            </a:endParaRPr>
          </a:p>
          <a:p>
            <a:endParaRPr lang="zh-CN" altLang="zh-CN" sz="200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smtClean="0"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0200" y="904875"/>
          <a:ext cx="6096000" cy="6505575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Parameters</a:t>
                      </a:r>
                      <a:endParaRPr kumimoji="0" 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Value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Comments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Both RSRP and RSRQ measured over 1 RB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System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L1 measurement period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200 ms, 400 ms, 800 ms 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1600 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Even further increased measurement period can be considered to evaluate the measurement performance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Sample duration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1ms,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3ms, 6ms, 10ms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Even further increased sampling period can be considered to evaluate the measurement performance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sampling rate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Once every 40ms  or  80 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Sample period: 40ms or 80ms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L3 filtering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Disabled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DRX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OFF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Antenna configuration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1TX, 1RX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Mobility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Stationary UEs,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Channel model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AWGN, ETU 1Hz, EPA 1Hz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Models stationary device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type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NB-RS only based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Companies are encouraged to provide simulation results for measurements based on follows signals. NB-RS is to be used as baseline for simulation only. 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CP length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Normal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Carrier frequency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2 GHz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Ec/Iot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-20 dB, …, 10 dB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 noise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Frequency error modelling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+/-50 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With respect to reference cell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4530</TotalTime>
  <Words>587</Words>
  <Application>Microsoft Office PowerPoint</Application>
  <PresentationFormat>全屏显示(4:3)</PresentationFormat>
  <Paragraphs>84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Default Design</vt:lpstr>
      <vt:lpstr>Way forward on NB-IoT RRM measurement</vt:lpstr>
      <vt:lpstr>Background</vt:lpstr>
      <vt:lpstr>Consensus on RRM measurement</vt:lpstr>
      <vt:lpstr>Consensus on RRM measurement</vt:lpstr>
      <vt:lpstr>Simulation assumptions for RRM measurement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keywords>CTPClassification=CTP_PUBLIC:VisualMarkings=</cp:keywords>
  <cp:lastModifiedBy>Huawei</cp:lastModifiedBy>
  <cp:revision>248</cp:revision>
  <dcterms:created xsi:type="dcterms:W3CDTF">2013-01-30T10:15:44Z</dcterms:created>
  <dcterms:modified xsi:type="dcterms:W3CDTF">2016-04-14T14:15:13Z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(3)D09LPUOO2sS6CjyzJ3Ge7MOF2+HKyAJrGjUQy9L0vD/4tSDPBbSC4HlFpoN7fgP02aRDOkWt_x000d_
gZwRlJI7xg9PfKwN8YdBjyc9FQn1fJefoHB+mpgDEFxGFVtUBbb21oPz4AUr2SlhGoOevb+2_x000d_
mdcIHt+ml6mXLllbqEAyF5PgWwJT+I5CqF12DulrOJ0Dml9gae/98NCGP1dZ8XGL/C3TkqT5_x000d_
18sWi8Y82Sg/H8+Q7o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MEWtXv3Tx7dVwPbamXztTSrAeSJpNP66Sx0O9PhiiH0N/lL34j72wP_x000d_
2wl5E5BPCFDua1sU4UaRMky1wm3rIdQQybhyBlWHiGIBrmfu2YCPY3dLMge6Zadei1OpJj/c_x000d_
uhjWOesfQ03jLN0B5O/YFKjdTokW7VlM1dkZR5xNqkJVsLpfCVbZZFnWOh0LonGKDlBSqHDr_x000d_
h5ZD9Riu8t2Nu2HZvHszCd8QG/prKZ4Ue97a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bVCy99abnbp+7GbzcFz6hb8lqZzleQXrfCH1_x000d_
CibMYxGAfosa9o6WIUED3W7Vm0oDbtSfKZjkP1QDjNx5Uy3I03PCDexMYeWJLnUUD36mz7sM_x000d_
</vt:lpwstr>
  </property>
  <property fmtid="{D5CDD505-2E9C-101B-9397-08002B2CF9AE}" pid="21" name="_2015_ms_pID_7253432_00">
    <vt:lpwstr>_2015_ms_pID_7253432</vt:lpwstr>
  </property>
  <property fmtid="{D5CDD505-2E9C-101B-9397-08002B2CF9AE}" pid="22" name="TitusGUID">
    <vt:lpwstr>1f0c0d04-c9c3-48c9-86b3-308e835e87be</vt:lpwstr>
  </property>
  <property fmtid="{D5CDD505-2E9C-101B-9397-08002B2CF9AE}" pid="23" name="CTP_TimeStamp">
    <vt:lpwstr>2016-04-14 13:06:07Z</vt:lpwstr>
  </property>
  <property fmtid="{D5CDD505-2E9C-101B-9397-08002B2CF9AE}" pid="24" name="CTP_BU">
    <vt:lpwstr>NA</vt:lpwstr>
  </property>
  <property fmtid="{D5CDD505-2E9C-101B-9397-08002B2CF9AE}" pid="25" name="CTP_IDSID">
    <vt:lpwstr>NA</vt:lpwstr>
  </property>
  <property fmtid="{D5CDD505-2E9C-101B-9397-08002B2CF9AE}" pid="26" name="CTP_WWID">
    <vt:lpwstr>NA</vt:lpwstr>
  </property>
  <property fmtid="{D5CDD505-2E9C-101B-9397-08002B2CF9AE}" pid="27" name="CTPClassification">
    <vt:lpwstr>CTP_PUBLIC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1460581085</vt:lpwstr>
  </property>
</Properties>
</file>