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9" r:id="rId3"/>
    <p:sldId id="261" r:id="rId4"/>
    <p:sldId id="260" r:id="rId5"/>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5620"/>
    <p:restoredTop sz="94660"/>
  </p:normalViewPr>
  <p:slideViewPr>
    <p:cSldViewPr>
      <p:cViewPr>
        <p:scale>
          <a:sx n="75" d="100"/>
          <a:sy n="75" d="100"/>
        </p:scale>
        <p:origin x="-1236" y="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D4320313-A1BF-46CF-84B3-9DA1D98AF3F4}" type="datetimeFigureOut">
              <a:rPr lang="zh-CN" altLang="en-US"/>
              <a:pPr>
                <a:defRPr/>
              </a:pPr>
              <a:t>2016/4/14</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499B7920-8ECB-4F41-8D64-06DCFF8FB679}" type="slidenum">
              <a:rPr lang="zh-CN" altLang="en-US"/>
              <a:pPr>
                <a:defRPr/>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2253A057-CF9F-4177-8D0D-13DFED105E76}" type="datetimeFigureOut">
              <a:rPr lang="zh-CN" altLang="en-US"/>
              <a:pPr>
                <a:defRPr/>
              </a:pPr>
              <a:t>2016/4/14</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36543B0-DB8C-42D4-9CAB-11195D5F0DEA}"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4DDFE930-2E5D-4B26-B976-22011838302C}" type="datetimeFigureOut">
              <a:rPr lang="zh-CN" altLang="en-US"/>
              <a:pPr>
                <a:defRPr/>
              </a:pPr>
              <a:t>2016/4/14</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EB2F036-3651-4A86-B281-E71813F81CBA}" type="slidenum">
              <a:rPr lang="zh-CN" altLang="en-US"/>
              <a:pPr>
                <a:defRPr/>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DEF3407F-42AA-44FC-9173-C9CE286B9AE4}" type="datetimeFigureOut">
              <a:rPr lang="zh-CN" altLang="en-US"/>
              <a:pPr>
                <a:defRPr/>
              </a:pPr>
              <a:t>2016/4/14</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BD090861-6419-414E-B655-42317F4E0B3A}"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5171F313-C86B-4B5B-8F74-DB5C4E8FFAB5}" type="datetimeFigureOut">
              <a:rPr lang="zh-CN" altLang="en-US"/>
              <a:pPr>
                <a:defRPr/>
              </a:pPr>
              <a:t>2016/4/14</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ABACC4AE-A30A-433E-982E-57E384C2B6AE}" type="slidenum">
              <a:rPr lang="zh-CN" altLang="en-US"/>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C12D9AB1-CF78-484B-BFA4-C2942992C9B8}" type="datetimeFigureOut">
              <a:rPr lang="zh-CN" altLang="en-US"/>
              <a:pPr>
                <a:defRPr/>
              </a:pPr>
              <a:t>2016/4/14</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A325CF79-FD50-410C-B599-17D124C32794}"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8D8FCBA0-EC3E-405F-9DC9-6C6E7C850330}" type="datetimeFigureOut">
              <a:rPr lang="zh-CN" altLang="en-US"/>
              <a:pPr>
                <a:defRPr/>
              </a:pPr>
              <a:t>2016/4/14</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5F4E56B0-AFD6-48E1-ADBA-B07AA5424C0B}"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638AC342-3ED0-49FE-A118-AAC4204836CE}" type="datetimeFigureOut">
              <a:rPr lang="zh-CN" altLang="en-US"/>
              <a:pPr>
                <a:defRPr/>
              </a:pPr>
              <a:t>2016/4/14</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32B77CBE-EFDB-4BB5-BBB7-A2882DA37F93}"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EE387D3C-8863-4794-9260-4A4D943DDA3D}" type="datetimeFigureOut">
              <a:rPr lang="zh-CN" altLang="en-US"/>
              <a:pPr>
                <a:defRPr/>
              </a:pPr>
              <a:t>2016/4/14</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E9A485CD-75AF-4D76-BEE8-CB49B00B55F9}"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D02E6548-0D7E-4715-829B-3066BBD20041}" type="datetimeFigureOut">
              <a:rPr lang="zh-CN" altLang="en-US"/>
              <a:pPr>
                <a:defRPr/>
              </a:pPr>
              <a:t>2016/4/14</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5BDC89A1-2402-4DED-B62F-14A81E80441F}"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3A566111-3F35-46F0-832A-879EDE8240E7}" type="datetimeFigureOut">
              <a:rPr lang="zh-CN" altLang="en-US"/>
              <a:pPr>
                <a:defRPr/>
              </a:pPr>
              <a:t>2016/4/14</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0051CDD8-2484-47C1-92D2-A4BFD6EBCE9A}"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pitchFamily="34" charset="0"/>
              </a:defRPr>
            </a:lvl1pPr>
          </a:lstStyle>
          <a:p>
            <a:pPr>
              <a:defRPr/>
            </a:pPr>
            <a:fld id="{2C30134F-6FD8-4DF7-BBD8-ED8EF1119D7E}" type="datetimeFigureOut">
              <a:rPr lang="zh-CN" altLang="en-US"/>
              <a:pPr>
                <a:defRPr/>
              </a:pPr>
              <a:t>2016/4/14</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pitchFamily="34" charset="0"/>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itchFamily="34" charset="0"/>
              </a:defRPr>
            </a:lvl1pPr>
          </a:lstStyle>
          <a:p>
            <a:pPr>
              <a:defRPr/>
            </a:pPr>
            <a:fld id="{0009E9D5-67A5-4D96-95D8-B36DD69D5EBE}"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宋体" pitchFamily="2" charset="-122"/>
          <a:cs typeface="+mj-cs"/>
        </a:defRPr>
      </a:lvl1pPr>
      <a:lvl2pPr algn="ctr" rtl="0" eaLnBrk="0" fontAlgn="base" hangingPunct="0">
        <a:spcBef>
          <a:spcPct val="0"/>
        </a:spcBef>
        <a:spcAft>
          <a:spcPct val="0"/>
        </a:spcAft>
        <a:defRPr sz="4400">
          <a:solidFill>
            <a:schemeClr val="tx1"/>
          </a:solidFill>
          <a:latin typeface="Calibri" pitchFamily="34" charset="0"/>
          <a:ea typeface="宋体" pitchFamily="2" charset="-122"/>
        </a:defRPr>
      </a:lvl2pPr>
      <a:lvl3pPr algn="ctr" rtl="0" eaLnBrk="0" fontAlgn="base" hangingPunct="0">
        <a:spcBef>
          <a:spcPct val="0"/>
        </a:spcBef>
        <a:spcAft>
          <a:spcPct val="0"/>
        </a:spcAft>
        <a:defRPr sz="4400">
          <a:solidFill>
            <a:schemeClr val="tx1"/>
          </a:solidFill>
          <a:latin typeface="Calibri" pitchFamily="34" charset="0"/>
          <a:ea typeface="宋体" pitchFamily="2" charset="-122"/>
        </a:defRPr>
      </a:lvl3pPr>
      <a:lvl4pPr algn="ctr" rtl="0" eaLnBrk="0" fontAlgn="base" hangingPunct="0">
        <a:spcBef>
          <a:spcPct val="0"/>
        </a:spcBef>
        <a:spcAft>
          <a:spcPct val="0"/>
        </a:spcAft>
        <a:defRPr sz="4400">
          <a:solidFill>
            <a:schemeClr val="tx1"/>
          </a:solidFill>
          <a:latin typeface="Calibri" pitchFamily="34" charset="0"/>
          <a:ea typeface="宋体" pitchFamily="2" charset="-122"/>
        </a:defRPr>
      </a:lvl4pPr>
      <a:lvl5pPr algn="ctr" rtl="0" eaLnBrk="0" fontAlgn="base" hangingPunct="0">
        <a:spcBef>
          <a:spcPct val="0"/>
        </a:spcBef>
        <a:spcAft>
          <a:spcPct val="0"/>
        </a:spcAft>
        <a:defRPr sz="4400">
          <a:solidFill>
            <a:schemeClr val="tx1"/>
          </a:solidFill>
          <a:latin typeface="Calibri" pitchFamily="34" charset="0"/>
          <a:ea typeface="宋体" pitchFamily="2" charset="-122"/>
        </a:defRPr>
      </a:lvl5pPr>
      <a:lvl6pPr marL="457200" algn="ctr" rtl="0" fontAlgn="base">
        <a:spcBef>
          <a:spcPct val="0"/>
        </a:spcBef>
        <a:spcAft>
          <a:spcPct val="0"/>
        </a:spcAft>
        <a:defRPr sz="4400">
          <a:solidFill>
            <a:schemeClr val="tx1"/>
          </a:solidFill>
          <a:latin typeface="Calibri" pitchFamily="34" charset="0"/>
          <a:ea typeface="宋体" pitchFamily="2" charset="-122"/>
        </a:defRPr>
      </a:lvl6pPr>
      <a:lvl7pPr marL="914400" algn="ctr" rtl="0" fontAlgn="base">
        <a:spcBef>
          <a:spcPct val="0"/>
        </a:spcBef>
        <a:spcAft>
          <a:spcPct val="0"/>
        </a:spcAft>
        <a:defRPr sz="4400">
          <a:solidFill>
            <a:schemeClr val="tx1"/>
          </a:solidFill>
          <a:latin typeface="Calibri" pitchFamily="34" charset="0"/>
          <a:ea typeface="宋体" pitchFamily="2" charset="-122"/>
        </a:defRPr>
      </a:lvl7pPr>
      <a:lvl8pPr marL="1371600" algn="ctr" rtl="0" fontAlgn="base">
        <a:spcBef>
          <a:spcPct val="0"/>
        </a:spcBef>
        <a:spcAft>
          <a:spcPct val="0"/>
        </a:spcAft>
        <a:defRPr sz="4400">
          <a:solidFill>
            <a:schemeClr val="tx1"/>
          </a:solidFill>
          <a:latin typeface="Calibri" pitchFamily="34" charset="0"/>
          <a:ea typeface="宋体" pitchFamily="2" charset="-122"/>
        </a:defRPr>
      </a:lvl8pPr>
      <a:lvl9pPr marL="1828800" algn="ctr" rtl="0" fontAlgn="base">
        <a:spcBef>
          <a:spcPct val="0"/>
        </a:spcBef>
        <a:spcAft>
          <a:spcPct val="0"/>
        </a:spcAft>
        <a:defRPr sz="4400">
          <a:solidFill>
            <a:schemeClr val="tx1"/>
          </a:solidFill>
          <a:latin typeface="Calibri" pitchFamily="34" charset="0"/>
          <a:ea typeface="宋体" pitchFamily="2" charset="-122"/>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宋体" pitchFamily="2" charset="-122"/>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宋体" pitchFamily="2" charset="-122"/>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宋体" pitchFamily="2" charset="-122"/>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宋体" pitchFamily="2" charset="-122"/>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宋体" pitchFamily="2"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标题 1"/>
          <p:cNvSpPr>
            <a:spLocks noGrp="1"/>
          </p:cNvSpPr>
          <p:nvPr>
            <p:ph type="ctrTitle"/>
          </p:nvPr>
        </p:nvSpPr>
        <p:spPr>
          <a:xfrm>
            <a:off x="684213" y="476250"/>
            <a:ext cx="5616575" cy="1470025"/>
          </a:xfrm>
        </p:spPr>
        <p:txBody>
          <a:bodyPr/>
          <a:lstStyle/>
          <a:p>
            <a:pPr algn="l" eaLnBrk="1" hangingPunct="1"/>
            <a:r>
              <a:rPr lang="en-US" altLang="zh-CN" sz="2200" smtClean="0"/>
              <a:t>3GPP TSG-RAN WG4 Meeting #78bis	                                               </a:t>
            </a:r>
            <a:br>
              <a:rPr lang="en-US" altLang="zh-CN" sz="2200" smtClean="0"/>
            </a:br>
            <a:r>
              <a:rPr lang="pt-BR" altLang="zh-CN" sz="2200" smtClean="0"/>
              <a:t>San Jose Del Cabo, </a:t>
            </a:r>
            <a:r>
              <a:rPr lang="en-US" altLang="zh-CN" sz="2200" smtClean="0"/>
              <a:t>11 – 15 Apr, 2016</a:t>
            </a:r>
            <a:r>
              <a:rPr lang="zh-CN" altLang="zh-CN" b="1" smtClean="0"/>
              <a:t/>
            </a:r>
            <a:br>
              <a:rPr lang="zh-CN" altLang="zh-CN" b="1" smtClean="0"/>
            </a:br>
            <a:endParaRPr lang="zh-CN" altLang="en-US" smtClean="0"/>
          </a:p>
        </p:txBody>
      </p:sp>
      <p:sp>
        <p:nvSpPr>
          <p:cNvPr id="2051" name="副标题 2"/>
          <p:cNvSpPr>
            <a:spLocks noGrp="1"/>
          </p:cNvSpPr>
          <p:nvPr>
            <p:ph type="subTitle" idx="1"/>
          </p:nvPr>
        </p:nvSpPr>
        <p:spPr>
          <a:xfrm>
            <a:off x="1371600" y="4340225"/>
            <a:ext cx="6986614" cy="1176338"/>
          </a:xfrm>
        </p:spPr>
        <p:txBody>
          <a:bodyPr/>
          <a:lstStyle/>
          <a:p>
            <a:pPr eaLnBrk="1" hangingPunct="1"/>
            <a:r>
              <a:rPr lang="en-GB" altLang="zh-CN" dirty="0" smtClean="0">
                <a:solidFill>
                  <a:schemeClr val="tx1"/>
                </a:solidFill>
              </a:rPr>
              <a:t>China Telecom, SK Telecom, Sprint, Qualcomm, </a:t>
            </a:r>
            <a:r>
              <a:rPr lang="en-GB" altLang="zh-CN" dirty="0" err="1" smtClean="0">
                <a:solidFill>
                  <a:schemeClr val="tx1"/>
                </a:solidFill>
              </a:rPr>
              <a:t>HuaWei</a:t>
            </a:r>
            <a:r>
              <a:rPr lang="en-GB" altLang="zh-CN" dirty="0" smtClean="0">
                <a:solidFill>
                  <a:schemeClr val="tx1"/>
                </a:solidFill>
              </a:rPr>
              <a:t>, Intel,</a:t>
            </a:r>
            <a:r>
              <a:rPr lang="en-US" altLang="zh-CN" dirty="0" smtClean="0">
                <a:solidFill>
                  <a:schemeClr val="tx1"/>
                </a:solidFill>
              </a:rPr>
              <a:t> ZTE, Samsung</a:t>
            </a:r>
            <a:endParaRPr lang="zh-CN" altLang="en-US" dirty="0" smtClean="0">
              <a:solidFill>
                <a:schemeClr val="tx1"/>
              </a:solidFill>
            </a:endParaRPr>
          </a:p>
        </p:txBody>
      </p:sp>
      <p:sp>
        <p:nvSpPr>
          <p:cNvPr id="2052" name="TextBox 3"/>
          <p:cNvSpPr txBox="1">
            <a:spLocks noChangeArrowheads="1"/>
          </p:cNvSpPr>
          <p:nvPr/>
        </p:nvSpPr>
        <p:spPr bwMode="auto">
          <a:xfrm>
            <a:off x="395288" y="1989138"/>
            <a:ext cx="8640762" cy="1446212"/>
          </a:xfrm>
          <a:prstGeom prst="rect">
            <a:avLst/>
          </a:prstGeom>
          <a:noFill/>
          <a:ln w="9525">
            <a:noFill/>
            <a:miter lim="800000"/>
            <a:headEnd/>
            <a:tailEnd/>
          </a:ln>
        </p:spPr>
        <p:txBody>
          <a:bodyPr>
            <a:spAutoFit/>
          </a:bodyPr>
          <a:lstStyle/>
          <a:p>
            <a:pPr algn="ctr"/>
            <a:r>
              <a:rPr lang="en-US" altLang="zh-CN" sz="4400">
                <a:latin typeface="Calibri" pitchFamily="34" charset="0"/>
              </a:rPr>
              <a:t>Way forward on handling of CDMA and NB-IoT coexistence study</a:t>
            </a:r>
            <a:endParaRPr lang="zh-CN" altLang="en-US" sz="4400">
              <a:latin typeface="Calibri" pitchFamily="34" charset="0"/>
            </a:endParaRPr>
          </a:p>
        </p:txBody>
      </p:sp>
      <p:sp>
        <p:nvSpPr>
          <p:cNvPr id="2053" name="TextBox 4"/>
          <p:cNvSpPr txBox="1">
            <a:spLocks noChangeArrowheads="1"/>
          </p:cNvSpPr>
          <p:nvPr/>
        </p:nvSpPr>
        <p:spPr bwMode="auto">
          <a:xfrm>
            <a:off x="7308850" y="620713"/>
            <a:ext cx="1511300" cy="369887"/>
          </a:xfrm>
          <a:prstGeom prst="rect">
            <a:avLst/>
          </a:prstGeom>
          <a:noFill/>
          <a:ln w="9525">
            <a:noFill/>
            <a:miter lim="800000"/>
            <a:headEnd/>
            <a:tailEnd/>
          </a:ln>
        </p:spPr>
        <p:txBody>
          <a:bodyPr>
            <a:spAutoFit/>
          </a:bodyPr>
          <a:lstStyle/>
          <a:p>
            <a:r>
              <a:rPr lang="en-US" altLang="zh-CN">
                <a:latin typeface="Calibri" pitchFamily="34" charset="0"/>
              </a:rPr>
              <a:t>R4-xxxxxx</a:t>
            </a:r>
            <a:endParaRPr lang="zh-CN" altLang="en-US" sz="1400">
              <a:latin typeface="Calibri"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标题 1"/>
          <p:cNvSpPr>
            <a:spLocks noGrp="1"/>
          </p:cNvSpPr>
          <p:nvPr>
            <p:ph type="title"/>
          </p:nvPr>
        </p:nvSpPr>
        <p:spPr/>
        <p:txBody>
          <a:bodyPr/>
          <a:lstStyle/>
          <a:p>
            <a:pPr eaLnBrk="1" hangingPunct="1"/>
            <a:r>
              <a:rPr lang="en-US" altLang="zh-CN" smtClean="0"/>
              <a:t>Background</a:t>
            </a:r>
            <a:endParaRPr lang="zh-CN" altLang="en-US" smtClean="0"/>
          </a:p>
        </p:txBody>
      </p:sp>
      <p:sp>
        <p:nvSpPr>
          <p:cNvPr id="3075" name="内容占位符 2"/>
          <p:cNvSpPr>
            <a:spLocks noGrp="1"/>
          </p:cNvSpPr>
          <p:nvPr>
            <p:ph idx="1"/>
          </p:nvPr>
        </p:nvSpPr>
        <p:spPr/>
        <p:txBody>
          <a:bodyPr/>
          <a:lstStyle/>
          <a:p>
            <a:pPr eaLnBrk="1"/>
            <a:r>
              <a:rPr lang="en-GB" altLang="zh-CN" sz="2400" dirty="0" smtClean="0"/>
              <a:t>Narrowband </a:t>
            </a:r>
            <a:r>
              <a:rPr lang="en-GB" altLang="zh-CN" sz="2400" dirty="0" err="1" smtClean="0"/>
              <a:t>IoT</a:t>
            </a:r>
            <a:r>
              <a:rPr lang="en-GB" altLang="zh-CN" sz="2400" dirty="0" smtClean="0"/>
              <a:t> WI was approved in RAN#69 meeting[1]. RAN4 is working on NB-</a:t>
            </a:r>
            <a:r>
              <a:rPr lang="en-GB" altLang="zh-CN" sz="2400" dirty="0" err="1" smtClean="0"/>
              <a:t>IoT</a:t>
            </a:r>
            <a:r>
              <a:rPr lang="en-GB" altLang="zh-CN" sz="2400" dirty="0" smtClean="0"/>
              <a:t> RF requirement specification considering coexistence study for NB-</a:t>
            </a:r>
            <a:r>
              <a:rPr lang="en-GB" altLang="zh-CN" sz="2400" dirty="0" err="1" smtClean="0"/>
              <a:t>IoT</a:t>
            </a:r>
            <a:r>
              <a:rPr lang="en-GB" altLang="zh-CN" sz="2400" dirty="0" smtClean="0"/>
              <a:t>. </a:t>
            </a:r>
          </a:p>
          <a:p>
            <a:pPr eaLnBrk="1"/>
            <a:r>
              <a:rPr lang="en-GB" altLang="zh-CN" sz="2400" dirty="0" smtClean="0"/>
              <a:t>The CDMA system is widely to be used in many countries such as China, Japan, Korea, US etc. in different regions using around 800M frequency band, which is also the high priority band for NB-</a:t>
            </a:r>
            <a:r>
              <a:rPr lang="en-GB" altLang="zh-CN" sz="2400" dirty="0" err="1" smtClean="0"/>
              <a:t>IoT</a:t>
            </a:r>
            <a:r>
              <a:rPr lang="en-GB" altLang="zh-CN" sz="2400" dirty="0" smtClean="0"/>
              <a:t> to reach wide coverage performance.</a:t>
            </a:r>
          </a:p>
          <a:p>
            <a:pPr eaLnBrk="1"/>
            <a:r>
              <a:rPr lang="en-GB" altLang="zh-CN" sz="2400" dirty="0" smtClean="0"/>
              <a:t>Currently CDMA coexistence with NB-</a:t>
            </a:r>
            <a:r>
              <a:rPr lang="en-GB" altLang="zh-CN" sz="2400" dirty="0" err="1" smtClean="0"/>
              <a:t>IoT</a:t>
            </a:r>
            <a:r>
              <a:rPr lang="en-GB" altLang="zh-CN" sz="2400" dirty="0" smtClean="0"/>
              <a:t> is not be considered in NB-</a:t>
            </a:r>
            <a:r>
              <a:rPr lang="en-GB" altLang="zh-CN" sz="2400" dirty="0" err="1" smtClean="0"/>
              <a:t>IoT</a:t>
            </a:r>
            <a:r>
              <a:rPr lang="en-GB" altLang="zh-CN" sz="2400" dirty="0" smtClean="0"/>
              <a:t> RF requirement evaluation. It will bring difficulty for CDMA operators to deploy NB-</a:t>
            </a:r>
            <a:r>
              <a:rPr lang="en-GB" altLang="zh-CN" sz="2400" dirty="0" err="1" smtClean="0"/>
              <a:t>IoT</a:t>
            </a:r>
            <a:r>
              <a:rPr lang="en-GB" altLang="zh-CN" sz="2400" dirty="0" smtClean="0"/>
              <a:t> , and also for inter-operator coexistence. </a:t>
            </a:r>
          </a:p>
          <a:p>
            <a:pPr eaLnBrk="1"/>
            <a:endParaRPr lang="zh-CN" altLang="zh-CN" sz="2800" dirty="0" smtClean="0"/>
          </a:p>
          <a:p>
            <a:pPr eaLnBrk="1" hangingPunct="1"/>
            <a:endParaRPr lang="en-GB" altLang="zh-CN" dirty="0" smtClean="0"/>
          </a:p>
          <a:p>
            <a:pPr eaLnBrk="1" hangingPunct="1"/>
            <a:endParaRPr lang="zh-CN" altLang="zh-CN" dirty="0" smtClean="0"/>
          </a:p>
          <a:p>
            <a:pPr eaLnBrk="1" hangingPunct="1"/>
            <a:endParaRPr lang="zh-CN" altLang="en-US" dirty="0" smtClean="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标题 1"/>
          <p:cNvSpPr>
            <a:spLocks noGrp="1"/>
          </p:cNvSpPr>
          <p:nvPr>
            <p:ph type="title"/>
          </p:nvPr>
        </p:nvSpPr>
        <p:spPr/>
        <p:txBody>
          <a:bodyPr/>
          <a:lstStyle/>
          <a:p>
            <a:r>
              <a:rPr lang="en-US" altLang="zh-CN" smtClean="0"/>
              <a:t> Way forward</a:t>
            </a:r>
            <a:endParaRPr lang="zh-CN" altLang="en-US" smtClean="0"/>
          </a:p>
        </p:txBody>
      </p:sp>
      <p:sp>
        <p:nvSpPr>
          <p:cNvPr id="4099" name="内容占位符 2"/>
          <p:cNvSpPr>
            <a:spLocks noGrp="1"/>
          </p:cNvSpPr>
          <p:nvPr>
            <p:ph idx="1"/>
          </p:nvPr>
        </p:nvSpPr>
        <p:spPr/>
        <p:txBody>
          <a:bodyPr/>
          <a:lstStyle/>
          <a:p>
            <a:pPr marL="342900" lvl="1" indent="-342900" eaLnBrk="1">
              <a:buFont typeface="Arial" pitchFamily="34" charset="0"/>
              <a:buChar char="•"/>
            </a:pPr>
            <a:r>
              <a:rPr lang="en-US" altLang="zh-CN" sz="2400" dirty="0" smtClean="0"/>
              <a:t>CDMA and NB-</a:t>
            </a:r>
            <a:r>
              <a:rPr lang="en-US" altLang="zh-CN" sz="2400" dirty="0" err="1" smtClean="0"/>
              <a:t>IoT</a:t>
            </a:r>
            <a:r>
              <a:rPr lang="en-US" altLang="zh-CN" sz="2400" dirty="0" smtClean="0"/>
              <a:t> coexistence should be studied.</a:t>
            </a:r>
          </a:p>
          <a:p>
            <a:pPr marL="342900" lvl="1" indent="-342900" eaLnBrk="1">
              <a:buFont typeface="Arial" pitchFamily="34" charset="0"/>
              <a:buChar char="•"/>
            </a:pPr>
            <a:r>
              <a:rPr lang="en-US" altLang="zh-CN" sz="2400" dirty="0" smtClean="0"/>
              <a:t>Considering the tight schedule of R13 NB-</a:t>
            </a:r>
            <a:r>
              <a:rPr lang="en-US" altLang="zh-CN" sz="2400" dirty="0" err="1" smtClean="0"/>
              <a:t>IoT</a:t>
            </a:r>
            <a:r>
              <a:rPr lang="en-US" altLang="zh-CN" sz="2400" dirty="0" smtClean="0"/>
              <a:t>, it is recommended such coexistence study be conducted and evaluated in potential R14 WI/SI.</a:t>
            </a:r>
          </a:p>
          <a:p>
            <a:pPr marL="742950" lvl="2" indent="-342900" eaLnBrk="1"/>
            <a:endParaRPr lang="en-GB" altLang="zh-CN" sz="2000" dirty="0" smtClean="0"/>
          </a:p>
          <a:p>
            <a:pPr marL="742950" lvl="2" indent="-342900" eaLnBrk="1"/>
            <a:endParaRPr lang="en-GB" altLang="zh-CN" sz="2000" dirty="0" smtClean="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1"/>
          <p:cNvSpPr>
            <a:spLocks noGrp="1"/>
          </p:cNvSpPr>
          <p:nvPr>
            <p:ph type="title"/>
          </p:nvPr>
        </p:nvSpPr>
        <p:spPr>
          <a:xfrm>
            <a:off x="457200" y="115888"/>
            <a:ext cx="8229600" cy="1143000"/>
          </a:xfrm>
        </p:spPr>
        <p:txBody>
          <a:bodyPr/>
          <a:lstStyle/>
          <a:p>
            <a:pPr eaLnBrk="1" hangingPunct="1"/>
            <a:r>
              <a:rPr lang="en-US" altLang="zh-CN" smtClean="0"/>
              <a:t>Reference</a:t>
            </a:r>
            <a:endParaRPr lang="zh-CN" altLang="en-US" smtClean="0"/>
          </a:p>
        </p:txBody>
      </p:sp>
      <p:sp>
        <p:nvSpPr>
          <p:cNvPr id="5123" name="内容占位符 2"/>
          <p:cNvSpPr>
            <a:spLocks noGrp="1"/>
          </p:cNvSpPr>
          <p:nvPr>
            <p:ph idx="1"/>
          </p:nvPr>
        </p:nvSpPr>
        <p:spPr>
          <a:xfrm>
            <a:off x="611188" y="1341438"/>
            <a:ext cx="8208962" cy="4525962"/>
          </a:xfrm>
        </p:spPr>
        <p:txBody>
          <a:bodyPr/>
          <a:lstStyle/>
          <a:p>
            <a:pPr marL="514350" indent="-514350" eaLnBrk="1" hangingPunct="1">
              <a:buFont typeface="Arial" pitchFamily="34" charset="0"/>
              <a:buNone/>
            </a:pPr>
            <a:r>
              <a:rPr lang="en-GB" altLang="zh-CN" sz="2000" smtClean="0"/>
              <a:t>[1] RP-160656, Revised Work Item: Narrowband IoT (NB-IoT), Huawei, HiSilicon</a:t>
            </a:r>
          </a:p>
          <a:p>
            <a:pPr marL="514350" indent="-514350" eaLnBrk="1" hangingPunct="1">
              <a:buFont typeface="Arial" pitchFamily="34" charset="0"/>
              <a:buNone/>
            </a:pPr>
            <a:r>
              <a:rPr lang="en-GB" altLang="zh-CN" sz="2000" smtClean="0"/>
              <a:t>[2] R4-161516, </a:t>
            </a:r>
            <a:r>
              <a:rPr lang="en-US" altLang="zh-CN" sz="2000" smtClean="0"/>
              <a:t>The requirement of CDMA and NB-IoT coexistence study</a:t>
            </a:r>
            <a:r>
              <a:rPr lang="en-GB" altLang="zh-CN" sz="2000" smtClean="0"/>
              <a:t>, China Telecom, SK Telecom, Sprint</a:t>
            </a:r>
          </a:p>
          <a:p>
            <a:pPr marL="514350" indent="-514350" eaLnBrk="1" hangingPunct="1">
              <a:buFont typeface="Arial" pitchFamily="34" charset="0"/>
              <a:buNone/>
            </a:pPr>
            <a:endParaRPr lang="zh-CN" altLang="zh-CN" sz="2000" i="1" smtClean="0"/>
          </a:p>
          <a:p>
            <a:pPr marL="514350" indent="-514350" eaLnBrk="1" hangingPunct="1">
              <a:buFont typeface="Arial" pitchFamily="34" charset="0"/>
              <a:buNone/>
            </a:pPr>
            <a:endParaRPr lang="zh-CN" altLang="zh-CN" sz="2000" i="1" smtClean="0"/>
          </a:p>
          <a:p>
            <a:pPr marL="514350" indent="-514350" eaLnBrk="1" hangingPunct="1">
              <a:buFont typeface="Arial" pitchFamily="34" charset="0"/>
              <a:buNone/>
            </a:pPr>
            <a:endParaRPr lang="zh-CN" altLang="zh-CN" sz="2000" smtClean="0"/>
          </a:p>
          <a:p>
            <a:pPr marL="514350" indent="-514350" eaLnBrk="1" hangingPunct="1">
              <a:buFont typeface="Arial" pitchFamily="34" charset="0"/>
              <a:buNone/>
            </a:pPr>
            <a:endParaRPr lang="zh-CN" altLang="zh-CN" sz="2000" smtClean="0"/>
          </a:p>
          <a:p>
            <a:pPr marL="514350" indent="-514350" eaLnBrk="1" hangingPunct="1">
              <a:buFont typeface="Arial" pitchFamily="34" charset="0"/>
              <a:buNone/>
            </a:pPr>
            <a:endParaRPr lang="zh-CN" altLang="en-US" smtClean="0"/>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2318</TotalTime>
  <Words>209</Words>
  <Application>Microsoft Office PowerPoint</Application>
  <PresentationFormat>全屏显示(4:3)</PresentationFormat>
  <Paragraphs>19</Paragraphs>
  <Slides>4</Slides>
  <Notes>0</Notes>
  <HiddenSlides>0</HiddenSlides>
  <MMClips>0</MMClips>
  <ScaleCrop>false</ScaleCrop>
  <HeadingPairs>
    <vt:vector size="4" baseType="variant">
      <vt:variant>
        <vt:lpstr>主题</vt:lpstr>
      </vt:variant>
      <vt:variant>
        <vt:i4>1</vt:i4>
      </vt:variant>
      <vt:variant>
        <vt:lpstr>幻灯片标题</vt:lpstr>
      </vt:variant>
      <vt:variant>
        <vt:i4>4</vt:i4>
      </vt:variant>
    </vt:vector>
  </HeadingPairs>
  <TitlesOfParts>
    <vt:vector size="5" baseType="lpstr">
      <vt:lpstr>Office 主题</vt:lpstr>
      <vt:lpstr>3GPP TSG-RAN WG4 Meeting #78bis                                                 San Jose Del Cabo, 11 – 15 Apr, 2016 </vt:lpstr>
      <vt:lpstr>Background</vt:lpstr>
      <vt:lpstr> Way forward</vt:lpstr>
      <vt:lpstr>Reference</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TSG-RAN WG4 Meeting #78bis                                                 San Jose Del Cabo, 11 – 15 Apr, 2016 </dc:title>
  <cp:lastModifiedBy>鲁娜</cp:lastModifiedBy>
  <cp:revision>5</cp:revision>
  <dcterms:created xsi:type="dcterms:W3CDTF">2016-01-12T08:39:50Z</dcterms:created>
  <dcterms:modified xsi:type="dcterms:W3CDTF">2016-04-14T06:45:58Z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_ms_pID_72543">
    <vt:lpwstr>(4)g10auRE//QCTNuuhJkKOQUB0loNO3BqN9x7w+NHIw6hWpDRZ0SjY3hrHSZ/XWPg7S5J6WQWi_x000d_
0/19rOiX4mg9TYG/aU3vcwgFCezZyEYuVYX+I5mdBoI2bxTSn+J1OinfOf9IPQ+QZanTKGg6_x000d_
FSwzjWiJEgWl5SJeee578xSdboN7FNaFoLqh6W7Y4TjOyQdql/Mm6odBK0opoPwsxihJQLwx_x000d_
mcBFP8FNTGz/DRyQJ5</vt:lpwstr>
  </property>
  <property fmtid="{D5CDD505-2E9C-101B-9397-08002B2CF9AE}" pid="3" name="_new_ms_pID_72543_00">
    <vt:lpwstr>_new_ms_pID_72543</vt:lpwstr>
  </property>
  <property fmtid="{D5CDD505-2E9C-101B-9397-08002B2CF9AE}" pid="4" name="_new_ms_pID_725431">
    <vt:lpwstr>7hy72SWpO+ixWNs+iGBCBjVnIzbKtG0dWUBRLgKaAEVzAMrhhHLLNi_x000d_
yWMbnbrIPbMBoJZXo0Tc6SN3JGJdOJFNWSthCuPK9yW9l7sehJMAGcVkJ9R+Kfi1HGHcUUwI_x000d_
A05Z/7RRswKQrlBJStetGRp5tzLWClRuy52/XASOZNX4FoWStfulToKyY2JKJBN2OBh3zIHi_x000d_
bFjl29Q5Ecg26dD8oQeXKlzVMtmn126Ix1rH</vt:lpwstr>
  </property>
  <property fmtid="{D5CDD505-2E9C-101B-9397-08002B2CF9AE}" pid="5" name="_new_ms_pID_725431_00">
    <vt:lpwstr>_new_ms_pID_725431</vt:lpwstr>
  </property>
  <property fmtid="{D5CDD505-2E9C-101B-9397-08002B2CF9AE}" pid="6" name="_new_ms_pID_725432">
    <vt:lpwstr>hEPwZk/a5XOFIo7l0Cs04AS8XG66FElgmqM6_x000d_
bk0GTb5k7MxxqmwkAYoJ4FDQuuiGbxvE5o5cBmIvNZUJdfJBT9eTXIaXSdcjwHdEbUCcqO7D_x000d_
2tibv3TZJdD3CLyLcJIvaE4UCdU0oTAznf1vDpKZg4N8HLMWjTm5JtSNJ80PXr4Rugm2Io5u_x000d_
catNfpMDYsWADm8qUKQCIsjaTKYY7IVth9OiYzpbce3ihkxi7nnmwB</vt:lpwstr>
  </property>
  <property fmtid="{D5CDD505-2E9C-101B-9397-08002B2CF9AE}" pid="7" name="_new_ms_pID_725432_00">
    <vt:lpwstr>_new_ms_pID_725432</vt:lpwstr>
  </property>
  <property fmtid="{D5CDD505-2E9C-101B-9397-08002B2CF9AE}" pid="8" name="_new_ms_pID_725433">
    <vt:lpwstr>uqwqQB0IM6Hky8x8T4_x000d_
vEQs1Vng6BWUrsgGvrcBpZZr5KA=</vt:lpwstr>
  </property>
  <property fmtid="{D5CDD505-2E9C-101B-9397-08002B2CF9AE}" pid="9" name="_new_ms_pID_725433_00">
    <vt:lpwstr>_new_ms_pID_725433</vt:lpwstr>
  </property>
  <property fmtid="{D5CDD505-2E9C-101B-9397-08002B2CF9AE}" pid="10" name="_readonly">
    <vt:lpwstr/>
  </property>
  <property fmtid="{D5CDD505-2E9C-101B-9397-08002B2CF9AE}" pid="11" name="_change">
    <vt:lpwstr/>
  </property>
  <property fmtid="{D5CDD505-2E9C-101B-9397-08002B2CF9AE}" pid="12" name="_full-control">
    <vt:lpwstr/>
  </property>
  <property fmtid="{D5CDD505-2E9C-101B-9397-08002B2CF9AE}" pid="13" name="sflag">
    <vt:lpwstr>1455821015</vt:lpwstr>
  </property>
</Properties>
</file>