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48" r:id="rId6"/>
    <p:sldId id="357" r:id="rId7"/>
    <p:sldId id="356" r:id="rId8"/>
    <p:sldId id="35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8" autoAdjust="0"/>
    <p:restoredTop sz="87234" autoAdjust="0"/>
  </p:normalViewPr>
  <p:slideViewPr>
    <p:cSldViewPr>
      <p:cViewPr>
        <p:scale>
          <a:sx n="81" d="100"/>
          <a:sy n="81" d="100"/>
        </p:scale>
        <p:origin x="-115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15.04.2016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simulation assumption of downlink CCH-IM receiver in asynchronous networks for PDCCH/PCFICH/PHICH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Huawei</a:t>
            </a:r>
            <a:r>
              <a:rPr lang="en-US" altLang="en-US" sz="2800" dirty="0" smtClean="0">
                <a:solidFill>
                  <a:srgbClr val="898989"/>
                </a:solidFill>
              </a:rPr>
              <a:t>, [xx]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467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 78bis 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altLang="zh-CN" sz="1800" b="1" dirty="0" smtClean="0"/>
              <a:t> San Jose del </a:t>
            </a:r>
            <a:r>
              <a:rPr lang="en-GB" altLang="zh-CN" sz="1800" b="1" dirty="0" err="1" smtClean="0"/>
              <a:t>Cabo</a:t>
            </a:r>
            <a:r>
              <a:rPr lang="en-GB" altLang="zh-CN" sz="1800" b="1" dirty="0" smtClean="0"/>
              <a:t>, Mexico, 11 – 15 Apr 2016</a:t>
            </a:r>
            <a:endParaRPr lang="sv-SE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6.3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44025" y="323850"/>
            <a:ext cx="1257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R4-162798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In RAN </a:t>
            </a:r>
            <a:r>
              <a:rPr lang="en-GB" altLang="zh-CN" sz="2000" dirty="0" smtClean="0"/>
              <a:t>#71 meeting (RP-160594, March, 2016), it was agreed to evaluate reference IM receiver </a:t>
            </a:r>
            <a:r>
              <a:rPr lang="en-US" altLang="zh-CN" sz="2000" dirty="0" smtClean="0"/>
              <a:t>for</a:t>
            </a:r>
            <a:r>
              <a:rPr lang="en-US" altLang="en-US" sz="2000" dirty="0" smtClean="0"/>
              <a:t> PDCCH/PCFICH/PHICH </a:t>
            </a:r>
            <a:r>
              <a:rPr lang="en-GB" altLang="en-US" sz="2000" dirty="0" smtClean="0"/>
              <a:t>in asynchronous networks:</a:t>
            </a:r>
            <a:endParaRPr lang="en-GB" altLang="zh-CN" sz="20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i="1" dirty="0" smtClean="0">
                <a:solidFill>
                  <a:prstClr val="black"/>
                </a:solidFill>
              </a:rPr>
              <a:t>Evaluate reference IM receiver structure for PDCCH/PCFICH/PHICH in asynchronous network</a:t>
            </a:r>
            <a:endParaRPr lang="zh-CN" altLang="zh-CN" sz="1800" i="1" dirty="0" smtClean="0">
              <a:solidFill>
                <a:prstClr val="black"/>
              </a:solidFill>
            </a:endParaRPr>
          </a:p>
          <a:p>
            <a:pPr lvl="2" algn="just">
              <a:spcBef>
                <a:spcPts val="600"/>
              </a:spcBef>
            </a:pPr>
            <a:r>
              <a:rPr lang="en-GB" altLang="zh-CN" sz="1600" i="1" dirty="0" smtClean="0">
                <a:solidFill>
                  <a:prstClr val="black"/>
                </a:solidFill>
              </a:rPr>
              <a:t>The </a:t>
            </a:r>
            <a:r>
              <a:rPr lang="en-GB" altLang="zh-CN" sz="1600" i="1" dirty="0" err="1" smtClean="0">
                <a:solidFill>
                  <a:prstClr val="black"/>
                </a:solidFill>
              </a:rPr>
              <a:t>async</a:t>
            </a:r>
            <a:r>
              <a:rPr lang="en-GB" altLang="zh-CN" sz="1600" i="1" dirty="0" smtClean="0">
                <a:solidFill>
                  <a:prstClr val="black"/>
                </a:solidFill>
              </a:rPr>
              <a:t> network related requirements/test cases may or may not be introduced in this WI. This shall be decided based on the conclusion of the evaluation by RAN4#79. The WI should be completed within Rel-13</a:t>
            </a:r>
            <a:r>
              <a:rPr lang="en-GB" altLang="zh-CN" sz="1400" i="1" dirty="0" smtClean="0"/>
              <a:t>.</a:t>
            </a:r>
            <a:endParaRPr lang="zh-CN" altLang="zh-CN" sz="1400" i="1" dirty="0" smtClean="0"/>
          </a:p>
          <a:p>
            <a:pPr lvl="2"/>
            <a:endParaRPr lang="en-GB" altLang="en-US" sz="1800" dirty="0" smtClean="0"/>
          </a:p>
          <a:p>
            <a:r>
              <a:rPr lang="en-GB" altLang="en-US" dirty="0" smtClean="0"/>
              <a:t>This WF provides candidate reference receiver(s) and simulation assumptions for evaluation purpose.</a:t>
            </a:r>
          </a:p>
          <a:p>
            <a:pPr lvl="0">
              <a:buNone/>
            </a:pPr>
            <a:endParaRPr lang="zh-CN" altLang="zh-CN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Candidate reference </a:t>
            </a:r>
            <a:r>
              <a:rPr lang="en-GB" altLang="en-US" sz="2000" dirty="0"/>
              <a:t>IM receiver </a:t>
            </a:r>
            <a:r>
              <a:rPr lang="en-US" altLang="en-US" sz="2000" dirty="0"/>
              <a:t>for </a:t>
            </a:r>
            <a:r>
              <a:rPr lang="en-US" altLang="en-US" sz="2000" dirty="0" smtClean="0"/>
              <a:t>PDCCH/PCFICH/PHICH </a:t>
            </a:r>
            <a:r>
              <a:rPr lang="en-GB" altLang="en-US" sz="2000" dirty="0" smtClean="0"/>
              <a:t>in asynchronous networks</a:t>
            </a:r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Reference IM receiver: LMMSE-IRC</a:t>
            </a:r>
            <a:endParaRPr lang="en-GB" altLang="zh-CN" sz="1600" dirty="0" smtClean="0">
              <a:solidFill>
                <a:prstClr val="black"/>
              </a:solidFill>
            </a:endParaRPr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Legacy receiver: LMMSE-MRC</a:t>
            </a:r>
          </a:p>
          <a:p>
            <a:pPr lvl="1" algn="just">
              <a:spcBef>
                <a:spcPts val="600"/>
              </a:spcBef>
            </a:pPr>
            <a:endParaRPr lang="en-GB" altLang="en-US" sz="1800" dirty="0" smtClean="0">
              <a:solidFill>
                <a:prstClr val="black"/>
              </a:solidFill>
            </a:endParaRPr>
          </a:p>
          <a:p>
            <a:pPr lvl="0" algn="just">
              <a:spcBef>
                <a:spcPts val="600"/>
              </a:spcBef>
            </a:pPr>
            <a:r>
              <a:rPr lang="en-GB" altLang="en-US" sz="2000" dirty="0" smtClean="0">
                <a:solidFill>
                  <a:prstClr val="black"/>
                </a:solidFill>
              </a:rPr>
              <a:t>Companies are encourage to bring results based on above two </a:t>
            </a:r>
            <a:r>
              <a:rPr lang="en-GB" altLang="en-US" sz="2000" dirty="0" smtClean="0">
                <a:solidFill>
                  <a:prstClr val="black"/>
                </a:solidFill>
              </a:rPr>
              <a:t>receivers </a:t>
            </a:r>
            <a:r>
              <a:rPr lang="en-GB" altLang="en-US" sz="2000" dirty="0" smtClean="0">
                <a:solidFill>
                  <a:prstClr val="black"/>
                </a:solidFill>
              </a:rPr>
              <a:t>and following assumptions.</a:t>
            </a: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Interference modelling</a:t>
            </a:r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altLang="en-US" dirty="0" smtClean="0"/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GB" altLang="en-US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/>
              <a:t>*the interference signal arrive later after serving signal, taking 1/7 </a:t>
            </a:r>
            <a:r>
              <a:rPr lang="en-GB" altLang="zh-CN" sz="1800" dirty="0" err="1" smtClean="0"/>
              <a:t>subframe</a:t>
            </a:r>
            <a:r>
              <a:rPr lang="en-GB" altLang="zh-CN" sz="1800" dirty="0" smtClean="0"/>
              <a:t> time-offset for example:</a:t>
            </a:r>
          </a:p>
          <a:p>
            <a:pPr lvl="1" algn="just">
              <a:spcBef>
                <a:spcPts val="600"/>
              </a:spcBef>
            </a:pPr>
            <a:endParaRPr lang="en-GB" altLang="zh-CN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92819138"/>
              </p:ext>
            </p:extLst>
          </p:nvPr>
        </p:nvGraphicFramePr>
        <p:xfrm>
          <a:off x="457200" y="1447800"/>
          <a:ext cx="8305800" cy="236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9544"/>
                <a:gridCol w="2648656"/>
                <a:gridCol w="3657600"/>
              </a:tblGrid>
              <a:tr h="1517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Parameters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Case 1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</a:t>
                      </a: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152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PDSCH</a:t>
                      </a:r>
                      <a:r>
                        <a:rPr lang="en-GB" sz="1600" baseline="0" dirty="0" smtClean="0">
                          <a:effectLst/>
                        </a:rPr>
                        <a:t> interference 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Rel-11 Type A receiver asynchronous interference model (TS 36.101 B.5.3, 8.2.1.4.1B)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dirty="0" smtClean="0"/>
                        <a:t>TM4 rank-1, 100% PDSCH loading, different/random PMI for each </a:t>
                      </a:r>
                      <a:r>
                        <a:rPr lang="en-GB" altLang="zh-CN" sz="1400" dirty="0" err="1" smtClean="0"/>
                        <a:t>subframe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Time offset*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1/3 and 2/3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1/7 and 1/14 </a:t>
                      </a:r>
                      <a:r>
                        <a:rPr lang="en-GB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 ID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(0, 1, 2)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(0,1,2)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13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altLang="zh-CN" sz="1600" dirty="0" smtClean="0"/>
                        <a:t>Interference power profile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DIP1:-1.73;</a:t>
                      </a:r>
                      <a:r>
                        <a:rPr lang="en-GB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DIP2: -8.66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 INR: 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I1/</a:t>
                      </a:r>
                      <a:r>
                        <a:rPr kumimoji="0" lang="en-US" altLang="zh-CN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3.28 dB, I2/</a:t>
                      </a:r>
                      <a:r>
                        <a:rPr kumimoji="0" lang="en-US" altLang="zh-CN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= 0.74 dB</a:t>
                      </a:r>
                      <a:endParaRPr lang="en-US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3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Medium INR: I1/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7.77 dB, I2/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2.29 dB</a:t>
                      </a:r>
                      <a:endParaRPr lang="zh-CN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 interference</a:t>
                      </a:r>
                      <a:endParaRPr lang="en-GB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 PDCCH/PCFICH/PHICH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loading</a:t>
                      </a:r>
                      <a:endParaRPr lang="en-US" altLang="zh-CN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</a:tr>
              <a:tr h="151758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altLang="zh-CN" sz="1600" dirty="0" smtClean="0"/>
                        <a:t>Frequency offset</a:t>
                      </a:r>
                      <a:endParaRPr lang="en-GB" sz="16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altLang="zh-CN" sz="1400" dirty="0" smtClean="0"/>
                        <a:t>0 Hz between all cells</a:t>
                      </a: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648200"/>
            <a:ext cx="5562601" cy="208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810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94D3C5-BF96-4059-9CA6-634CAA2D3127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5113077"/>
              </p:ext>
            </p:extLst>
          </p:nvPr>
        </p:nvGraphicFramePr>
        <p:xfrm>
          <a:off x="609600" y="1600200"/>
          <a:ext cx="7772400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9915"/>
                <a:gridCol w="4932485"/>
              </a:tblGrid>
              <a:tr h="171191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Common</a:t>
                      </a:r>
                      <a:r>
                        <a:rPr lang="en-GB" sz="1400" baseline="0" dirty="0" smtClean="0">
                          <a:effectLst/>
                        </a:rPr>
                        <a:t> 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System bandwidth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10MHz for both serving cell and interfering cells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Duplexing</a:t>
                      </a:r>
                      <a:r>
                        <a:rPr lang="en-GB" sz="1400" dirty="0">
                          <a:effectLst/>
                        </a:rPr>
                        <a:t> mode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FDD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Cyclic prefix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interference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 interfering cells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CRS ports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Port 0 and 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Antenna </a:t>
                      </a:r>
                      <a:r>
                        <a:rPr lang="en-GB" sz="1400" dirty="0">
                          <a:effectLst/>
                        </a:rPr>
                        <a:t>configuration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with Low correlation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19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Tx</a:t>
                      </a:r>
                      <a:r>
                        <a:rPr lang="en-GB" sz="1400" dirty="0">
                          <a:effectLst/>
                        </a:rPr>
                        <a:t> EVM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6%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71407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Unused Serving cell RE-s and PRB-s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model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EVA70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PHICH groups (Ng)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PHICH duration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PDCCH/PCFICH </a:t>
                      </a:r>
                      <a:r>
                        <a:rPr lang="en-US" altLang="zh-CN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 PDCCH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AL 2, </a:t>
                      </a:r>
                      <a:r>
                        <a:rPr lang="en-GB" sz="1400" dirty="0" smtClean="0">
                          <a:effectLst/>
                        </a:rPr>
                        <a:t>4; DCI </a:t>
                      </a:r>
                      <a:r>
                        <a:rPr lang="en-GB" sz="1400" dirty="0">
                          <a:effectLst/>
                        </a:rPr>
                        <a:t>Format 2 (43 bits – FDD, 10MHz)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CFI</a:t>
                      </a:r>
                      <a:r>
                        <a:rPr lang="en-GB" sz="1400" baseline="-25000" dirty="0" smtClean="0">
                          <a:effectLst/>
                        </a:rPr>
                        <a:t>S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= 3,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Pm-</a:t>
                      </a:r>
                      <a:r>
                        <a:rPr lang="en-GB" sz="1400" dirty="0" err="1" smtClean="0">
                          <a:effectLst/>
                        </a:rPr>
                        <a:t>dsg</a:t>
                      </a:r>
                      <a:r>
                        <a:rPr lang="en-GB" sz="1400" dirty="0" smtClean="0">
                          <a:effectLst/>
                        </a:rPr>
                        <a:t> vs SINR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14675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</a:t>
                      </a:r>
                      <a:r>
                        <a:rPr lang="en-US" altLang="zh-CN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FRC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R.19 in TS 36.101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1,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Pm-an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675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</a:tbl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Other parameters</a:t>
            </a:r>
          </a:p>
        </p:txBody>
      </p:sp>
    </p:spTree>
    <p:extLst>
      <p:ext uri="{BB962C8B-B14F-4D97-AF65-F5344CB8AC3E}">
        <p14:creationId xmlns:p14="http://schemas.microsoft.com/office/powerpoint/2010/main" xmlns="" val="24053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elements/1.1/"/>
    <ds:schemaRef ds:uri="17c5c574-4f42-45b3-8a7f-77d8e859d07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6266</TotalTime>
  <Words>400</Words>
  <Application>Microsoft Office PowerPoint</Application>
  <PresentationFormat>全屏显示(4:3)</PresentationFormat>
  <Paragraphs>90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simulation assumption of downlink CCH-IM receiver in asynchronous networks for PDCCH/PCFICH/PHICH</vt:lpstr>
      <vt:lpstr>Background</vt:lpstr>
      <vt:lpstr>Way Forward</vt:lpstr>
      <vt:lpstr>Simulation Assumptions</vt:lpstr>
      <vt:lpstr>Simulation Assumptions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w00124886</cp:lastModifiedBy>
  <cp:revision>565</cp:revision>
  <dcterms:created xsi:type="dcterms:W3CDTF">2013-05-13T16:02:00Z</dcterms:created>
  <dcterms:modified xsi:type="dcterms:W3CDTF">2016-04-15T14:45:08Z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_2015_ms_pID_725343">
    <vt:lpwstr>(3)/q64nQy2C9OE/D8Xw1bp1IwQVqL0PQIvgRkkQ+79Kvw84SwjcQWVz3H2nFiRemR5ApuNhtrW
SZdZSQYBXGNFxAOLjfqmZmxtCKRNOcKgzjD9DIqAXX5zszvt9aTlmTiXJ4RPS8dpFmSV276w
r5WL6FYqT9SdslbVTuyXVKN9k9ULY84WWFiNToaIit1QGF9/ehUH/6mBFIMq3f8KcX/m7yrk
ekcnUOQchQMscC5Yx4</vt:lpwstr>
  </property>
  <property fmtid="{D5CDD505-2E9C-101B-9397-08002B2CF9AE}" pid="8" name="_2015_ms_pID_7253431">
    <vt:lpwstr>/h6jB4Rm1X+xHXgJQf1q6S4m45f939AdY5KZVmqcI7lj6l1HQBPZrO
uFbzWb+pcudLhAGIgLeLsao762g0P/hVM+7YS73/SuXB5tUptyLjxyLuDDAOQE4As54JSFuM
rCfzqLhRoOpQflRtnakWEUFz8H6LL20HPQFyal6VIx8mk19XpFp2ZQTBvtfg3XxIwWpK8VdS
XPK0SPStm64vA1Z4ytE/lomA1N8tZYGKw66F</vt:lpwstr>
  </property>
  <property fmtid="{D5CDD505-2E9C-101B-9397-08002B2CF9AE}" pid="9" name="_2015_ms_pID_7253432">
    <vt:lpwstr>pM6uTg63a3TzwPdh/Xfrrz78E+RkI6SFRJvY
8ECRuoJSVNHbMNtOVwL2uqLh3CVJfg==</vt:lpwstr>
  </property>
</Properties>
</file>